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78" r:id="rId4"/>
    <p:sldId id="268" r:id="rId5"/>
    <p:sldId id="267" r:id="rId6"/>
    <p:sldId id="266" r:id="rId7"/>
    <p:sldId id="269" r:id="rId8"/>
    <p:sldId id="262" r:id="rId9"/>
    <p:sldId id="265" r:id="rId10"/>
    <p:sldId id="260" r:id="rId11"/>
    <p:sldId id="280" r:id="rId12"/>
    <p:sldId id="261" r:id="rId13"/>
    <p:sldId id="279" r:id="rId14"/>
    <p:sldId id="270" r:id="rId15"/>
    <p:sldId id="273" r:id="rId16"/>
    <p:sldId id="277" r:id="rId17"/>
    <p:sldId id="271" r:id="rId18"/>
    <p:sldId id="274" r:id="rId19"/>
    <p:sldId id="272" r:id="rId20"/>
    <p:sldId id="275" r:id="rId21"/>
    <p:sldId id="258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5"/>
  </p:normalViewPr>
  <p:slideViewPr>
    <p:cSldViewPr snapToGrid="0" snapToObjects="1">
      <p:cViewPr varScale="1">
        <p:scale>
          <a:sx n="89" d="100"/>
          <a:sy n="89" d="100"/>
        </p:scale>
        <p:origin x="43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9EFA4-CE53-4295-AC25-8A6453422457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86F67-C777-4FDE-929C-FFA277610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81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5638299-C102-0440-9DB4-679900BD6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C383FA3-FF28-9246-AD21-CC4EFCD53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43FCD8-5E78-0F45-952B-ADF8F9D5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0DFFE9-C780-F84C-851A-F59DC937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43A043-0C88-BB49-B060-B563D5A5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56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221CABF-28E7-8742-9226-970952B9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EBA38C2-1D83-AD4A-8A3A-1738B4FF0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652D8D-EA64-924F-8FC2-82CB9F7E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4ABD85E-20BB-C945-A607-D10AF0EB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99D4E4E-3686-6A42-B6F5-C3A88D69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170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1419B49-6DEE-D94E-97E2-DAD5309D5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74E4E24-BA4B-644F-9092-66ABD41BB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88B529-D850-1240-B7CE-A3756813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BC7246-F7BA-254D-983E-81BA436F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4E2A7-A068-F74A-97E2-465EC5BB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82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17F50E2-D6BC-9D48-9387-F33768A6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1559E4-66F6-F849-A5D4-8B14E853C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98529A-C5DE-2948-8135-F09E539C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4F6D027-FB40-7242-B5E4-6D74F224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2113FB-1E42-8245-BD6A-327EDAF4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072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E3310BF-C848-C842-90E4-63EB3D2B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605DC4F-94ED-2647-AA7D-602607938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AC73DA-499A-DD4C-A8DF-51BCCF91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C56603A-F891-A64A-AD2C-41A2CDD3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EF1E048-7253-8B4E-B5B9-AE125BD7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200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68D20E4-99C2-4942-B971-6313ECB0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F265C8-3F02-9747-B893-A3CD6733B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4B75E41-2445-C44E-9097-9618AB56A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A7EDD63-C8EA-9A4B-90D7-2B57B4C4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1FAE7F-29A2-9945-AE78-1F554E07A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64C392C-7C5D-8842-A12D-76A712F6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72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0A2B16D-D0B5-8E4C-B817-D8276929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A428B52-569A-FA43-ACFF-A7CF3D094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ECDF3D6-4B8A-3E42-A1AA-661ED9C03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064886D-6ACD-3741-B020-80E21E963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F8F735C-A6A1-0647-9E0E-C8BE30718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07156BB-44E2-4D43-8DE7-1548773F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16974FB-9BC7-4943-9FED-3C10FD87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DF24999-8DB3-F247-84DF-5E06CE3B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36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006E93D-AF85-0E4C-A1D1-DBDBF423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B0D494B-F7A4-F04A-8C35-5A7F8EBF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9206460-606C-1D4F-BEFC-DF401AA1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B77C696-E772-3146-A3DA-F6B8E3B7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7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45E0C4-7499-8740-8D54-A7DA7E63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B6CA455-09EE-3E41-91E3-A169EA54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3B54B6E-37C1-4744-B7E4-74E867AB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709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CADDFA-7162-9E46-B6EB-57EB5837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C51360-7531-6749-8A91-D203496BD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4E29ED3-7EE9-C149-A0DF-054BD2CF9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5FE84F6-0C40-8C40-A3EB-4C88BD36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7CC9F8D-03F6-9645-BB9E-F368D68E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75FDDF4-ECA5-A946-B21D-0C41D470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241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F274835-574F-2D47-AD12-5D02FFFB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66DC42B-903B-1942-9B9C-0795FDBCF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06C127C-6942-884F-BB8F-0EE18A366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3D355CA-7933-1341-B3B6-F88CCD8E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2B265F3-DA7B-2B48-A5AF-6C0F64C9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AB0E997-0D17-0C4B-9500-B3CB1237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459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B7D2920-3460-3F41-B8CC-EC4E64A3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8E00175-28AA-1341-99F1-618478A68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749635-6DF6-3647-88F4-2FAF8CCDF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F0060-7939-9542-9CA4-2D12A00068A3}" type="datetimeFigureOut">
              <a:rPr lang="tr-TR" smtClean="0"/>
              <a:t>12.05.2022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EA32745-11C1-E04A-8737-BCD89D889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A0F26F7-A5D7-5F45-B14D-517A1E267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20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tiff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3.tiff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tiff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tiff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4.jpe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.tiff"/><Relationship Id="rId7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tiff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.tiff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4.jpe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tiff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www.youtube.com/watch?v=tA0KgOh4ZFg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gif"/><Relationship Id="rId18" Type="http://schemas.openxmlformats.org/officeDocument/2006/relationships/image" Target="../media/image37.jpeg"/><Relationship Id="rId3" Type="http://schemas.openxmlformats.org/officeDocument/2006/relationships/image" Target="../media/image3.tiff"/><Relationship Id="rId21" Type="http://schemas.openxmlformats.org/officeDocument/2006/relationships/image" Target="../media/image40.png"/><Relationship Id="rId7" Type="http://schemas.openxmlformats.org/officeDocument/2006/relationships/image" Target="../media/image28.png"/><Relationship Id="rId12" Type="http://schemas.openxmlformats.org/officeDocument/2006/relationships/hyperlink" Target="http://www.google.com/url?sa=i&amp;rct=j&amp;q=&amp;esrc=s&amp;source=images&amp;cd=&amp;cad=rja&amp;uact=8&amp;ved=0ahUKEwjf16vRv9DNAhWMbD4KHR9-AKMQjRwIBw&amp;url=http://www.cosasco.com/wireless-gateway-1420-p-11787-l-en.html&amp;bvm=bv.125801520,d.amc&amp;psig=AFQjCNErkC83dbe1d134oh9or7-sra6i8Q&amp;ust=1467401746303781" TargetMode="External"/><Relationship Id="rId17" Type="http://schemas.openxmlformats.org/officeDocument/2006/relationships/image" Target="../media/image36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.jpeg"/><Relationship Id="rId5" Type="http://schemas.openxmlformats.org/officeDocument/2006/relationships/image" Target="../media/image26.jpeg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10" Type="http://schemas.openxmlformats.org/officeDocument/2006/relationships/image" Target="../media/image31.png"/><Relationship Id="rId19" Type="http://schemas.openxmlformats.org/officeDocument/2006/relationships/image" Target="../media/image38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hyperlink" Target="http://www.google.com/url?sa=i&amp;rct=j&amp;q=&amp;esrc=s&amp;source=images&amp;cd=&amp;cad=rja&amp;uact=8&amp;ved=0ahUKEwjIprqEwNDNAhWJaT4KHQFCBh4QjRwIBw&amp;url=http://www.psdgraphics.com/psd-icons/psd-wireless-icon/&amp;bvm=bv.125801520,d.amc&amp;psig=AFQjCNH3IASqrvD23IIL0FK_TLAQ6ABSng&amp;ust=1467401850296896" TargetMode="External"/><Relationship Id="rId2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EBA98A-9D27-7C4D-8CD4-5524DCD7F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" y="0"/>
            <a:ext cx="12189328" cy="6858000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18B669E7-50FF-374B-8777-D1978929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368" y="2755539"/>
            <a:ext cx="7561262" cy="290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765" tIns="35383" rIns="70765" bIns="35383">
            <a:spAutoFit/>
          </a:bodyPr>
          <a:lstStyle/>
          <a:p>
            <a:pPr algn="ctr" defTabSz="708025" eaLnBrk="0" hangingPunct="0">
              <a:spcBef>
                <a:spcPct val="50000"/>
              </a:spcBef>
              <a:defRPr/>
            </a:pPr>
            <a:endParaRPr lang="tr-TR" sz="3200" b="1" dirty="0">
              <a:solidFill>
                <a:srgbClr val="5F5F5F"/>
              </a:solidFill>
            </a:endParaRP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3200" b="1" dirty="0"/>
              <a:t>SUNUMUN ADI: Proses Emniyetinde Dijitalizasyonun Getireceği Kolaylıklar</a:t>
            </a: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2400" b="1" dirty="0"/>
              <a:t>BİLDİRİ SAHİBİ:KORAY SAH</a:t>
            </a: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2400" b="1" dirty="0"/>
              <a:t>TARİH:17.05.2022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176626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468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NOKTASAL TİP SENSÖR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30" y="6189580"/>
            <a:ext cx="11633200" cy="711200"/>
          </a:xfrm>
          <a:prstGeom prst="rect">
            <a:avLst/>
          </a:prstGeom>
        </p:spPr>
      </p:pic>
      <p:pic>
        <p:nvPicPr>
          <p:cNvPr id="21" name="Picture 4" descr="Wireless Fuel Leak Detection for Tank Farms-Image">
            <a:extLst>
              <a:ext uri="{FF2B5EF4-FFF2-40B4-BE49-F238E27FC236}">
                <a16:creationId xmlns:a16="http://schemas.microsoft.com/office/drawing/2014/main" id="{5650D794-AC52-4A96-BEA0-FB97116B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8" y="2236215"/>
            <a:ext cx="2992358" cy="2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caldetection.com/photos/tracetek/tt_ffs_field8.jpg">
            <a:extLst>
              <a:ext uri="{FF2B5EF4-FFF2-40B4-BE49-F238E27FC236}">
                <a16:creationId xmlns:a16="http://schemas.microsoft.com/office/drawing/2014/main" id="{CF394646-6F0D-4B27-98B0-00E0228D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37" y="2152102"/>
            <a:ext cx="2992359" cy="2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FEYZIN CIMG1701">
            <a:extLst>
              <a:ext uri="{FF2B5EF4-FFF2-40B4-BE49-F238E27FC236}">
                <a16:creationId xmlns:a16="http://schemas.microsoft.com/office/drawing/2014/main" id="{37ACE4A7-C65D-4A29-A3B8-692A0E9B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4035" y="3484491"/>
            <a:ext cx="2618928" cy="248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95AB3412-5851-44D4-8FBA-C453FABC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70" y="3183708"/>
            <a:ext cx="2333776" cy="287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72448CC1-39E0-496E-AC6B-B4E42E2238AC}"/>
              </a:ext>
            </a:extLst>
          </p:cNvPr>
          <p:cNvSpPr txBox="1">
            <a:spLocks/>
          </p:cNvSpPr>
          <p:nvPr/>
        </p:nvSpPr>
        <p:spPr>
          <a:xfrm>
            <a:off x="329513" y="906394"/>
            <a:ext cx="13797650" cy="544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/>
              <a:t>Emniyet Uygulamaları için</a:t>
            </a:r>
            <a:endParaRPr lang="en-US" sz="2000" dirty="0"/>
          </a:p>
          <a:p>
            <a:pPr lvl="1"/>
            <a:r>
              <a:rPr lang="tr-TR" sz="2000" dirty="0"/>
              <a:t>Riskli alanda yakıtın biriktiğini hızlı bir şekilde tespit eder</a:t>
            </a:r>
            <a:endParaRPr lang="en-US" sz="2000" dirty="0"/>
          </a:p>
          <a:p>
            <a:pPr lvl="1"/>
            <a:r>
              <a:rPr lang="tr-TR" sz="2000" dirty="0"/>
              <a:t>Felaketle sonuçlanabilecek kazaları önlemede kullanılır</a:t>
            </a:r>
            <a:endParaRPr lang="en-US" sz="2000" dirty="0"/>
          </a:p>
        </p:txBody>
      </p:sp>
      <p:pic>
        <p:nvPicPr>
          <p:cNvPr id="26" name="image1.jpeg">
            <a:extLst>
              <a:ext uri="{FF2B5EF4-FFF2-40B4-BE49-F238E27FC236}">
                <a16:creationId xmlns:a16="http://schemas.microsoft.com/office/drawing/2014/main" id="{7D550412-FC46-4FE0-92E6-1DDED6ABC9A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4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69990"/>
            <a:ext cx="5465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TANKLARDA SIZINTI TİPLERİ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189DDF47-EA9D-4B5F-817C-012222A74FE4}"/>
              </a:ext>
            </a:extLst>
          </p:cNvPr>
          <p:cNvGrpSpPr>
            <a:grpSpLocks/>
          </p:cNvGrpSpPr>
          <p:nvPr/>
        </p:nvGrpSpPr>
        <p:grpSpPr bwMode="auto">
          <a:xfrm>
            <a:off x="5969667" y="931580"/>
            <a:ext cx="4297680" cy="1779490"/>
            <a:chOff x="1248" y="960"/>
            <a:chExt cx="3091" cy="1232"/>
          </a:xfrm>
        </p:grpSpPr>
        <p:pic>
          <p:nvPicPr>
            <p:cNvPr id="9" name="Picture 3" descr="Roof leak">
              <a:extLst>
                <a:ext uri="{FF2B5EF4-FFF2-40B4-BE49-F238E27FC236}">
                  <a16:creationId xmlns:a16="http://schemas.microsoft.com/office/drawing/2014/main" id="{CCCF336B-3EF3-41FD-A029-48FCC2BA3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8" y="960"/>
              <a:ext cx="3091" cy="1232"/>
            </a:xfrm>
            <a:prstGeom prst="rect">
              <a:avLst/>
            </a:prstGeom>
            <a:noFill/>
          </p:spPr>
        </p:pic>
        <p:pic>
          <p:nvPicPr>
            <p:cNvPr id="11" name="Picture 4" descr="P5250117">
              <a:extLst>
                <a:ext uri="{FF2B5EF4-FFF2-40B4-BE49-F238E27FC236}">
                  <a16:creationId xmlns:a16="http://schemas.microsoft.com/office/drawing/2014/main" id="{8229CE9A-85B5-4570-9A18-CD689863E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72" y="1488"/>
              <a:ext cx="182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5" descr="TT-FFS-100-MC_edited-1">
              <a:extLst>
                <a:ext uri="{FF2B5EF4-FFF2-40B4-BE49-F238E27FC236}">
                  <a16:creationId xmlns:a16="http://schemas.microsoft.com/office/drawing/2014/main" id="{C8AB55A8-7176-466D-8239-5BFBDC546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8" y="1200"/>
              <a:ext cx="48" cy="288"/>
            </a:xfrm>
            <a:prstGeom prst="rect">
              <a:avLst/>
            </a:prstGeom>
            <a:noFill/>
          </p:spPr>
        </p:pic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8CA504C6-8A42-40E6-BBFD-88693F996DC9}"/>
              </a:ext>
            </a:extLst>
          </p:cNvPr>
          <p:cNvGrpSpPr>
            <a:grpSpLocks/>
          </p:cNvGrpSpPr>
          <p:nvPr/>
        </p:nvGrpSpPr>
        <p:grpSpPr bwMode="auto">
          <a:xfrm>
            <a:off x="1123346" y="959180"/>
            <a:ext cx="4612239" cy="1779490"/>
            <a:chOff x="1056" y="1008"/>
            <a:chExt cx="3072" cy="1233"/>
          </a:xfrm>
        </p:grpSpPr>
        <p:pic>
          <p:nvPicPr>
            <p:cNvPr id="17" name="Picture 10" descr="Overfill">
              <a:extLst>
                <a:ext uri="{FF2B5EF4-FFF2-40B4-BE49-F238E27FC236}">
                  <a16:creationId xmlns:a16="http://schemas.microsoft.com/office/drawing/2014/main" id="{7DAA14DB-B811-473E-AE41-08B3746FA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56" y="1008"/>
              <a:ext cx="3072" cy="1233"/>
            </a:xfrm>
            <a:prstGeom prst="rect">
              <a:avLst/>
            </a:prstGeom>
            <a:noFill/>
          </p:spPr>
        </p:pic>
        <p:pic>
          <p:nvPicPr>
            <p:cNvPr id="18" name="Picture 11" descr="P5250117">
              <a:extLst>
                <a:ext uri="{FF2B5EF4-FFF2-40B4-BE49-F238E27FC236}">
                  <a16:creationId xmlns:a16="http://schemas.microsoft.com/office/drawing/2014/main" id="{2EBED595-7C30-42A3-AEC2-B41D49BD7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80" y="1200"/>
              <a:ext cx="187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2" descr="TT-FFS-100-MC_edited-1">
              <a:extLst>
                <a:ext uri="{FF2B5EF4-FFF2-40B4-BE49-F238E27FC236}">
                  <a16:creationId xmlns:a16="http://schemas.microsoft.com/office/drawing/2014/main" id="{7E8045C2-594A-4C51-9698-98681A648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92" y="1728"/>
              <a:ext cx="48" cy="288"/>
            </a:xfrm>
            <a:prstGeom prst="rect">
              <a:avLst/>
            </a:prstGeom>
            <a:noFill/>
          </p:spPr>
        </p:pic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A71C7350-09B0-4E0D-8DC2-D3EA4DC70088}"/>
              </a:ext>
            </a:extLst>
          </p:cNvPr>
          <p:cNvGrpSpPr>
            <a:grpSpLocks/>
          </p:cNvGrpSpPr>
          <p:nvPr/>
        </p:nvGrpSpPr>
        <p:grpSpPr bwMode="auto">
          <a:xfrm>
            <a:off x="1123346" y="3076830"/>
            <a:ext cx="4661051" cy="1828802"/>
            <a:chOff x="1440" y="1056"/>
            <a:chExt cx="2605" cy="1043"/>
          </a:xfrm>
        </p:grpSpPr>
        <p:pic>
          <p:nvPicPr>
            <p:cNvPr id="21" name="Picture 14" descr="Leaks">
              <a:extLst>
                <a:ext uri="{FF2B5EF4-FFF2-40B4-BE49-F238E27FC236}">
                  <a16:creationId xmlns:a16="http://schemas.microsoft.com/office/drawing/2014/main" id="{A11E0619-F32B-4FC6-AD5A-AEADA529C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40" y="1056"/>
              <a:ext cx="2605" cy="1043"/>
            </a:xfrm>
            <a:prstGeom prst="rect">
              <a:avLst/>
            </a:prstGeom>
            <a:noFill/>
          </p:spPr>
        </p:pic>
        <p:pic>
          <p:nvPicPr>
            <p:cNvPr id="22" name="Picture 15" descr="P5250117">
              <a:extLst>
                <a:ext uri="{FF2B5EF4-FFF2-40B4-BE49-F238E27FC236}">
                  <a16:creationId xmlns:a16="http://schemas.microsoft.com/office/drawing/2014/main" id="{514111A9-696E-4610-A324-AE79F2559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0" y="1248"/>
              <a:ext cx="153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6" descr="TT-FFS-100-MC_edited-1">
              <a:extLst>
                <a:ext uri="{FF2B5EF4-FFF2-40B4-BE49-F238E27FC236}">
                  <a16:creationId xmlns:a16="http://schemas.microsoft.com/office/drawing/2014/main" id="{9F461C2E-32EA-44A0-B5B8-1737CD3C9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22" y="1632"/>
              <a:ext cx="54" cy="288"/>
            </a:xfrm>
            <a:prstGeom prst="rect">
              <a:avLst/>
            </a:prstGeom>
            <a:noFill/>
          </p:spPr>
        </p:pic>
      </p:grpSp>
      <p:sp>
        <p:nvSpPr>
          <p:cNvPr id="25" name="Text Box 18">
            <a:extLst>
              <a:ext uri="{FF2B5EF4-FFF2-40B4-BE49-F238E27FC236}">
                <a16:creationId xmlns:a16="http://schemas.microsoft.com/office/drawing/2014/main" id="{8182472D-FBF2-4756-9AC7-056DC9912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58" y="2717078"/>
            <a:ext cx="2926080" cy="370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55246" rIns="0" bIns="55246">
            <a:spAutoFit/>
          </a:bodyPr>
          <a:lstStyle/>
          <a:p>
            <a:pPr defTabSz="548640" fontAlgn="base">
              <a:spcBef>
                <a:spcPct val="50000"/>
              </a:spcBef>
              <a:spcAft>
                <a:spcPct val="0"/>
              </a:spcAft>
            </a:pP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Taşma</a:t>
            </a:r>
            <a:endParaRPr lang="fr-FR" sz="1680" dirty="0">
              <a:solidFill>
                <a:srgbClr val="D13B3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6E870952-E4BA-419F-84ED-FC155DA74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220" y="2687621"/>
            <a:ext cx="2926080" cy="370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55246" rIns="0" bIns="55246">
            <a:spAutoFit/>
          </a:bodyPr>
          <a:lstStyle/>
          <a:p>
            <a:pPr defTabSz="548640" fontAlgn="base">
              <a:spcBef>
                <a:spcPct val="50000"/>
              </a:spcBef>
              <a:spcAft>
                <a:spcPct val="0"/>
              </a:spcAft>
            </a:pP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Yüzer Tavanda Yangın</a:t>
            </a:r>
            <a:endParaRPr lang="fr-FR" sz="1680" dirty="0">
              <a:solidFill>
                <a:srgbClr val="D13B3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72100D23-E778-4D61-B4F4-1C9DC3E21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58" y="4905633"/>
            <a:ext cx="4082208" cy="370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55246" rIns="0" bIns="55246">
            <a:spAutoFit/>
          </a:bodyPr>
          <a:lstStyle/>
          <a:p>
            <a:pPr defTabSz="548640" fontAlgn="base">
              <a:spcBef>
                <a:spcPct val="0"/>
              </a:spcBef>
              <a:spcAft>
                <a:spcPct val="0"/>
              </a:spcAft>
            </a:pP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Sızıntı</a:t>
            </a: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Mikser</a:t>
            </a: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flan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ş</a:t>
            </a: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80" dirty="0" err="1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na</a:t>
            </a: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veya</a:t>
            </a: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borular</a:t>
            </a: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fr-FR" sz="1680" dirty="0">
              <a:solidFill>
                <a:srgbClr val="D13B3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75983B21-B0C1-4A7B-8739-7DA4EE084CBB}"/>
              </a:ext>
            </a:extLst>
          </p:cNvPr>
          <p:cNvGrpSpPr>
            <a:grpSpLocks/>
          </p:cNvGrpSpPr>
          <p:nvPr/>
        </p:nvGrpSpPr>
        <p:grpSpPr bwMode="auto">
          <a:xfrm>
            <a:off x="5994073" y="3076830"/>
            <a:ext cx="4297680" cy="1828800"/>
            <a:chOff x="1248" y="912"/>
            <a:chExt cx="2976" cy="1297"/>
          </a:xfrm>
        </p:grpSpPr>
        <p:pic>
          <p:nvPicPr>
            <p:cNvPr id="29" name="Picture 22" descr="Rain water roof drain failure">
              <a:extLst>
                <a:ext uri="{FF2B5EF4-FFF2-40B4-BE49-F238E27FC236}">
                  <a16:creationId xmlns:a16="http://schemas.microsoft.com/office/drawing/2014/main" id="{EF81B3B0-D427-49A7-A0CA-E8C072569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48" y="912"/>
              <a:ext cx="2976" cy="1297"/>
            </a:xfrm>
            <a:prstGeom prst="rect">
              <a:avLst/>
            </a:prstGeom>
            <a:noFill/>
          </p:spPr>
        </p:pic>
        <p:pic>
          <p:nvPicPr>
            <p:cNvPr id="30" name="Picture 23" descr="TT-FFS-100-MC_edited-1">
              <a:extLst>
                <a:ext uri="{FF2B5EF4-FFF2-40B4-BE49-F238E27FC236}">
                  <a16:creationId xmlns:a16="http://schemas.microsoft.com/office/drawing/2014/main" id="{CB72EA67-3E8F-46FF-9EDC-632EF07E9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882" y="1680"/>
              <a:ext cx="54" cy="288"/>
            </a:xfrm>
            <a:prstGeom prst="rect">
              <a:avLst/>
            </a:prstGeom>
            <a:noFill/>
          </p:spPr>
        </p:pic>
      </p:grpSp>
      <p:sp>
        <p:nvSpPr>
          <p:cNvPr id="31" name="Rectangle 24">
            <a:extLst>
              <a:ext uri="{FF2B5EF4-FFF2-40B4-BE49-F238E27FC236}">
                <a16:creationId xmlns:a16="http://schemas.microsoft.com/office/drawing/2014/main" id="{1D352A14-2E30-4FC2-A9EA-A46D7C4F6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868" y="4814193"/>
            <a:ext cx="2346796" cy="370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55246" rIns="0" bIns="55246">
            <a:spAutoFit/>
          </a:bodyPr>
          <a:lstStyle/>
          <a:p>
            <a:pPr defTabSz="548640" fontAlgn="base">
              <a:spcBef>
                <a:spcPct val="0"/>
              </a:spcBef>
              <a:spcAft>
                <a:spcPct val="0"/>
              </a:spcAft>
            </a:pPr>
            <a:r>
              <a:rPr lang="en-US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4. </a:t>
            </a:r>
            <a:r>
              <a:rPr lang="tr-TR" sz="1680" dirty="0">
                <a:solidFill>
                  <a:srgbClr val="D13B3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Drenaj Hattı Kaçakları</a:t>
            </a:r>
            <a:endParaRPr lang="fr-FR" sz="1680" dirty="0">
              <a:solidFill>
                <a:srgbClr val="D13B3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1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394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KABLO TİPİ SENSÖR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205523" y="815543"/>
            <a:ext cx="11520617" cy="4976951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BF1444F-4DC4-4043-AC37-519D3581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25" y="1026758"/>
            <a:ext cx="13623926" cy="5621338"/>
          </a:xfrm>
        </p:spPr>
        <p:txBody>
          <a:bodyPr>
            <a:normAutofit/>
          </a:bodyPr>
          <a:lstStyle/>
          <a:p>
            <a:r>
              <a:rPr lang="tr-TR" sz="1800" dirty="0"/>
              <a:t>Çevresel Tehlikeler için</a:t>
            </a:r>
            <a:endParaRPr lang="en-US" sz="1800" dirty="0"/>
          </a:p>
          <a:p>
            <a:pPr lvl="1"/>
            <a:r>
              <a:rPr lang="tr-TR" sz="1800" dirty="0"/>
              <a:t>Küçük sızıntılar uzun bir süre fark edilmeyebilir</a:t>
            </a:r>
            <a:endParaRPr lang="en-US" sz="1800" dirty="0"/>
          </a:p>
          <a:p>
            <a:pPr lvl="1"/>
            <a:r>
              <a:rPr lang="tr-TR" sz="1800" dirty="0"/>
              <a:t>Büyük kazalardan ve çevresel tehlikelerden korunmak için</a:t>
            </a:r>
            <a:endParaRPr lang="en-US" sz="18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3F7194E-C754-4A71-A2FB-F241AF5C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24" y="1404842"/>
            <a:ext cx="2287052" cy="166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AF5F849-196B-4D0B-974D-F45D2911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89" y="3637730"/>
            <a:ext cx="2426295" cy="177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DF28F30-93A1-4834-8B13-6EFAC774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82" y="1404842"/>
            <a:ext cx="2368652" cy="16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5A277D-FC88-4971-8C9E-7A83FD5C33C2}"/>
              </a:ext>
            </a:extLst>
          </p:cNvPr>
          <p:cNvSpPr txBox="1"/>
          <p:nvPr/>
        </p:nvSpPr>
        <p:spPr>
          <a:xfrm>
            <a:off x="6427209" y="3049355"/>
            <a:ext cx="2790826" cy="2616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Underground pipeline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CF5A80-77EA-4397-B1CF-E00CDD6D1179}"/>
              </a:ext>
            </a:extLst>
          </p:cNvPr>
          <p:cNvSpPr txBox="1"/>
          <p:nvPr/>
        </p:nvSpPr>
        <p:spPr>
          <a:xfrm>
            <a:off x="8371211" y="5473563"/>
            <a:ext cx="2790826" cy="2616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Aerial pipeline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469CC2-5B3C-4A83-8367-1109A94BFB34}"/>
              </a:ext>
            </a:extLst>
          </p:cNvPr>
          <p:cNvSpPr txBox="1"/>
          <p:nvPr/>
        </p:nvSpPr>
        <p:spPr>
          <a:xfrm>
            <a:off x="8935314" y="3077778"/>
            <a:ext cx="2790826" cy="2616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Floor standing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32DA4B9-D458-44DC-AEEE-FDBB27EDC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6" y="2651592"/>
            <a:ext cx="3519361" cy="279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1.jpeg">
            <a:extLst>
              <a:ext uri="{FF2B5EF4-FFF2-40B4-BE49-F238E27FC236}">
                <a16:creationId xmlns:a16="http://schemas.microsoft.com/office/drawing/2014/main" id="{8BA1DF18-ED5E-4C57-B05D-30CBA3480C5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5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671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YAKIT SIZINTISI SONUCU KAZALAR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67B8699-5DB6-4CA9-81C2-29654F5F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5170" y="893732"/>
            <a:ext cx="3427304" cy="276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asu06big">
            <a:extLst>
              <a:ext uri="{FF2B5EF4-FFF2-40B4-BE49-F238E27FC236}">
                <a16:creationId xmlns:a16="http://schemas.microsoft.com/office/drawing/2014/main" id="{1A89C634-7887-498F-A064-1C84B9BB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0166" y="931580"/>
            <a:ext cx="3343423" cy="261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33F9A-71E7-400A-B811-8DBBAB946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550" y="945209"/>
            <a:ext cx="1337097" cy="863542"/>
          </a:xfrm>
          <a:prstGeom prst="rect">
            <a:avLst/>
          </a:prstGeom>
        </p:spPr>
      </p:pic>
      <p:pic>
        <p:nvPicPr>
          <p:cNvPr id="13" name="Picture 12" descr="casu11big">
            <a:extLst>
              <a:ext uri="{FF2B5EF4-FFF2-40B4-BE49-F238E27FC236}">
                <a16:creationId xmlns:a16="http://schemas.microsoft.com/office/drawing/2014/main" id="{64DD78D9-7C48-41C5-B6E8-AF6569D7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7511" y="3695698"/>
            <a:ext cx="4778704" cy="25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51F9F-AA9F-42C4-A412-B609BC3B0E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168"/>
          <a:stretch/>
        </p:blipFill>
        <p:spPr>
          <a:xfrm>
            <a:off x="6340167" y="3603713"/>
            <a:ext cx="4816432" cy="26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5405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BUHAR KAPANI KAÇAKLARI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86296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FBFD4E-B2FA-46E5-B8B7-8932AD8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328" y="909012"/>
            <a:ext cx="5134450" cy="53244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200" dirty="0"/>
              <a:t>Buhar kapanları manuel olarak </a:t>
            </a:r>
            <a:r>
              <a:rPr lang="tr-TR" sz="2200" b="1" i="1" dirty="0">
                <a:solidFill>
                  <a:schemeClr val="accent2"/>
                </a:solidFill>
              </a:rPr>
              <a:t>yılda bir kez </a:t>
            </a:r>
            <a:r>
              <a:rPr lang="tr-TR" sz="2200" dirty="0"/>
              <a:t>kontrol edilir ve arıza varsa giderilir</a:t>
            </a:r>
            <a:endParaRPr lang="en-US" sz="2200" dirty="0"/>
          </a:p>
          <a:p>
            <a:pPr marL="0" indent="0">
              <a:buNone/>
            </a:pPr>
            <a:endParaRPr lang="tr-TR" sz="2200" dirty="0"/>
          </a:p>
          <a:p>
            <a:pPr marL="0" indent="0">
              <a:buNone/>
            </a:pPr>
            <a:r>
              <a:rPr lang="tr-TR" sz="2200" dirty="0"/>
              <a:t>Genelde </a:t>
            </a:r>
            <a:r>
              <a:rPr lang="en-US" sz="2200" b="1" i="1" dirty="0">
                <a:solidFill>
                  <a:schemeClr val="accent2"/>
                </a:solidFill>
              </a:rPr>
              <a:t>30%</a:t>
            </a:r>
            <a:r>
              <a:rPr lang="tr-TR" sz="2200" dirty="0"/>
              <a:t> civarı bu denetlemeler yapıldığında </a:t>
            </a:r>
            <a:r>
              <a:rPr lang="tr-TR" sz="2200" b="1" i="1" dirty="0">
                <a:solidFill>
                  <a:schemeClr val="accent2"/>
                </a:solidFill>
              </a:rPr>
              <a:t>servis dışı </a:t>
            </a:r>
            <a:r>
              <a:rPr lang="tr-TR" sz="2200" dirty="0"/>
              <a:t>olduğu için kontrol edilmez</a:t>
            </a:r>
            <a:endParaRPr lang="en-US" sz="2200" dirty="0"/>
          </a:p>
          <a:p>
            <a:pPr marL="0" indent="0">
              <a:buNone/>
            </a:pPr>
            <a:r>
              <a:rPr lang="tr-TR" sz="2200" dirty="0"/>
              <a:t>Bu uzun aralıklardan dolayı tesisler buhar kapanlarında oluşabilecek </a:t>
            </a:r>
            <a:r>
              <a:rPr lang="tr-TR" sz="2200" b="1" i="1" dirty="0">
                <a:solidFill>
                  <a:schemeClr val="accent2"/>
                </a:solidFill>
              </a:rPr>
              <a:t>arıza</a:t>
            </a:r>
            <a:r>
              <a:rPr lang="tr-TR" sz="2200" dirty="0"/>
              <a:t> </a:t>
            </a:r>
            <a:r>
              <a:rPr lang="tr-TR" sz="2200" b="1" i="1" dirty="0">
                <a:solidFill>
                  <a:schemeClr val="accent2"/>
                </a:solidFill>
              </a:rPr>
              <a:t>ve kaçaklara </a:t>
            </a:r>
            <a:r>
              <a:rPr lang="tr-TR" sz="2200" dirty="0"/>
              <a:t>karşı savunmasız kalır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tr-TR" sz="2200" b="1" i="1" dirty="0">
                <a:solidFill>
                  <a:schemeClr val="accent2"/>
                </a:solidFill>
              </a:rPr>
              <a:t>Sürekli</a:t>
            </a:r>
            <a:r>
              <a:rPr lang="en-US" sz="2200" b="1" i="1" dirty="0">
                <a:solidFill>
                  <a:schemeClr val="accent2"/>
                </a:solidFill>
              </a:rPr>
              <a:t> </a:t>
            </a:r>
            <a:r>
              <a:rPr lang="tr-TR" sz="2200" b="1" i="1" dirty="0">
                <a:solidFill>
                  <a:schemeClr val="accent2"/>
                </a:solidFill>
              </a:rPr>
              <a:t>izlemede </a:t>
            </a:r>
            <a:r>
              <a:rPr lang="tr-TR" sz="2200" dirty="0"/>
              <a:t>bu aralıklardan dolayı oluşabilecek riskler minimuma indirilir ve tesis emniyeti artar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B845B1-B8DF-4C26-8AA6-DE9FCE49C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897" y="1295571"/>
            <a:ext cx="4028529" cy="24358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46D53F1-0F63-4F39-8601-415473ED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73" y="4244080"/>
            <a:ext cx="4618182" cy="10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649ABA-ADC3-4A37-B06B-EDEF11E82565}"/>
              </a:ext>
            </a:extLst>
          </p:cNvPr>
          <p:cNvSpPr txBox="1"/>
          <p:nvPr/>
        </p:nvSpPr>
        <p:spPr>
          <a:xfrm>
            <a:off x="8708799" y="5270286"/>
            <a:ext cx="173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Koç Darbesi</a:t>
            </a:r>
            <a:endParaRPr lang="en-US" sz="1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9AE857-D0F3-49C2-B428-174EE3B9361F}"/>
              </a:ext>
            </a:extLst>
          </p:cNvPr>
          <p:cNvGrpSpPr/>
          <p:nvPr/>
        </p:nvGrpSpPr>
        <p:grpSpPr>
          <a:xfrm>
            <a:off x="378219" y="950144"/>
            <a:ext cx="428846" cy="640080"/>
            <a:chOff x="3846460" y="7478353"/>
            <a:chExt cx="345682" cy="452357"/>
          </a:xfrm>
          <a:solidFill>
            <a:schemeClr val="accent2"/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B4C60FF-D9AF-426D-91E1-68087BF1C3B7}"/>
                </a:ext>
              </a:extLst>
            </p:cNvPr>
            <p:cNvGrpSpPr/>
            <p:nvPr/>
          </p:nvGrpSpPr>
          <p:grpSpPr>
            <a:xfrm>
              <a:off x="3846460" y="7478353"/>
              <a:ext cx="345682" cy="452357"/>
              <a:chOff x="3792538" y="2559050"/>
              <a:chExt cx="406400" cy="531813"/>
            </a:xfrm>
            <a:grpFill/>
          </p:grpSpPr>
          <p:sp>
            <p:nvSpPr>
              <p:cNvPr id="18" name="Freeform 27">
                <a:extLst>
                  <a:ext uri="{FF2B5EF4-FFF2-40B4-BE49-F238E27FC236}">
                    <a16:creationId xmlns:a16="http://schemas.microsoft.com/office/drawing/2014/main" id="{003D5318-0DE9-4780-91EC-EBA25D400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2538" y="2613025"/>
                <a:ext cx="406400" cy="477838"/>
              </a:xfrm>
              <a:custGeom>
                <a:avLst/>
                <a:gdLst>
                  <a:gd name="T0" fmla="*/ 167 w 179"/>
                  <a:gd name="T1" fmla="*/ 0 h 210"/>
                  <a:gd name="T2" fmla="*/ 135 w 179"/>
                  <a:gd name="T3" fmla="*/ 0 h 210"/>
                  <a:gd name="T4" fmla="*/ 135 w 179"/>
                  <a:gd name="T5" fmla="*/ 16 h 210"/>
                  <a:gd name="T6" fmla="*/ 163 w 179"/>
                  <a:gd name="T7" fmla="*/ 16 h 210"/>
                  <a:gd name="T8" fmla="*/ 163 w 179"/>
                  <a:gd name="T9" fmla="*/ 194 h 210"/>
                  <a:gd name="T10" fmla="*/ 16 w 179"/>
                  <a:gd name="T11" fmla="*/ 194 h 210"/>
                  <a:gd name="T12" fmla="*/ 16 w 179"/>
                  <a:gd name="T13" fmla="*/ 16 h 210"/>
                  <a:gd name="T14" fmla="*/ 44 w 179"/>
                  <a:gd name="T15" fmla="*/ 16 h 210"/>
                  <a:gd name="T16" fmla="*/ 44 w 179"/>
                  <a:gd name="T17" fmla="*/ 0 h 210"/>
                  <a:gd name="T18" fmla="*/ 12 w 179"/>
                  <a:gd name="T19" fmla="*/ 0 h 210"/>
                  <a:gd name="T20" fmla="*/ 0 w 179"/>
                  <a:gd name="T21" fmla="*/ 12 h 210"/>
                  <a:gd name="T22" fmla="*/ 0 w 179"/>
                  <a:gd name="T23" fmla="*/ 198 h 210"/>
                  <a:gd name="T24" fmla="*/ 12 w 179"/>
                  <a:gd name="T25" fmla="*/ 210 h 210"/>
                  <a:gd name="T26" fmla="*/ 167 w 179"/>
                  <a:gd name="T27" fmla="*/ 210 h 210"/>
                  <a:gd name="T28" fmla="*/ 179 w 179"/>
                  <a:gd name="T29" fmla="*/ 198 h 210"/>
                  <a:gd name="T30" fmla="*/ 179 w 179"/>
                  <a:gd name="T31" fmla="*/ 12 h 210"/>
                  <a:gd name="T32" fmla="*/ 167 w 179"/>
                  <a:gd name="T3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9" h="210">
                    <a:moveTo>
                      <a:pt x="167" y="0"/>
                    </a:move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16"/>
                      <a:pt x="135" y="16"/>
                      <a:pt x="135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94"/>
                      <a:pt x="163" y="194"/>
                      <a:pt x="163" y="194"/>
                    </a:cubicBezTo>
                    <a:cubicBezTo>
                      <a:pt x="16" y="194"/>
                      <a:pt x="16" y="194"/>
                      <a:pt x="16" y="194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204"/>
                      <a:pt x="6" y="210"/>
                      <a:pt x="12" y="210"/>
                    </a:cubicBezTo>
                    <a:cubicBezTo>
                      <a:pt x="167" y="210"/>
                      <a:pt x="167" y="210"/>
                      <a:pt x="167" y="210"/>
                    </a:cubicBezTo>
                    <a:cubicBezTo>
                      <a:pt x="174" y="210"/>
                      <a:pt x="179" y="204"/>
                      <a:pt x="179" y="198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9" y="5"/>
                      <a:pt x="174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8">
                <a:extLst>
                  <a:ext uri="{FF2B5EF4-FFF2-40B4-BE49-F238E27FC236}">
                    <a16:creationId xmlns:a16="http://schemas.microsoft.com/office/drawing/2014/main" id="{F74956A2-431F-45D7-BAD0-712A15BD31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6363" y="2559050"/>
                <a:ext cx="160338" cy="107950"/>
              </a:xfrm>
              <a:custGeom>
                <a:avLst/>
                <a:gdLst>
                  <a:gd name="T0" fmla="*/ 55 w 70"/>
                  <a:gd name="T1" fmla="*/ 20 h 48"/>
                  <a:gd name="T2" fmla="*/ 35 w 70"/>
                  <a:gd name="T3" fmla="*/ 0 h 48"/>
                  <a:gd name="T4" fmla="*/ 14 w 70"/>
                  <a:gd name="T5" fmla="*/ 20 h 48"/>
                  <a:gd name="T6" fmla="*/ 0 w 70"/>
                  <a:gd name="T7" fmla="*/ 20 h 48"/>
                  <a:gd name="T8" fmla="*/ 0 w 70"/>
                  <a:gd name="T9" fmla="*/ 48 h 48"/>
                  <a:gd name="T10" fmla="*/ 70 w 70"/>
                  <a:gd name="T11" fmla="*/ 48 h 48"/>
                  <a:gd name="T12" fmla="*/ 70 w 70"/>
                  <a:gd name="T13" fmla="*/ 20 h 48"/>
                  <a:gd name="T14" fmla="*/ 55 w 70"/>
                  <a:gd name="T15" fmla="*/ 20 h 48"/>
                  <a:gd name="T16" fmla="*/ 35 w 70"/>
                  <a:gd name="T17" fmla="*/ 8 h 48"/>
                  <a:gd name="T18" fmla="*/ 47 w 70"/>
                  <a:gd name="T19" fmla="*/ 20 h 48"/>
                  <a:gd name="T20" fmla="*/ 22 w 70"/>
                  <a:gd name="T21" fmla="*/ 20 h 48"/>
                  <a:gd name="T22" fmla="*/ 35 w 70"/>
                  <a:gd name="T23" fmla="*/ 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48">
                    <a:moveTo>
                      <a:pt x="55" y="20"/>
                    </a:moveTo>
                    <a:cubicBezTo>
                      <a:pt x="55" y="9"/>
                      <a:pt x="46" y="0"/>
                      <a:pt x="35" y="0"/>
                    </a:cubicBezTo>
                    <a:cubicBezTo>
                      <a:pt x="24" y="0"/>
                      <a:pt x="15" y="9"/>
                      <a:pt x="1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70" y="20"/>
                      <a:pt x="70" y="20"/>
                      <a:pt x="70" y="20"/>
                    </a:cubicBezTo>
                    <a:lnTo>
                      <a:pt x="55" y="20"/>
                    </a:lnTo>
                    <a:close/>
                    <a:moveTo>
                      <a:pt x="35" y="8"/>
                    </a:moveTo>
                    <a:cubicBezTo>
                      <a:pt x="41" y="8"/>
                      <a:pt x="47" y="13"/>
                      <a:pt x="47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13"/>
                      <a:pt x="28" y="8"/>
                      <a:pt x="3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Freeform 31">
              <a:extLst>
                <a:ext uri="{FF2B5EF4-FFF2-40B4-BE49-F238E27FC236}">
                  <a16:creationId xmlns:a16="http://schemas.microsoft.com/office/drawing/2014/main" id="{CC79E36E-A956-4091-A6D4-545D31D7C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720" y="7659607"/>
              <a:ext cx="185080" cy="138739"/>
            </a:xfrm>
            <a:custGeom>
              <a:avLst/>
              <a:gdLst>
                <a:gd name="T0" fmla="*/ 7 w 401"/>
                <a:gd name="T1" fmla="*/ 156 h 301"/>
                <a:gd name="T2" fmla="*/ 0 w 401"/>
                <a:gd name="T3" fmla="*/ 138 h 301"/>
                <a:gd name="T4" fmla="*/ 7 w 401"/>
                <a:gd name="T5" fmla="*/ 120 h 301"/>
                <a:gd name="T6" fmla="*/ 45 w 401"/>
                <a:gd name="T7" fmla="*/ 83 h 301"/>
                <a:gd name="T8" fmla="*/ 62 w 401"/>
                <a:gd name="T9" fmla="*/ 75 h 301"/>
                <a:gd name="T10" fmla="*/ 80 w 401"/>
                <a:gd name="T11" fmla="*/ 83 h 301"/>
                <a:gd name="T12" fmla="*/ 163 w 401"/>
                <a:gd name="T13" fmla="*/ 165 h 301"/>
                <a:gd name="T14" fmla="*/ 321 w 401"/>
                <a:gd name="T15" fmla="*/ 7 h 301"/>
                <a:gd name="T16" fmla="*/ 338 w 401"/>
                <a:gd name="T17" fmla="*/ 0 h 301"/>
                <a:gd name="T18" fmla="*/ 356 w 401"/>
                <a:gd name="T19" fmla="*/ 7 h 301"/>
                <a:gd name="T20" fmla="*/ 394 w 401"/>
                <a:gd name="T21" fmla="*/ 45 h 301"/>
                <a:gd name="T22" fmla="*/ 401 w 401"/>
                <a:gd name="T23" fmla="*/ 63 h 301"/>
                <a:gd name="T24" fmla="*/ 394 w 401"/>
                <a:gd name="T25" fmla="*/ 81 h 301"/>
                <a:gd name="T26" fmla="*/ 181 w 401"/>
                <a:gd name="T27" fmla="*/ 294 h 301"/>
                <a:gd name="T28" fmla="*/ 163 w 401"/>
                <a:gd name="T29" fmla="*/ 301 h 301"/>
                <a:gd name="T30" fmla="*/ 145 w 401"/>
                <a:gd name="T31" fmla="*/ 294 h 301"/>
                <a:gd name="T32" fmla="*/ 7 w 401"/>
                <a:gd name="T33" fmla="*/ 15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1" h="301">
                  <a:moveTo>
                    <a:pt x="7" y="156"/>
                  </a:moveTo>
                  <a:cubicBezTo>
                    <a:pt x="2" y="151"/>
                    <a:pt x="0" y="145"/>
                    <a:pt x="0" y="138"/>
                  </a:cubicBezTo>
                  <a:cubicBezTo>
                    <a:pt x="0" y="131"/>
                    <a:pt x="2" y="125"/>
                    <a:pt x="7" y="120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9" y="78"/>
                    <a:pt x="55" y="75"/>
                    <a:pt x="62" y="75"/>
                  </a:cubicBezTo>
                  <a:cubicBezTo>
                    <a:pt x="69" y="75"/>
                    <a:pt x="76" y="78"/>
                    <a:pt x="80" y="83"/>
                  </a:cubicBezTo>
                  <a:cubicBezTo>
                    <a:pt x="163" y="165"/>
                    <a:pt x="163" y="165"/>
                    <a:pt x="163" y="165"/>
                  </a:cubicBezTo>
                  <a:cubicBezTo>
                    <a:pt x="321" y="7"/>
                    <a:pt x="321" y="7"/>
                    <a:pt x="321" y="7"/>
                  </a:cubicBezTo>
                  <a:cubicBezTo>
                    <a:pt x="325" y="3"/>
                    <a:pt x="331" y="0"/>
                    <a:pt x="338" y="0"/>
                  </a:cubicBezTo>
                  <a:cubicBezTo>
                    <a:pt x="345" y="0"/>
                    <a:pt x="352" y="3"/>
                    <a:pt x="356" y="7"/>
                  </a:cubicBezTo>
                  <a:cubicBezTo>
                    <a:pt x="394" y="45"/>
                    <a:pt x="394" y="45"/>
                    <a:pt x="394" y="45"/>
                  </a:cubicBezTo>
                  <a:cubicBezTo>
                    <a:pt x="398" y="49"/>
                    <a:pt x="401" y="56"/>
                    <a:pt x="401" y="63"/>
                  </a:cubicBezTo>
                  <a:cubicBezTo>
                    <a:pt x="401" y="70"/>
                    <a:pt x="398" y="76"/>
                    <a:pt x="394" y="81"/>
                  </a:cubicBezTo>
                  <a:cubicBezTo>
                    <a:pt x="181" y="294"/>
                    <a:pt x="181" y="294"/>
                    <a:pt x="181" y="294"/>
                  </a:cubicBezTo>
                  <a:cubicBezTo>
                    <a:pt x="176" y="298"/>
                    <a:pt x="170" y="301"/>
                    <a:pt x="163" y="301"/>
                  </a:cubicBezTo>
                  <a:cubicBezTo>
                    <a:pt x="156" y="301"/>
                    <a:pt x="149" y="298"/>
                    <a:pt x="145" y="294"/>
                  </a:cubicBezTo>
                  <a:lnTo>
                    <a:pt x="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reeform 39">
            <a:extLst>
              <a:ext uri="{FF2B5EF4-FFF2-40B4-BE49-F238E27FC236}">
                <a16:creationId xmlns:a16="http://schemas.microsoft.com/office/drawing/2014/main" id="{03FF8B3D-BB13-4270-AECC-C8761BFB81E1}"/>
              </a:ext>
            </a:extLst>
          </p:cNvPr>
          <p:cNvSpPr>
            <a:spLocks noEditPoints="1"/>
          </p:cNvSpPr>
          <p:nvPr/>
        </p:nvSpPr>
        <p:spPr bwMode="auto">
          <a:xfrm>
            <a:off x="332499" y="2153101"/>
            <a:ext cx="500320" cy="548640"/>
          </a:xfrm>
          <a:custGeom>
            <a:avLst/>
            <a:gdLst>
              <a:gd name="T0" fmla="*/ 247 w 444"/>
              <a:gd name="T1" fmla="*/ 15 h 375"/>
              <a:gd name="T2" fmla="*/ 439 w 444"/>
              <a:gd name="T3" fmla="*/ 331 h 375"/>
              <a:gd name="T4" fmla="*/ 444 w 444"/>
              <a:gd name="T5" fmla="*/ 347 h 375"/>
              <a:gd name="T6" fmla="*/ 416 w 444"/>
              <a:gd name="T7" fmla="*/ 375 h 375"/>
              <a:gd name="T8" fmla="*/ 416 w 444"/>
              <a:gd name="T9" fmla="*/ 375 h 375"/>
              <a:gd name="T10" fmla="*/ 28 w 444"/>
              <a:gd name="T11" fmla="*/ 375 h 375"/>
              <a:gd name="T12" fmla="*/ 28 w 444"/>
              <a:gd name="T13" fmla="*/ 375 h 375"/>
              <a:gd name="T14" fmla="*/ 0 w 444"/>
              <a:gd name="T15" fmla="*/ 347 h 375"/>
              <a:gd name="T16" fmla="*/ 5 w 444"/>
              <a:gd name="T17" fmla="*/ 331 h 375"/>
              <a:gd name="T18" fmla="*/ 197 w 444"/>
              <a:gd name="T19" fmla="*/ 15 h 375"/>
              <a:gd name="T20" fmla="*/ 222 w 444"/>
              <a:gd name="T21" fmla="*/ 0 h 375"/>
              <a:gd name="T22" fmla="*/ 247 w 444"/>
              <a:gd name="T23" fmla="*/ 15 h 375"/>
              <a:gd name="T24" fmla="*/ 222 w 444"/>
              <a:gd name="T25" fmla="*/ 97 h 375"/>
              <a:gd name="T26" fmla="*/ 194 w 444"/>
              <a:gd name="T27" fmla="*/ 125 h 375"/>
              <a:gd name="T28" fmla="*/ 194 w 444"/>
              <a:gd name="T29" fmla="*/ 222 h 375"/>
              <a:gd name="T30" fmla="*/ 222 w 444"/>
              <a:gd name="T31" fmla="*/ 250 h 375"/>
              <a:gd name="T32" fmla="*/ 250 w 444"/>
              <a:gd name="T33" fmla="*/ 222 h 375"/>
              <a:gd name="T34" fmla="*/ 250 w 444"/>
              <a:gd name="T35" fmla="*/ 125 h 375"/>
              <a:gd name="T36" fmla="*/ 222 w 444"/>
              <a:gd name="T37" fmla="*/ 97 h 375"/>
              <a:gd name="T38" fmla="*/ 222 w 444"/>
              <a:gd name="T39" fmla="*/ 277 h 375"/>
              <a:gd name="T40" fmla="*/ 194 w 444"/>
              <a:gd name="T41" fmla="*/ 305 h 375"/>
              <a:gd name="T42" fmla="*/ 222 w 444"/>
              <a:gd name="T43" fmla="*/ 333 h 375"/>
              <a:gd name="T44" fmla="*/ 250 w 444"/>
              <a:gd name="T45" fmla="*/ 305 h 375"/>
              <a:gd name="T46" fmla="*/ 222 w 444"/>
              <a:gd name="T47" fmla="*/ 27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5">
                <a:moveTo>
                  <a:pt x="247" y="15"/>
                </a:moveTo>
                <a:cubicBezTo>
                  <a:pt x="439" y="331"/>
                  <a:pt x="439" y="331"/>
                  <a:pt x="439" y="331"/>
                </a:cubicBezTo>
                <a:cubicBezTo>
                  <a:pt x="442" y="335"/>
                  <a:pt x="444" y="341"/>
                  <a:pt x="444" y="347"/>
                </a:cubicBezTo>
                <a:cubicBezTo>
                  <a:pt x="444" y="362"/>
                  <a:pt x="432" y="375"/>
                  <a:pt x="416" y="375"/>
                </a:cubicBezTo>
                <a:cubicBezTo>
                  <a:pt x="416" y="375"/>
                  <a:pt x="416" y="375"/>
                  <a:pt x="416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12" y="375"/>
                  <a:pt x="0" y="362"/>
                  <a:pt x="0" y="347"/>
                </a:cubicBezTo>
                <a:cubicBezTo>
                  <a:pt x="0" y="341"/>
                  <a:pt x="2" y="335"/>
                  <a:pt x="5" y="331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202" y="6"/>
                  <a:pt x="211" y="0"/>
                  <a:pt x="222" y="0"/>
                </a:cubicBezTo>
                <a:cubicBezTo>
                  <a:pt x="233" y="0"/>
                  <a:pt x="242" y="6"/>
                  <a:pt x="247" y="15"/>
                </a:cubicBezTo>
                <a:close/>
                <a:moveTo>
                  <a:pt x="222" y="97"/>
                </a:moveTo>
                <a:cubicBezTo>
                  <a:pt x="207" y="97"/>
                  <a:pt x="194" y="109"/>
                  <a:pt x="194" y="125"/>
                </a:cubicBezTo>
                <a:cubicBezTo>
                  <a:pt x="194" y="222"/>
                  <a:pt x="194" y="222"/>
                  <a:pt x="194" y="222"/>
                </a:cubicBezTo>
                <a:cubicBezTo>
                  <a:pt x="194" y="237"/>
                  <a:pt x="207" y="250"/>
                  <a:pt x="222" y="250"/>
                </a:cubicBezTo>
                <a:cubicBezTo>
                  <a:pt x="237" y="250"/>
                  <a:pt x="250" y="237"/>
                  <a:pt x="250" y="222"/>
                </a:cubicBezTo>
                <a:cubicBezTo>
                  <a:pt x="250" y="125"/>
                  <a:pt x="250" y="125"/>
                  <a:pt x="250" y="125"/>
                </a:cubicBezTo>
                <a:cubicBezTo>
                  <a:pt x="250" y="110"/>
                  <a:pt x="237" y="97"/>
                  <a:pt x="222" y="97"/>
                </a:cubicBezTo>
                <a:close/>
                <a:moveTo>
                  <a:pt x="222" y="277"/>
                </a:moveTo>
                <a:cubicBezTo>
                  <a:pt x="207" y="277"/>
                  <a:pt x="194" y="290"/>
                  <a:pt x="194" y="305"/>
                </a:cubicBezTo>
                <a:cubicBezTo>
                  <a:pt x="194" y="321"/>
                  <a:pt x="207" y="333"/>
                  <a:pt x="222" y="333"/>
                </a:cubicBezTo>
                <a:cubicBezTo>
                  <a:pt x="237" y="333"/>
                  <a:pt x="250" y="321"/>
                  <a:pt x="250" y="305"/>
                </a:cubicBezTo>
                <a:cubicBezTo>
                  <a:pt x="250" y="290"/>
                  <a:pt x="237" y="277"/>
                  <a:pt x="222" y="2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E7324D00-8205-4AD7-B4F7-F5B5A7495A58}"/>
              </a:ext>
            </a:extLst>
          </p:cNvPr>
          <p:cNvSpPr>
            <a:spLocks noEditPoints="1"/>
          </p:cNvSpPr>
          <p:nvPr/>
        </p:nvSpPr>
        <p:spPr bwMode="auto">
          <a:xfrm>
            <a:off x="332499" y="3290023"/>
            <a:ext cx="500320" cy="640080"/>
          </a:xfrm>
          <a:custGeom>
            <a:avLst/>
            <a:gdLst>
              <a:gd name="T0" fmla="*/ 70 w 430"/>
              <a:gd name="T1" fmla="*/ 417 h 430"/>
              <a:gd name="T2" fmla="*/ 41 w 430"/>
              <a:gd name="T3" fmla="*/ 430 h 430"/>
              <a:gd name="T4" fmla="*/ 0 w 430"/>
              <a:gd name="T5" fmla="*/ 389 h 430"/>
              <a:gd name="T6" fmla="*/ 15 w 430"/>
              <a:gd name="T7" fmla="*/ 358 h 430"/>
              <a:gd name="T8" fmla="*/ 122 w 430"/>
              <a:gd name="T9" fmla="*/ 260 h 430"/>
              <a:gd name="T10" fmla="*/ 94 w 430"/>
              <a:gd name="T11" fmla="*/ 168 h 430"/>
              <a:gd name="T12" fmla="*/ 262 w 430"/>
              <a:gd name="T13" fmla="*/ 0 h 430"/>
              <a:gd name="T14" fmla="*/ 430 w 430"/>
              <a:gd name="T15" fmla="*/ 168 h 430"/>
              <a:gd name="T16" fmla="*/ 262 w 430"/>
              <a:gd name="T17" fmla="*/ 336 h 430"/>
              <a:gd name="T18" fmla="*/ 181 w 430"/>
              <a:gd name="T19" fmla="*/ 315 h 430"/>
              <a:gd name="T20" fmla="*/ 70 w 430"/>
              <a:gd name="T21" fmla="*/ 417 h 430"/>
              <a:gd name="T22" fmla="*/ 262 w 430"/>
              <a:gd name="T23" fmla="*/ 54 h 430"/>
              <a:gd name="T24" fmla="*/ 148 w 430"/>
              <a:gd name="T25" fmla="*/ 168 h 430"/>
              <a:gd name="T26" fmla="*/ 262 w 430"/>
              <a:gd name="T27" fmla="*/ 282 h 430"/>
              <a:gd name="T28" fmla="*/ 376 w 430"/>
              <a:gd name="T29" fmla="*/ 168 h 430"/>
              <a:gd name="T30" fmla="*/ 262 w 430"/>
              <a:gd name="T31" fmla="*/ 54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0" h="430">
                <a:moveTo>
                  <a:pt x="70" y="417"/>
                </a:moveTo>
                <a:cubicBezTo>
                  <a:pt x="62" y="425"/>
                  <a:pt x="52" y="430"/>
                  <a:pt x="41" y="430"/>
                </a:cubicBezTo>
                <a:cubicBezTo>
                  <a:pt x="18" y="430"/>
                  <a:pt x="0" y="412"/>
                  <a:pt x="0" y="389"/>
                </a:cubicBezTo>
                <a:cubicBezTo>
                  <a:pt x="0" y="377"/>
                  <a:pt x="6" y="366"/>
                  <a:pt x="15" y="358"/>
                </a:cubicBezTo>
                <a:cubicBezTo>
                  <a:pt x="122" y="260"/>
                  <a:pt x="122" y="260"/>
                  <a:pt x="122" y="260"/>
                </a:cubicBezTo>
                <a:cubicBezTo>
                  <a:pt x="104" y="233"/>
                  <a:pt x="94" y="202"/>
                  <a:pt x="94" y="168"/>
                </a:cubicBezTo>
                <a:cubicBezTo>
                  <a:pt x="94" y="75"/>
                  <a:pt x="169" y="0"/>
                  <a:pt x="262" y="0"/>
                </a:cubicBezTo>
                <a:cubicBezTo>
                  <a:pt x="355" y="0"/>
                  <a:pt x="430" y="75"/>
                  <a:pt x="430" y="168"/>
                </a:cubicBezTo>
                <a:cubicBezTo>
                  <a:pt x="430" y="261"/>
                  <a:pt x="355" y="336"/>
                  <a:pt x="262" y="336"/>
                </a:cubicBezTo>
                <a:cubicBezTo>
                  <a:pt x="233" y="336"/>
                  <a:pt x="205" y="328"/>
                  <a:pt x="181" y="315"/>
                </a:cubicBezTo>
                <a:cubicBezTo>
                  <a:pt x="70" y="417"/>
                  <a:pt x="70" y="417"/>
                  <a:pt x="70" y="417"/>
                </a:cubicBezTo>
                <a:close/>
                <a:moveTo>
                  <a:pt x="262" y="54"/>
                </a:moveTo>
                <a:cubicBezTo>
                  <a:pt x="199" y="54"/>
                  <a:pt x="148" y="105"/>
                  <a:pt x="148" y="168"/>
                </a:cubicBezTo>
                <a:cubicBezTo>
                  <a:pt x="148" y="231"/>
                  <a:pt x="199" y="282"/>
                  <a:pt x="262" y="282"/>
                </a:cubicBezTo>
                <a:cubicBezTo>
                  <a:pt x="325" y="282"/>
                  <a:pt x="376" y="231"/>
                  <a:pt x="376" y="168"/>
                </a:cubicBezTo>
                <a:cubicBezTo>
                  <a:pt x="376" y="105"/>
                  <a:pt x="325" y="54"/>
                  <a:pt x="262" y="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39">
            <a:extLst>
              <a:ext uri="{FF2B5EF4-FFF2-40B4-BE49-F238E27FC236}">
                <a16:creationId xmlns:a16="http://schemas.microsoft.com/office/drawing/2014/main" id="{D34AE96E-B19A-43E7-AC20-57F02F025BA9}"/>
              </a:ext>
            </a:extLst>
          </p:cNvPr>
          <p:cNvSpPr>
            <a:spLocks noEditPoints="1"/>
          </p:cNvSpPr>
          <p:nvPr/>
        </p:nvSpPr>
        <p:spPr bwMode="auto">
          <a:xfrm>
            <a:off x="329513" y="4588834"/>
            <a:ext cx="500320" cy="640080"/>
          </a:xfrm>
          <a:custGeom>
            <a:avLst/>
            <a:gdLst>
              <a:gd name="T0" fmla="*/ 42 w 424"/>
              <a:gd name="T1" fmla="*/ 0 h 452"/>
              <a:gd name="T2" fmla="*/ 382 w 424"/>
              <a:gd name="T3" fmla="*/ 0 h 452"/>
              <a:gd name="T4" fmla="*/ 424 w 424"/>
              <a:gd name="T5" fmla="*/ 42 h 452"/>
              <a:gd name="T6" fmla="*/ 424 w 424"/>
              <a:gd name="T7" fmla="*/ 325 h 452"/>
              <a:gd name="T8" fmla="*/ 382 w 424"/>
              <a:gd name="T9" fmla="*/ 368 h 452"/>
              <a:gd name="T10" fmla="*/ 269 w 424"/>
              <a:gd name="T11" fmla="*/ 368 h 452"/>
              <a:gd name="T12" fmla="*/ 269 w 424"/>
              <a:gd name="T13" fmla="*/ 389 h 452"/>
              <a:gd name="T14" fmla="*/ 290 w 424"/>
              <a:gd name="T15" fmla="*/ 410 h 452"/>
              <a:gd name="T16" fmla="*/ 318 w 424"/>
              <a:gd name="T17" fmla="*/ 410 h 452"/>
              <a:gd name="T18" fmla="*/ 339 w 424"/>
              <a:gd name="T19" fmla="*/ 431 h 452"/>
              <a:gd name="T20" fmla="*/ 318 w 424"/>
              <a:gd name="T21" fmla="*/ 452 h 452"/>
              <a:gd name="T22" fmla="*/ 106 w 424"/>
              <a:gd name="T23" fmla="*/ 452 h 452"/>
              <a:gd name="T24" fmla="*/ 85 w 424"/>
              <a:gd name="T25" fmla="*/ 431 h 452"/>
              <a:gd name="T26" fmla="*/ 106 w 424"/>
              <a:gd name="T27" fmla="*/ 410 h 452"/>
              <a:gd name="T28" fmla="*/ 134 w 424"/>
              <a:gd name="T29" fmla="*/ 410 h 452"/>
              <a:gd name="T30" fmla="*/ 156 w 424"/>
              <a:gd name="T31" fmla="*/ 389 h 452"/>
              <a:gd name="T32" fmla="*/ 156 w 424"/>
              <a:gd name="T33" fmla="*/ 368 h 452"/>
              <a:gd name="T34" fmla="*/ 42 w 424"/>
              <a:gd name="T35" fmla="*/ 368 h 452"/>
              <a:gd name="T36" fmla="*/ 0 w 424"/>
              <a:gd name="T37" fmla="*/ 325 h 452"/>
              <a:gd name="T38" fmla="*/ 0 w 424"/>
              <a:gd name="T39" fmla="*/ 42 h 452"/>
              <a:gd name="T40" fmla="*/ 42 w 424"/>
              <a:gd name="T41" fmla="*/ 0 h 452"/>
              <a:gd name="T42" fmla="*/ 57 w 424"/>
              <a:gd name="T43" fmla="*/ 42 h 452"/>
              <a:gd name="T44" fmla="*/ 42 w 424"/>
              <a:gd name="T45" fmla="*/ 56 h 452"/>
              <a:gd name="T46" fmla="*/ 42 w 424"/>
              <a:gd name="T47" fmla="*/ 240 h 452"/>
              <a:gd name="T48" fmla="*/ 57 w 424"/>
              <a:gd name="T49" fmla="*/ 254 h 452"/>
              <a:gd name="T50" fmla="*/ 368 w 424"/>
              <a:gd name="T51" fmla="*/ 254 h 452"/>
              <a:gd name="T52" fmla="*/ 382 w 424"/>
              <a:gd name="T53" fmla="*/ 240 h 452"/>
              <a:gd name="T54" fmla="*/ 382 w 424"/>
              <a:gd name="T55" fmla="*/ 56 h 452"/>
              <a:gd name="T56" fmla="*/ 368 w 424"/>
              <a:gd name="T57" fmla="*/ 42 h 452"/>
              <a:gd name="T58" fmla="*/ 57 w 424"/>
              <a:gd name="T59" fmla="*/ 42 h 452"/>
              <a:gd name="T60" fmla="*/ 212 w 424"/>
              <a:gd name="T61" fmla="*/ 290 h 452"/>
              <a:gd name="T62" fmla="*/ 191 w 424"/>
              <a:gd name="T63" fmla="*/ 311 h 452"/>
              <a:gd name="T64" fmla="*/ 212 w 424"/>
              <a:gd name="T65" fmla="*/ 332 h 452"/>
              <a:gd name="T66" fmla="*/ 233 w 424"/>
              <a:gd name="T67" fmla="*/ 311 h 452"/>
              <a:gd name="T68" fmla="*/ 212 w 424"/>
              <a:gd name="T69" fmla="*/ 29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4" h="452">
                <a:moveTo>
                  <a:pt x="42" y="0"/>
                </a:moveTo>
                <a:cubicBezTo>
                  <a:pt x="382" y="0"/>
                  <a:pt x="382" y="0"/>
                  <a:pt x="382" y="0"/>
                </a:cubicBezTo>
                <a:cubicBezTo>
                  <a:pt x="405" y="0"/>
                  <a:pt x="424" y="19"/>
                  <a:pt x="424" y="42"/>
                </a:cubicBezTo>
                <a:cubicBezTo>
                  <a:pt x="424" y="325"/>
                  <a:pt x="424" y="325"/>
                  <a:pt x="424" y="325"/>
                </a:cubicBezTo>
                <a:cubicBezTo>
                  <a:pt x="424" y="348"/>
                  <a:pt x="405" y="368"/>
                  <a:pt x="382" y="368"/>
                </a:cubicBezTo>
                <a:cubicBezTo>
                  <a:pt x="269" y="368"/>
                  <a:pt x="269" y="368"/>
                  <a:pt x="269" y="368"/>
                </a:cubicBezTo>
                <a:cubicBezTo>
                  <a:pt x="269" y="389"/>
                  <a:pt x="269" y="389"/>
                  <a:pt x="269" y="389"/>
                </a:cubicBezTo>
                <a:cubicBezTo>
                  <a:pt x="269" y="400"/>
                  <a:pt x="278" y="410"/>
                  <a:pt x="290" y="410"/>
                </a:cubicBezTo>
                <a:cubicBezTo>
                  <a:pt x="318" y="410"/>
                  <a:pt x="318" y="410"/>
                  <a:pt x="318" y="410"/>
                </a:cubicBezTo>
                <a:cubicBezTo>
                  <a:pt x="330" y="410"/>
                  <a:pt x="339" y="419"/>
                  <a:pt x="339" y="431"/>
                </a:cubicBezTo>
                <a:cubicBezTo>
                  <a:pt x="339" y="443"/>
                  <a:pt x="330" y="452"/>
                  <a:pt x="318" y="452"/>
                </a:cubicBezTo>
                <a:cubicBezTo>
                  <a:pt x="106" y="452"/>
                  <a:pt x="106" y="452"/>
                  <a:pt x="106" y="452"/>
                </a:cubicBezTo>
                <a:cubicBezTo>
                  <a:pt x="94" y="452"/>
                  <a:pt x="85" y="443"/>
                  <a:pt x="85" y="431"/>
                </a:cubicBezTo>
                <a:cubicBezTo>
                  <a:pt x="85" y="419"/>
                  <a:pt x="94" y="410"/>
                  <a:pt x="106" y="410"/>
                </a:cubicBezTo>
                <a:cubicBezTo>
                  <a:pt x="134" y="410"/>
                  <a:pt x="134" y="410"/>
                  <a:pt x="134" y="410"/>
                </a:cubicBezTo>
                <a:cubicBezTo>
                  <a:pt x="146" y="410"/>
                  <a:pt x="156" y="400"/>
                  <a:pt x="156" y="389"/>
                </a:cubicBezTo>
                <a:cubicBezTo>
                  <a:pt x="156" y="368"/>
                  <a:pt x="156" y="368"/>
                  <a:pt x="156" y="368"/>
                </a:cubicBezTo>
                <a:cubicBezTo>
                  <a:pt x="42" y="368"/>
                  <a:pt x="42" y="368"/>
                  <a:pt x="42" y="368"/>
                </a:cubicBezTo>
                <a:cubicBezTo>
                  <a:pt x="19" y="368"/>
                  <a:pt x="0" y="348"/>
                  <a:pt x="0" y="325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19" y="0"/>
                  <a:pt x="42" y="0"/>
                </a:cubicBezTo>
                <a:close/>
                <a:moveTo>
                  <a:pt x="57" y="42"/>
                </a:moveTo>
                <a:cubicBezTo>
                  <a:pt x="49" y="42"/>
                  <a:pt x="42" y="49"/>
                  <a:pt x="42" y="56"/>
                </a:cubicBezTo>
                <a:cubicBezTo>
                  <a:pt x="42" y="240"/>
                  <a:pt x="42" y="240"/>
                  <a:pt x="42" y="240"/>
                </a:cubicBezTo>
                <a:cubicBezTo>
                  <a:pt x="42" y="248"/>
                  <a:pt x="49" y="254"/>
                  <a:pt x="57" y="254"/>
                </a:cubicBezTo>
                <a:cubicBezTo>
                  <a:pt x="368" y="254"/>
                  <a:pt x="368" y="254"/>
                  <a:pt x="368" y="254"/>
                </a:cubicBezTo>
                <a:cubicBezTo>
                  <a:pt x="375" y="254"/>
                  <a:pt x="382" y="248"/>
                  <a:pt x="382" y="240"/>
                </a:cubicBezTo>
                <a:cubicBezTo>
                  <a:pt x="382" y="56"/>
                  <a:pt x="382" y="56"/>
                  <a:pt x="382" y="56"/>
                </a:cubicBezTo>
                <a:cubicBezTo>
                  <a:pt x="382" y="49"/>
                  <a:pt x="375" y="42"/>
                  <a:pt x="368" y="42"/>
                </a:cubicBezTo>
                <a:cubicBezTo>
                  <a:pt x="57" y="42"/>
                  <a:pt x="57" y="42"/>
                  <a:pt x="57" y="42"/>
                </a:cubicBezTo>
                <a:close/>
                <a:moveTo>
                  <a:pt x="212" y="290"/>
                </a:moveTo>
                <a:cubicBezTo>
                  <a:pt x="200" y="290"/>
                  <a:pt x="191" y="299"/>
                  <a:pt x="191" y="311"/>
                </a:cubicBezTo>
                <a:cubicBezTo>
                  <a:pt x="191" y="323"/>
                  <a:pt x="200" y="332"/>
                  <a:pt x="212" y="332"/>
                </a:cubicBezTo>
                <a:cubicBezTo>
                  <a:pt x="224" y="332"/>
                  <a:pt x="233" y="323"/>
                  <a:pt x="233" y="311"/>
                </a:cubicBezTo>
                <a:cubicBezTo>
                  <a:pt x="233" y="299"/>
                  <a:pt x="224" y="290"/>
                  <a:pt x="212" y="2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577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ARIZALARIN TESİSE MALİYETİ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459249-FE31-4660-BB3C-8A2C5E8B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99" y="1042843"/>
            <a:ext cx="7292341" cy="5324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/>
              <a:t>İstatistiksel olarak bir tesisteki buhar kapanı arıza oranı yıllık  </a:t>
            </a:r>
            <a:r>
              <a:rPr lang="tr-TR" sz="2000" b="1" i="1" dirty="0">
                <a:solidFill>
                  <a:schemeClr val="accent2"/>
                </a:solidFill>
              </a:rPr>
              <a:t>%</a:t>
            </a:r>
            <a:r>
              <a:rPr lang="en-US" sz="2000" b="1" i="1" dirty="0">
                <a:solidFill>
                  <a:schemeClr val="accent2"/>
                </a:solidFill>
              </a:rPr>
              <a:t>12.5 </a:t>
            </a:r>
            <a:r>
              <a:rPr lang="tr-TR" sz="2000" b="1" i="1" dirty="0">
                <a:solidFill>
                  <a:schemeClr val="accent2"/>
                </a:solidFill>
              </a:rPr>
              <a:t>- %</a:t>
            </a:r>
            <a:r>
              <a:rPr lang="en-US" sz="2000" b="1" i="1" dirty="0">
                <a:solidFill>
                  <a:schemeClr val="accent2"/>
                </a:solidFill>
              </a:rPr>
              <a:t>25</a:t>
            </a:r>
            <a:r>
              <a:rPr lang="tr-TR" sz="2000" b="1" i="1" dirty="0">
                <a:solidFill>
                  <a:schemeClr val="accent2"/>
                </a:solidFill>
              </a:rPr>
              <a:t> </a:t>
            </a:r>
            <a:r>
              <a:rPr lang="tr-TR" sz="2000" dirty="0"/>
              <a:t>arasında değişmektedir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tr-TR" sz="2000" dirty="0"/>
              <a:t>Tesisin toplam enerji kaybının </a:t>
            </a:r>
            <a:r>
              <a:rPr lang="tr-TR" sz="2000" b="1" i="1" dirty="0">
                <a:solidFill>
                  <a:schemeClr val="accent2"/>
                </a:solidFill>
              </a:rPr>
              <a:t>%</a:t>
            </a:r>
            <a:r>
              <a:rPr lang="en-US" sz="2000" b="1" i="1" dirty="0">
                <a:solidFill>
                  <a:schemeClr val="accent2"/>
                </a:solidFill>
              </a:rPr>
              <a:t>5-10</a:t>
            </a:r>
            <a:r>
              <a:rPr lang="tr-TR" sz="2000" b="1" i="1" dirty="0">
                <a:solidFill>
                  <a:schemeClr val="accent2"/>
                </a:solidFill>
              </a:rPr>
              <a:t>’u </a:t>
            </a:r>
            <a:r>
              <a:rPr lang="tr-TR" sz="2000" dirty="0"/>
              <a:t>bu arızalı buhar kapanlarından kaynaklanmaktadır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tr-TR" sz="2000" dirty="0"/>
              <a:t>Buhar kapanı vanası kapalı durumda bozulursa </a:t>
            </a:r>
            <a:r>
              <a:rPr lang="tr-TR" sz="2000" b="1" i="1" dirty="0">
                <a:solidFill>
                  <a:schemeClr val="accent2"/>
                </a:solidFill>
              </a:rPr>
              <a:t>koç darbesi</a:t>
            </a:r>
            <a:r>
              <a:rPr lang="en-US" sz="2000" b="1" i="1" dirty="0">
                <a:solidFill>
                  <a:schemeClr val="accent2"/>
                </a:solidFill>
              </a:rPr>
              <a:t>, </a:t>
            </a:r>
            <a:r>
              <a:rPr lang="tr-TR" sz="2000" b="1" i="1" dirty="0">
                <a:solidFill>
                  <a:schemeClr val="accent2"/>
                </a:solidFill>
              </a:rPr>
              <a:t>hatlarda çatlaklar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tr-TR" sz="2000" b="1" i="1" dirty="0">
                <a:solidFill>
                  <a:schemeClr val="accent2"/>
                </a:solidFill>
              </a:rPr>
              <a:t>ve spek dışı ürün gibi </a:t>
            </a:r>
            <a:r>
              <a:rPr lang="tr-TR" sz="2000" dirty="0"/>
              <a:t>hem emniyet açısından çok riskli hemde milyonlarca dolarlık maliyete yol açabilecek sonuçları olabilir</a:t>
            </a:r>
            <a:endParaRPr lang="en-US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/>
              <a:t>Açık durumda bozulursada tesise yüz binlerce dolarlık </a:t>
            </a:r>
            <a:r>
              <a:rPr lang="tr-TR" sz="2000" b="1" i="1" dirty="0">
                <a:solidFill>
                  <a:schemeClr val="accent2"/>
                </a:solidFill>
              </a:rPr>
              <a:t>enerji kayıplarına </a:t>
            </a:r>
            <a:r>
              <a:rPr lang="tr-TR" sz="2000" dirty="0"/>
              <a:t>yol açabilir.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D0D7E-5CBF-471A-B4F3-882C84581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055" y="2215537"/>
            <a:ext cx="3696301" cy="3789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0095B2-F6FD-4B8B-8BB5-D0715838E6CD}"/>
              </a:ext>
            </a:extLst>
          </p:cNvPr>
          <p:cNvSpPr txBox="1"/>
          <p:nvPr/>
        </p:nvSpPr>
        <p:spPr>
          <a:xfrm>
            <a:off x="5682702" y="5557461"/>
            <a:ext cx="6265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“</a:t>
            </a:r>
            <a:r>
              <a:rPr lang="tr-TR" sz="1600" b="1" i="1" dirty="0"/>
              <a:t>Kazanlardan üretilen buharın %20’si arızalı buhar kapanlarından dolayı kullanılmadan atmosfere verilir</a:t>
            </a:r>
            <a:r>
              <a:rPr lang="en-US" sz="1600" b="1" i="1" dirty="0"/>
              <a:t>”</a:t>
            </a:r>
          </a:p>
        </p:txBody>
      </p:sp>
      <p:pic>
        <p:nvPicPr>
          <p:cNvPr id="12" name="Picture 2" descr="http://tw.rpi.edu/img_org/doe-logo.jpg">
            <a:extLst>
              <a:ext uri="{FF2B5EF4-FFF2-40B4-BE49-F238E27FC236}">
                <a16:creationId xmlns:a16="http://schemas.microsoft.com/office/drawing/2014/main" id="{7F1CB6FC-F8C9-4EE1-9B12-778AAF690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898" y="1081044"/>
            <a:ext cx="987497" cy="9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5">
            <a:extLst>
              <a:ext uri="{FF2B5EF4-FFF2-40B4-BE49-F238E27FC236}">
                <a16:creationId xmlns:a16="http://schemas.microsoft.com/office/drawing/2014/main" id="{052E56A1-BC84-44B0-9DC6-969D4D36EC61}"/>
              </a:ext>
            </a:extLst>
          </p:cNvPr>
          <p:cNvSpPr>
            <a:spLocks noEditPoints="1"/>
          </p:cNvSpPr>
          <p:nvPr/>
        </p:nvSpPr>
        <p:spPr bwMode="auto">
          <a:xfrm>
            <a:off x="341870" y="2103822"/>
            <a:ext cx="559316" cy="534070"/>
          </a:xfrm>
          <a:custGeom>
            <a:avLst/>
            <a:gdLst>
              <a:gd name="T0" fmla="*/ 0 w 446"/>
              <a:gd name="T1" fmla="*/ 223 h 446"/>
              <a:gd name="T2" fmla="*/ 446 w 446"/>
              <a:gd name="T3" fmla="*/ 223 h 446"/>
              <a:gd name="T4" fmla="*/ 223 w 446"/>
              <a:gd name="T5" fmla="*/ 42 h 446"/>
              <a:gd name="T6" fmla="*/ 237 w 446"/>
              <a:gd name="T7" fmla="*/ 70 h 446"/>
              <a:gd name="T8" fmla="*/ 296 w 446"/>
              <a:gd name="T9" fmla="*/ 83 h 446"/>
              <a:gd name="T10" fmla="*/ 330 w 446"/>
              <a:gd name="T11" fmla="*/ 130 h 446"/>
              <a:gd name="T12" fmla="*/ 276 w 446"/>
              <a:gd name="T13" fmla="*/ 141 h 446"/>
              <a:gd name="T14" fmla="*/ 251 w 446"/>
              <a:gd name="T15" fmla="*/ 125 h 446"/>
              <a:gd name="T16" fmla="*/ 237 w 446"/>
              <a:gd name="T17" fmla="*/ 195 h 446"/>
              <a:gd name="T18" fmla="*/ 310 w 446"/>
              <a:gd name="T19" fmla="*/ 220 h 446"/>
              <a:gd name="T20" fmla="*/ 335 w 446"/>
              <a:gd name="T21" fmla="*/ 293 h 446"/>
              <a:gd name="T22" fmla="*/ 251 w 446"/>
              <a:gd name="T23" fmla="*/ 376 h 446"/>
              <a:gd name="T24" fmla="*/ 237 w 446"/>
              <a:gd name="T25" fmla="*/ 390 h 446"/>
              <a:gd name="T26" fmla="*/ 209 w 446"/>
              <a:gd name="T27" fmla="*/ 390 h 446"/>
              <a:gd name="T28" fmla="*/ 195 w 446"/>
              <a:gd name="T29" fmla="*/ 376 h 446"/>
              <a:gd name="T30" fmla="*/ 120 w 446"/>
              <a:gd name="T31" fmla="*/ 329 h 446"/>
              <a:gd name="T32" fmla="*/ 145 w 446"/>
              <a:gd name="T33" fmla="*/ 288 h 446"/>
              <a:gd name="T34" fmla="*/ 180 w 446"/>
              <a:gd name="T35" fmla="*/ 316 h 446"/>
              <a:gd name="T36" fmla="*/ 209 w 446"/>
              <a:gd name="T37" fmla="*/ 320 h 446"/>
              <a:gd name="T38" fmla="*/ 195 w 446"/>
              <a:gd name="T39" fmla="*/ 251 h 446"/>
              <a:gd name="T40" fmla="*/ 112 w 446"/>
              <a:gd name="T41" fmla="*/ 167 h 446"/>
              <a:gd name="T42" fmla="*/ 136 w 446"/>
              <a:gd name="T43" fmla="*/ 94 h 446"/>
              <a:gd name="T44" fmla="*/ 209 w 446"/>
              <a:gd name="T45" fmla="*/ 70 h 446"/>
              <a:gd name="T46" fmla="*/ 223 w 446"/>
              <a:gd name="T47" fmla="*/ 42 h 446"/>
              <a:gd name="T48" fmla="*/ 251 w 446"/>
              <a:gd name="T49" fmla="*/ 251 h 446"/>
              <a:gd name="T50" fmla="*/ 279 w 446"/>
              <a:gd name="T51" fmla="*/ 279 h 446"/>
              <a:gd name="T52" fmla="*/ 271 w 446"/>
              <a:gd name="T53" fmla="*/ 312 h 446"/>
              <a:gd name="T54" fmla="*/ 237 w 446"/>
              <a:gd name="T55" fmla="*/ 320 h 446"/>
              <a:gd name="T56" fmla="*/ 209 w 446"/>
              <a:gd name="T57" fmla="*/ 195 h 446"/>
              <a:gd name="T58" fmla="*/ 176 w 446"/>
              <a:gd name="T59" fmla="*/ 187 h 446"/>
              <a:gd name="T60" fmla="*/ 167 w 446"/>
              <a:gd name="T61" fmla="*/ 153 h 446"/>
              <a:gd name="T62" fmla="*/ 195 w 446"/>
              <a:gd name="T63" fmla="*/ 125 h 446"/>
              <a:gd name="T64" fmla="*/ 209 w 446"/>
              <a:gd name="T65" fmla="*/ 19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46" h="446">
                <a:moveTo>
                  <a:pt x="223" y="0"/>
                </a:moveTo>
                <a:cubicBezTo>
                  <a:pt x="100" y="0"/>
                  <a:pt x="0" y="100"/>
                  <a:pt x="0" y="223"/>
                </a:cubicBezTo>
                <a:cubicBezTo>
                  <a:pt x="0" y="346"/>
                  <a:pt x="100" y="446"/>
                  <a:pt x="223" y="446"/>
                </a:cubicBezTo>
                <a:cubicBezTo>
                  <a:pt x="346" y="446"/>
                  <a:pt x="446" y="346"/>
                  <a:pt x="446" y="223"/>
                </a:cubicBezTo>
                <a:cubicBezTo>
                  <a:pt x="446" y="100"/>
                  <a:pt x="346" y="0"/>
                  <a:pt x="223" y="0"/>
                </a:cubicBezTo>
                <a:close/>
                <a:moveTo>
                  <a:pt x="223" y="42"/>
                </a:moveTo>
                <a:cubicBezTo>
                  <a:pt x="231" y="42"/>
                  <a:pt x="237" y="48"/>
                  <a:pt x="237" y="56"/>
                </a:cubicBezTo>
                <a:cubicBezTo>
                  <a:pt x="237" y="70"/>
                  <a:pt x="237" y="70"/>
                  <a:pt x="237" y="70"/>
                </a:cubicBezTo>
                <a:cubicBezTo>
                  <a:pt x="251" y="70"/>
                  <a:pt x="251" y="70"/>
                  <a:pt x="251" y="70"/>
                </a:cubicBezTo>
                <a:cubicBezTo>
                  <a:pt x="268" y="70"/>
                  <a:pt x="283" y="75"/>
                  <a:pt x="296" y="83"/>
                </a:cubicBezTo>
                <a:cubicBezTo>
                  <a:pt x="309" y="91"/>
                  <a:pt x="320" y="103"/>
                  <a:pt x="326" y="117"/>
                </a:cubicBezTo>
                <a:cubicBezTo>
                  <a:pt x="328" y="121"/>
                  <a:pt x="330" y="126"/>
                  <a:pt x="330" y="130"/>
                </a:cubicBezTo>
                <a:cubicBezTo>
                  <a:pt x="330" y="146"/>
                  <a:pt x="317" y="158"/>
                  <a:pt x="302" y="158"/>
                </a:cubicBezTo>
                <a:cubicBezTo>
                  <a:pt x="290" y="158"/>
                  <a:pt x="280" y="151"/>
                  <a:pt x="276" y="141"/>
                </a:cubicBezTo>
                <a:cubicBezTo>
                  <a:pt x="274" y="136"/>
                  <a:pt x="270" y="133"/>
                  <a:pt x="266" y="130"/>
                </a:cubicBezTo>
                <a:cubicBezTo>
                  <a:pt x="262" y="127"/>
                  <a:pt x="257" y="125"/>
                  <a:pt x="251" y="125"/>
                </a:cubicBezTo>
                <a:cubicBezTo>
                  <a:pt x="237" y="125"/>
                  <a:pt x="237" y="125"/>
                  <a:pt x="237" y="125"/>
                </a:cubicBezTo>
                <a:cubicBezTo>
                  <a:pt x="237" y="195"/>
                  <a:pt x="237" y="195"/>
                  <a:pt x="237" y="195"/>
                </a:cubicBezTo>
                <a:cubicBezTo>
                  <a:pt x="251" y="195"/>
                  <a:pt x="251" y="195"/>
                  <a:pt x="251" y="195"/>
                </a:cubicBezTo>
                <a:cubicBezTo>
                  <a:pt x="274" y="195"/>
                  <a:pt x="295" y="204"/>
                  <a:pt x="310" y="220"/>
                </a:cubicBezTo>
                <a:cubicBezTo>
                  <a:pt x="325" y="235"/>
                  <a:pt x="335" y="256"/>
                  <a:pt x="335" y="279"/>
                </a:cubicBezTo>
                <a:cubicBezTo>
                  <a:pt x="335" y="293"/>
                  <a:pt x="335" y="293"/>
                  <a:pt x="335" y="293"/>
                </a:cubicBezTo>
                <a:cubicBezTo>
                  <a:pt x="335" y="316"/>
                  <a:pt x="325" y="337"/>
                  <a:pt x="310" y="352"/>
                </a:cubicBezTo>
                <a:cubicBezTo>
                  <a:pt x="295" y="367"/>
                  <a:pt x="274" y="376"/>
                  <a:pt x="251" y="376"/>
                </a:cubicBezTo>
                <a:cubicBezTo>
                  <a:pt x="237" y="376"/>
                  <a:pt x="237" y="376"/>
                  <a:pt x="237" y="376"/>
                </a:cubicBezTo>
                <a:cubicBezTo>
                  <a:pt x="237" y="390"/>
                  <a:pt x="237" y="390"/>
                  <a:pt x="237" y="390"/>
                </a:cubicBezTo>
                <a:cubicBezTo>
                  <a:pt x="237" y="398"/>
                  <a:pt x="231" y="404"/>
                  <a:pt x="223" y="404"/>
                </a:cubicBezTo>
                <a:cubicBezTo>
                  <a:pt x="216" y="404"/>
                  <a:pt x="209" y="398"/>
                  <a:pt x="209" y="390"/>
                </a:cubicBezTo>
                <a:cubicBezTo>
                  <a:pt x="209" y="376"/>
                  <a:pt x="209" y="376"/>
                  <a:pt x="209" y="376"/>
                </a:cubicBezTo>
                <a:cubicBezTo>
                  <a:pt x="195" y="376"/>
                  <a:pt x="195" y="376"/>
                  <a:pt x="195" y="376"/>
                </a:cubicBezTo>
                <a:cubicBezTo>
                  <a:pt x="179" y="376"/>
                  <a:pt x="163" y="371"/>
                  <a:pt x="150" y="363"/>
                </a:cubicBezTo>
                <a:cubicBezTo>
                  <a:pt x="137" y="355"/>
                  <a:pt x="127" y="343"/>
                  <a:pt x="120" y="329"/>
                </a:cubicBezTo>
                <a:cubicBezTo>
                  <a:pt x="118" y="325"/>
                  <a:pt x="117" y="320"/>
                  <a:pt x="117" y="316"/>
                </a:cubicBezTo>
                <a:cubicBezTo>
                  <a:pt x="117" y="300"/>
                  <a:pt x="129" y="288"/>
                  <a:pt x="145" y="288"/>
                </a:cubicBezTo>
                <a:cubicBezTo>
                  <a:pt x="156" y="288"/>
                  <a:pt x="166" y="295"/>
                  <a:pt x="170" y="305"/>
                </a:cubicBezTo>
                <a:cubicBezTo>
                  <a:pt x="173" y="310"/>
                  <a:pt x="176" y="313"/>
                  <a:pt x="180" y="316"/>
                </a:cubicBezTo>
                <a:cubicBezTo>
                  <a:pt x="184" y="319"/>
                  <a:pt x="190" y="320"/>
                  <a:pt x="195" y="320"/>
                </a:cubicBezTo>
                <a:cubicBezTo>
                  <a:pt x="209" y="320"/>
                  <a:pt x="209" y="320"/>
                  <a:pt x="209" y="320"/>
                </a:cubicBezTo>
                <a:cubicBezTo>
                  <a:pt x="209" y="251"/>
                  <a:pt x="209" y="251"/>
                  <a:pt x="209" y="251"/>
                </a:cubicBezTo>
                <a:cubicBezTo>
                  <a:pt x="195" y="251"/>
                  <a:pt x="195" y="251"/>
                  <a:pt x="195" y="251"/>
                </a:cubicBezTo>
                <a:cubicBezTo>
                  <a:pt x="172" y="251"/>
                  <a:pt x="151" y="241"/>
                  <a:pt x="136" y="226"/>
                </a:cubicBezTo>
                <a:cubicBezTo>
                  <a:pt x="121" y="211"/>
                  <a:pt x="112" y="189"/>
                  <a:pt x="112" y="167"/>
                </a:cubicBezTo>
                <a:cubicBezTo>
                  <a:pt x="112" y="153"/>
                  <a:pt x="112" y="153"/>
                  <a:pt x="112" y="153"/>
                </a:cubicBezTo>
                <a:cubicBezTo>
                  <a:pt x="112" y="130"/>
                  <a:pt x="121" y="109"/>
                  <a:pt x="136" y="94"/>
                </a:cubicBezTo>
                <a:cubicBezTo>
                  <a:pt x="151" y="79"/>
                  <a:pt x="172" y="70"/>
                  <a:pt x="195" y="70"/>
                </a:cubicBezTo>
                <a:cubicBezTo>
                  <a:pt x="209" y="70"/>
                  <a:pt x="209" y="70"/>
                  <a:pt x="209" y="70"/>
                </a:cubicBezTo>
                <a:cubicBezTo>
                  <a:pt x="209" y="56"/>
                  <a:pt x="209" y="56"/>
                  <a:pt x="209" y="56"/>
                </a:cubicBezTo>
                <a:cubicBezTo>
                  <a:pt x="209" y="48"/>
                  <a:pt x="215" y="42"/>
                  <a:pt x="223" y="42"/>
                </a:cubicBezTo>
                <a:close/>
                <a:moveTo>
                  <a:pt x="237" y="251"/>
                </a:moveTo>
                <a:cubicBezTo>
                  <a:pt x="251" y="251"/>
                  <a:pt x="251" y="251"/>
                  <a:pt x="251" y="251"/>
                </a:cubicBezTo>
                <a:cubicBezTo>
                  <a:pt x="259" y="251"/>
                  <a:pt x="266" y="254"/>
                  <a:pt x="271" y="259"/>
                </a:cubicBezTo>
                <a:cubicBezTo>
                  <a:pt x="276" y="264"/>
                  <a:pt x="279" y="271"/>
                  <a:pt x="279" y="279"/>
                </a:cubicBezTo>
                <a:cubicBezTo>
                  <a:pt x="279" y="293"/>
                  <a:pt x="279" y="293"/>
                  <a:pt x="279" y="293"/>
                </a:cubicBezTo>
                <a:cubicBezTo>
                  <a:pt x="279" y="300"/>
                  <a:pt x="276" y="307"/>
                  <a:pt x="271" y="312"/>
                </a:cubicBezTo>
                <a:cubicBezTo>
                  <a:pt x="266" y="317"/>
                  <a:pt x="259" y="320"/>
                  <a:pt x="251" y="320"/>
                </a:cubicBezTo>
                <a:cubicBezTo>
                  <a:pt x="237" y="320"/>
                  <a:pt x="237" y="320"/>
                  <a:pt x="237" y="320"/>
                </a:cubicBezTo>
                <a:cubicBezTo>
                  <a:pt x="237" y="251"/>
                  <a:pt x="237" y="251"/>
                  <a:pt x="237" y="251"/>
                </a:cubicBezTo>
                <a:close/>
                <a:moveTo>
                  <a:pt x="209" y="195"/>
                </a:moveTo>
                <a:cubicBezTo>
                  <a:pt x="195" y="195"/>
                  <a:pt x="195" y="195"/>
                  <a:pt x="195" y="195"/>
                </a:cubicBezTo>
                <a:cubicBezTo>
                  <a:pt x="188" y="195"/>
                  <a:pt x="181" y="192"/>
                  <a:pt x="176" y="187"/>
                </a:cubicBezTo>
                <a:cubicBezTo>
                  <a:pt x="171" y="182"/>
                  <a:pt x="167" y="175"/>
                  <a:pt x="167" y="167"/>
                </a:cubicBezTo>
                <a:cubicBezTo>
                  <a:pt x="167" y="153"/>
                  <a:pt x="167" y="153"/>
                  <a:pt x="167" y="153"/>
                </a:cubicBezTo>
                <a:cubicBezTo>
                  <a:pt x="167" y="146"/>
                  <a:pt x="171" y="139"/>
                  <a:pt x="176" y="134"/>
                </a:cubicBezTo>
                <a:cubicBezTo>
                  <a:pt x="181" y="129"/>
                  <a:pt x="188" y="125"/>
                  <a:pt x="195" y="125"/>
                </a:cubicBezTo>
                <a:cubicBezTo>
                  <a:pt x="209" y="125"/>
                  <a:pt x="209" y="125"/>
                  <a:pt x="209" y="125"/>
                </a:cubicBezTo>
                <a:lnTo>
                  <a:pt x="209" y="1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A0B562-7ED7-4E14-B4E5-CA0DC6FEEC3C}"/>
              </a:ext>
            </a:extLst>
          </p:cNvPr>
          <p:cNvGrpSpPr>
            <a:grpSpLocks noChangeAspect="1"/>
          </p:cNvGrpSpPr>
          <p:nvPr/>
        </p:nvGrpSpPr>
        <p:grpSpPr>
          <a:xfrm>
            <a:off x="294090" y="4255412"/>
            <a:ext cx="556233" cy="635355"/>
            <a:chOff x="11102975" y="665163"/>
            <a:chExt cx="747713" cy="860425"/>
          </a:xfrm>
          <a:solidFill>
            <a:schemeClr val="accent2"/>
          </a:solidFill>
        </p:grpSpPr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D4269097-685E-4747-A254-6A06A75DA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2975" y="1150938"/>
              <a:ext cx="230188" cy="374650"/>
            </a:xfrm>
            <a:custGeom>
              <a:avLst/>
              <a:gdLst>
                <a:gd name="T0" fmla="*/ 3 w 79"/>
                <a:gd name="T1" fmla="*/ 68 h 129"/>
                <a:gd name="T2" fmla="*/ 33 w 79"/>
                <a:gd name="T3" fmla="*/ 0 h 129"/>
                <a:gd name="T4" fmla="*/ 30 w 79"/>
                <a:gd name="T5" fmla="*/ 29 h 129"/>
                <a:gd name="T6" fmla="*/ 79 w 79"/>
                <a:gd name="T7" fmla="*/ 129 h 129"/>
                <a:gd name="T8" fmla="*/ 3 w 79"/>
                <a:gd name="T9" fmla="*/ 6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29">
                  <a:moveTo>
                    <a:pt x="3" y="68"/>
                  </a:moveTo>
                  <a:cubicBezTo>
                    <a:pt x="0" y="43"/>
                    <a:pt x="14" y="18"/>
                    <a:pt x="33" y="0"/>
                  </a:cubicBezTo>
                  <a:cubicBezTo>
                    <a:pt x="31" y="9"/>
                    <a:pt x="30" y="19"/>
                    <a:pt x="30" y="29"/>
                  </a:cubicBezTo>
                  <a:cubicBezTo>
                    <a:pt x="30" y="81"/>
                    <a:pt x="55" y="116"/>
                    <a:pt x="79" y="129"/>
                  </a:cubicBezTo>
                  <a:cubicBezTo>
                    <a:pt x="21" y="124"/>
                    <a:pt x="6" y="92"/>
                    <a:pt x="3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AB0D5B7C-CA58-47EF-9976-2C09BB847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6963" y="665163"/>
              <a:ext cx="593725" cy="854075"/>
            </a:xfrm>
            <a:custGeom>
              <a:avLst/>
              <a:gdLst>
                <a:gd name="T0" fmla="*/ 127 w 204"/>
                <a:gd name="T1" fmla="*/ 294 h 294"/>
                <a:gd name="T2" fmla="*/ 74 w 204"/>
                <a:gd name="T3" fmla="*/ 171 h 294"/>
                <a:gd name="T4" fmla="*/ 42 w 204"/>
                <a:gd name="T5" fmla="*/ 249 h 294"/>
                <a:gd name="T6" fmla="*/ 26 w 204"/>
                <a:gd name="T7" fmla="*/ 267 h 294"/>
                <a:gd name="T8" fmla="*/ 0 w 204"/>
                <a:gd name="T9" fmla="*/ 183 h 294"/>
                <a:gd name="T10" fmla="*/ 48 w 204"/>
                <a:gd name="T11" fmla="*/ 79 h 294"/>
                <a:gd name="T12" fmla="*/ 80 w 204"/>
                <a:gd name="T13" fmla="*/ 0 h 294"/>
                <a:gd name="T14" fmla="*/ 135 w 204"/>
                <a:gd name="T15" fmla="*/ 141 h 294"/>
                <a:gd name="T16" fmla="*/ 135 w 204"/>
                <a:gd name="T17" fmla="*/ 148 h 294"/>
                <a:gd name="T18" fmla="*/ 173 w 204"/>
                <a:gd name="T19" fmla="*/ 110 h 294"/>
                <a:gd name="T20" fmla="*/ 179 w 204"/>
                <a:gd name="T21" fmla="*/ 243 h 294"/>
                <a:gd name="T22" fmla="*/ 127 w 204"/>
                <a:gd name="T23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4" h="294">
                  <a:moveTo>
                    <a:pt x="127" y="294"/>
                  </a:moveTo>
                  <a:cubicBezTo>
                    <a:pt x="121" y="246"/>
                    <a:pt x="91" y="189"/>
                    <a:pt x="74" y="171"/>
                  </a:cubicBezTo>
                  <a:cubicBezTo>
                    <a:pt x="75" y="194"/>
                    <a:pt x="66" y="226"/>
                    <a:pt x="42" y="249"/>
                  </a:cubicBezTo>
                  <a:cubicBezTo>
                    <a:pt x="36" y="255"/>
                    <a:pt x="31" y="261"/>
                    <a:pt x="26" y="267"/>
                  </a:cubicBezTo>
                  <a:cubicBezTo>
                    <a:pt x="11" y="247"/>
                    <a:pt x="0" y="221"/>
                    <a:pt x="0" y="183"/>
                  </a:cubicBezTo>
                  <a:cubicBezTo>
                    <a:pt x="0" y="135"/>
                    <a:pt x="24" y="103"/>
                    <a:pt x="48" y="79"/>
                  </a:cubicBezTo>
                  <a:cubicBezTo>
                    <a:pt x="72" y="55"/>
                    <a:pt x="81" y="23"/>
                    <a:pt x="80" y="0"/>
                  </a:cubicBezTo>
                  <a:cubicBezTo>
                    <a:pt x="99" y="21"/>
                    <a:pt x="135" y="89"/>
                    <a:pt x="135" y="141"/>
                  </a:cubicBezTo>
                  <a:cubicBezTo>
                    <a:pt x="135" y="143"/>
                    <a:pt x="135" y="146"/>
                    <a:pt x="135" y="148"/>
                  </a:cubicBezTo>
                  <a:cubicBezTo>
                    <a:pt x="154" y="139"/>
                    <a:pt x="167" y="124"/>
                    <a:pt x="173" y="110"/>
                  </a:cubicBezTo>
                  <a:cubicBezTo>
                    <a:pt x="183" y="131"/>
                    <a:pt x="204" y="197"/>
                    <a:pt x="179" y="243"/>
                  </a:cubicBezTo>
                  <a:cubicBezTo>
                    <a:pt x="164" y="271"/>
                    <a:pt x="146" y="286"/>
                    <a:pt x="127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reeform 12">
            <a:extLst>
              <a:ext uri="{FF2B5EF4-FFF2-40B4-BE49-F238E27FC236}">
                <a16:creationId xmlns:a16="http://schemas.microsoft.com/office/drawing/2014/main" id="{BA71C24B-F941-464B-8322-3EE0D2C5582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5901" y="3204792"/>
            <a:ext cx="448300" cy="635356"/>
          </a:xfrm>
          <a:custGeom>
            <a:avLst/>
            <a:gdLst>
              <a:gd name="T0" fmla="*/ 256 w 319"/>
              <a:gd name="T1" fmla="*/ 152 h 452"/>
              <a:gd name="T2" fmla="*/ 176 w 319"/>
              <a:gd name="T3" fmla="*/ 12 h 452"/>
              <a:gd name="T4" fmla="*/ 159 w 319"/>
              <a:gd name="T5" fmla="*/ 0 h 452"/>
              <a:gd name="T6" fmla="*/ 143 w 319"/>
              <a:gd name="T7" fmla="*/ 12 h 452"/>
              <a:gd name="T8" fmla="*/ 63 w 319"/>
              <a:gd name="T9" fmla="*/ 152 h 452"/>
              <a:gd name="T10" fmla="*/ 0 w 319"/>
              <a:gd name="T11" fmla="*/ 292 h 452"/>
              <a:gd name="T12" fmla="*/ 159 w 319"/>
              <a:gd name="T13" fmla="*/ 452 h 452"/>
              <a:gd name="T14" fmla="*/ 319 w 319"/>
              <a:gd name="T15" fmla="*/ 292 h 452"/>
              <a:gd name="T16" fmla="*/ 256 w 319"/>
              <a:gd name="T17" fmla="*/ 152 h 452"/>
              <a:gd name="T18" fmla="*/ 34 w 319"/>
              <a:gd name="T19" fmla="*/ 292 h 452"/>
              <a:gd name="T20" fmla="*/ 91 w 319"/>
              <a:gd name="T21" fmla="*/ 172 h 452"/>
              <a:gd name="T22" fmla="*/ 124 w 319"/>
              <a:gd name="T23" fmla="*/ 125 h 452"/>
              <a:gd name="T24" fmla="*/ 70 w 319"/>
              <a:gd name="T25" fmla="*/ 292 h 452"/>
              <a:gd name="T26" fmla="*/ 104 w 319"/>
              <a:gd name="T27" fmla="*/ 405 h 452"/>
              <a:gd name="T28" fmla="*/ 34 w 319"/>
              <a:gd name="T29" fmla="*/ 29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9" h="452">
                <a:moveTo>
                  <a:pt x="256" y="152"/>
                </a:moveTo>
                <a:cubicBezTo>
                  <a:pt x="228" y="114"/>
                  <a:pt x="196" y="71"/>
                  <a:pt x="176" y="12"/>
                </a:cubicBezTo>
                <a:cubicBezTo>
                  <a:pt x="173" y="5"/>
                  <a:pt x="167" y="0"/>
                  <a:pt x="159" y="0"/>
                </a:cubicBezTo>
                <a:cubicBezTo>
                  <a:pt x="152" y="0"/>
                  <a:pt x="146" y="5"/>
                  <a:pt x="143" y="12"/>
                </a:cubicBezTo>
                <a:cubicBezTo>
                  <a:pt x="123" y="71"/>
                  <a:pt x="91" y="114"/>
                  <a:pt x="63" y="152"/>
                </a:cubicBezTo>
                <a:cubicBezTo>
                  <a:pt x="29" y="198"/>
                  <a:pt x="0" y="237"/>
                  <a:pt x="0" y="292"/>
                </a:cubicBezTo>
                <a:cubicBezTo>
                  <a:pt x="0" y="380"/>
                  <a:pt x="71" y="452"/>
                  <a:pt x="159" y="452"/>
                </a:cubicBezTo>
                <a:cubicBezTo>
                  <a:pt x="247" y="452"/>
                  <a:pt x="319" y="380"/>
                  <a:pt x="319" y="292"/>
                </a:cubicBezTo>
                <a:cubicBezTo>
                  <a:pt x="319" y="237"/>
                  <a:pt x="290" y="198"/>
                  <a:pt x="256" y="152"/>
                </a:cubicBezTo>
                <a:close/>
                <a:moveTo>
                  <a:pt x="34" y="292"/>
                </a:moveTo>
                <a:cubicBezTo>
                  <a:pt x="34" y="249"/>
                  <a:pt x="59" y="215"/>
                  <a:pt x="91" y="172"/>
                </a:cubicBezTo>
                <a:cubicBezTo>
                  <a:pt x="102" y="158"/>
                  <a:pt x="113" y="142"/>
                  <a:pt x="124" y="125"/>
                </a:cubicBezTo>
                <a:cubicBezTo>
                  <a:pt x="97" y="187"/>
                  <a:pt x="70" y="230"/>
                  <a:pt x="70" y="292"/>
                </a:cubicBezTo>
                <a:cubicBezTo>
                  <a:pt x="70" y="338"/>
                  <a:pt x="83" y="379"/>
                  <a:pt x="104" y="405"/>
                </a:cubicBezTo>
                <a:cubicBezTo>
                  <a:pt x="63" y="385"/>
                  <a:pt x="34" y="342"/>
                  <a:pt x="34" y="2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33">
            <a:extLst>
              <a:ext uri="{FF2B5EF4-FFF2-40B4-BE49-F238E27FC236}">
                <a16:creationId xmlns:a16="http://schemas.microsoft.com/office/drawing/2014/main" id="{C02B4405-4EEF-4622-B89D-7523B5E738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86362" y="1091299"/>
            <a:ext cx="540879" cy="497347"/>
          </a:xfrm>
          <a:custGeom>
            <a:avLst/>
            <a:gdLst>
              <a:gd name="T0" fmla="*/ 192 w 238"/>
              <a:gd name="T1" fmla="*/ 183 h 219"/>
              <a:gd name="T2" fmla="*/ 46 w 238"/>
              <a:gd name="T3" fmla="*/ 183 h 219"/>
              <a:gd name="T4" fmla="*/ 28 w 238"/>
              <a:gd name="T5" fmla="*/ 201 h 219"/>
              <a:gd name="T6" fmla="*/ 28 w 238"/>
              <a:gd name="T7" fmla="*/ 219 h 219"/>
              <a:gd name="T8" fmla="*/ 211 w 238"/>
              <a:gd name="T9" fmla="*/ 219 h 219"/>
              <a:gd name="T10" fmla="*/ 211 w 238"/>
              <a:gd name="T11" fmla="*/ 201 h 219"/>
              <a:gd name="T12" fmla="*/ 192 w 238"/>
              <a:gd name="T13" fmla="*/ 183 h 219"/>
              <a:gd name="T14" fmla="*/ 55 w 238"/>
              <a:gd name="T15" fmla="*/ 164 h 219"/>
              <a:gd name="T16" fmla="*/ 183 w 238"/>
              <a:gd name="T17" fmla="*/ 164 h 219"/>
              <a:gd name="T18" fmla="*/ 183 w 238"/>
              <a:gd name="T19" fmla="*/ 119 h 219"/>
              <a:gd name="T20" fmla="*/ 119 w 238"/>
              <a:gd name="T21" fmla="*/ 54 h 219"/>
              <a:gd name="T22" fmla="*/ 55 w 238"/>
              <a:gd name="T23" fmla="*/ 119 h 219"/>
              <a:gd name="T24" fmla="*/ 55 w 238"/>
              <a:gd name="T25" fmla="*/ 164 h 219"/>
              <a:gd name="T26" fmla="*/ 119 w 238"/>
              <a:gd name="T27" fmla="*/ 73 h 219"/>
              <a:gd name="T28" fmla="*/ 128 w 238"/>
              <a:gd name="T29" fmla="*/ 82 h 219"/>
              <a:gd name="T30" fmla="*/ 119 w 238"/>
              <a:gd name="T31" fmla="*/ 91 h 219"/>
              <a:gd name="T32" fmla="*/ 91 w 238"/>
              <a:gd name="T33" fmla="*/ 119 h 219"/>
              <a:gd name="T34" fmla="*/ 82 w 238"/>
              <a:gd name="T35" fmla="*/ 128 h 219"/>
              <a:gd name="T36" fmla="*/ 73 w 238"/>
              <a:gd name="T37" fmla="*/ 119 h 219"/>
              <a:gd name="T38" fmla="*/ 119 w 238"/>
              <a:gd name="T39" fmla="*/ 73 h 219"/>
              <a:gd name="T40" fmla="*/ 119 w 238"/>
              <a:gd name="T41" fmla="*/ 45 h 219"/>
              <a:gd name="T42" fmla="*/ 128 w 238"/>
              <a:gd name="T43" fmla="*/ 36 h 219"/>
              <a:gd name="T44" fmla="*/ 128 w 238"/>
              <a:gd name="T45" fmla="*/ 9 h 219"/>
              <a:gd name="T46" fmla="*/ 119 w 238"/>
              <a:gd name="T47" fmla="*/ 0 h 219"/>
              <a:gd name="T48" fmla="*/ 110 w 238"/>
              <a:gd name="T49" fmla="*/ 9 h 219"/>
              <a:gd name="T50" fmla="*/ 110 w 238"/>
              <a:gd name="T51" fmla="*/ 36 h 219"/>
              <a:gd name="T52" fmla="*/ 119 w 238"/>
              <a:gd name="T53" fmla="*/ 45 h 219"/>
              <a:gd name="T54" fmla="*/ 55 w 238"/>
              <a:gd name="T55" fmla="*/ 67 h 219"/>
              <a:gd name="T56" fmla="*/ 68 w 238"/>
              <a:gd name="T57" fmla="*/ 67 h 219"/>
              <a:gd name="T58" fmla="*/ 68 w 238"/>
              <a:gd name="T59" fmla="*/ 54 h 219"/>
              <a:gd name="T60" fmla="*/ 48 w 238"/>
              <a:gd name="T61" fmla="*/ 34 h 219"/>
              <a:gd name="T62" fmla="*/ 35 w 238"/>
              <a:gd name="T63" fmla="*/ 34 h 219"/>
              <a:gd name="T64" fmla="*/ 35 w 238"/>
              <a:gd name="T65" fmla="*/ 34 h 219"/>
              <a:gd name="T66" fmla="*/ 35 w 238"/>
              <a:gd name="T67" fmla="*/ 47 h 219"/>
              <a:gd name="T68" fmla="*/ 55 w 238"/>
              <a:gd name="T69" fmla="*/ 67 h 219"/>
              <a:gd name="T70" fmla="*/ 46 w 238"/>
              <a:gd name="T71" fmla="*/ 118 h 219"/>
              <a:gd name="T72" fmla="*/ 37 w 238"/>
              <a:gd name="T73" fmla="*/ 109 h 219"/>
              <a:gd name="T74" fmla="*/ 10 w 238"/>
              <a:gd name="T75" fmla="*/ 109 h 219"/>
              <a:gd name="T76" fmla="*/ 0 w 238"/>
              <a:gd name="T77" fmla="*/ 118 h 219"/>
              <a:gd name="T78" fmla="*/ 0 w 238"/>
              <a:gd name="T79" fmla="*/ 118 h 219"/>
              <a:gd name="T80" fmla="*/ 10 w 238"/>
              <a:gd name="T81" fmla="*/ 127 h 219"/>
              <a:gd name="T82" fmla="*/ 37 w 238"/>
              <a:gd name="T83" fmla="*/ 127 h 219"/>
              <a:gd name="T84" fmla="*/ 46 w 238"/>
              <a:gd name="T85" fmla="*/ 118 h 219"/>
              <a:gd name="T86" fmla="*/ 229 w 238"/>
              <a:gd name="T87" fmla="*/ 109 h 219"/>
              <a:gd name="T88" fmla="*/ 201 w 238"/>
              <a:gd name="T89" fmla="*/ 109 h 219"/>
              <a:gd name="T90" fmla="*/ 192 w 238"/>
              <a:gd name="T91" fmla="*/ 118 h 219"/>
              <a:gd name="T92" fmla="*/ 201 w 238"/>
              <a:gd name="T93" fmla="*/ 127 h 219"/>
              <a:gd name="T94" fmla="*/ 229 w 238"/>
              <a:gd name="T95" fmla="*/ 127 h 219"/>
              <a:gd name="T96" fmla="*/ 238 w 238"/>
              <a:gd name="T97" fmla="*/ 118 h 219"/>
              <a:gd name="T98" fmla="*/ 229 w 238"/>
              <a:gd name="T99" fmla="*/ 109 h 219"/>
              <a:gd name="T100" fmla="*/ 184 w 238"/>
              <a:gd name="T101" fmla="*/ 67 h 219"/>
              <a:gd name="T102" fmla="*/ 203 w 238"/>
              <a:gd name="T103" fmla="*/ 47 h 219"/>
              <a:gd name="T104" fmla="*/ 203 w 238"/>
              <a:gd name="T105" fmla="*/ 34 h 219"/>
              <a:gd name="T106" fmla="*/ 190 w 238"/>
              <a:gd name="T107" fmla="*/ 34 h 219"/>
              <a:gd name="T108" fmla="*/ 171 w 238"/>
              <a:gd name="T109" fmla="*/ 54 h 219"/>
              <a:gd name="T110" fmla="*/ 171 w 238"/>
              <a:gd name="T111" fmla="*/ 67 h 219"/>
              <a:gd name="T112" fmla="*/ 184 w 238"/>
              <a:gd name="T113" fmla="*/ 6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8" h="219">
                <a:moveTo>
                  <a:pt x="192" y="183"/>
                </a:moveTo>
                <a:cubicBezTo>
                  <a:pt x="46" y="183"/>
                  <a:pt x="46" y="183"/>
                  <a:pt x="46" y="183"/>
                </a:cubicBezTo>
                <a:cubicBezTo>
                  <a:pt x="36" y="183"/>
                  <a:pt x="28" y="191"/>
                  <a:pt x="28" y="201"/>
                </a:cubicBezTo>
                <a:cubicBezTo>
                  <a:pt x="28" y="219"/>
                  <a:pt x="28" y="219"/>
                  <a:pt x="28" y="219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01"/>
                  <a:pt x="211" y="201"/>
                  <a:pt x="211" y="201"/>
                </a:cubicBezTo>
                <a:cubicBezTo>
                  <a:pt x="211" y="191"/>
                  <a:pt x="202" y="183"/>
                  <a:pt x="192" y="183"/>
                </a:cubicBezTo>
                <a:close/>
                <a:moveTo>
                  <a:pt x="55" y="164"/>
                </a:moveTo>
                <a:cubicBezTo>
                  <a:pt x="183" y="164"/>
                  <a:pt x="183" y="164"/>
                  <a:pt x="183" y="164"/>
                </a:cubicBezTo>
                <a:cubicBezTo>
                  <a:pt x="183" y="119"/>
                  <a:pt x="183" y="119"/>
                  <a:pt x="183" y="119"/>
                </a:cubicBezTo>
                <a:cubicBezTo>
                  <a:pt x="183" y="83"/>
                  <a:pt x="155" y="54"/>
                  <a:pt x="119" y="54"/>
                </a:cubicBezTo>
                <a:cubicBezTo>
                  <a:pt x="84" y="54"/>
                  <a:pt x="55" y="83"/>
                  <a:pt x="55" y="119"/>
                </a:cubicBezTo>
                <a:lnTo>
                  <a:pt x="55" y="164"/>
                </a:lnTo>
                <a:close/>
                <a:moveTo>
                  <a:pt x="119" y="73"/>
                </a:moveTo>
                <a:cubicBezTo>
                  <a:pt x="124" y="73"/>
                  <a:pt x="128" y="77"/>
                  <a:pt x="128" y="82"/>
                </a:cubicBezTo>
                <a:cubicBezTo>
                  <a:pt x="128" y="87"/>
                  <a:pt x="124" y="91"/>
                  <a:pt x="119" y="91"/>
                </a:cubicBezTo>
                <a:cubicBezTo>
                  <a:pt x="104" y="91"/>
                  <a:pt x="91" y="103"/>
                  <a:pt x="91" y="119"/>
                </a:cubicBezTo>
                <a:cubicBezTo>
                  <a:pt x="91" y="124"/>
                  <a:pt x="87" y="128"/>
                  <a:pt x="82" y="128"/>
                </a:cubicBezTo>
                <a:cubicBezTo>
                  <a:pt x="77" y="128"/>
                  <a:pt x="73" y="124"/>
                  <a:pt x="73" y="119"/>
                </a:cubicBezTo>
                <a:cubicBezTo>
                  <a:pt x="73" y="93"/>
                  <a:pt x="94" y="73"/>
                  <a:pt x="119" y="73"/>
                </a:cubicBezTo>
                <a:close/>
                <a:moveTo>
                  <a:pt x="119" y="45"/>
                </a:moveTo>
                <a:cubicBezTo>
                  <a:pt x="124" y="45"/>
                  <a:pt x="128" y="41"/>
                  <a:pt x="128" y="36"/>
                </a:cubicBezTo>
                <a:cubicBezTo>
                  <a:pt x="128" y="9"/>
                  <a:pt x="128" y="9"/>
                  <a:pt x="128" y="9"/>
                </a:cubicBezTo>
                <a:cubicBezTo>
                  <a:pt x="128" y="4"/>
                  <a:pt x="124" y="0"/>
                  <a:pt x="119" y="0"/>
                </a:cubicBezTo>
                <a:cubicBezTo>
                  <a:pt x="114" y="0"/>
                  <a:pt x="110" y="4"/>
                  <a:pt x="110" y="9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0" y="41"/>
                  <a:pt x="114" y="45"/>
                  <a:pt x="119" y="45"/>
                </a:cubicBezTo>
                <a:close/>
                <a:moveTo>
                  <a:pt x="55" y="67"/>
                </a:moveTo>
                <a:cubicBezTo>
                  <a:pt x="58" y="70"/>
                  <a:pt x="64" y="70"/>
                  <a:pt x="68" y="67"/>
                </a:cubicBezTo>
                <a:cubicBezTo>
                  <a:pt x="71" y="63"/>
                  <a:pt x="71" y="57"/>
                  <a:pt x="68" y="54"/>
                </a:cubicBezTo>
                <a:cubicBezTo>
                  <a:pt x="48" y="34"/>
                  <a:pt x="48" y="34"/>
                  <a:pt x="48" y="34"/>
                </a:cubicBezTo>
                <a:cubicBezTo>
                  <a:pt x="45" y="31"/>
                  <a:pt x="39" y="31"/>
                  <a:pt x="35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2" y="38"/>
                  <a:pt x="32" y="44"/>
                  <a:pt x="35" y="47"/>
                </a:cubicBezTo>
                <a:lnTo>
                  <a:pt x="55" y="67"/>
                </a:lnTo>
                <a:close/>
                <a:moveTo>
                  <a:pt x="46" y="118"/>
                </a:moveTo>
                <a:cubicBezTo>
                  <a:pt x="46" y="113"/>
                  <a:pt x="42" y="109"/>
                  <a:pt x="37" y="109"/>
                </a:cubicBezTo>
                <a:cubicBezTo>
                  <a:pt x="10" y="109"/>
                  <a:pt x="10" y="109"/>
                  <a:pt x="10" y="109"/>
                </a:cubicBezTo>
                <a:cubicBezTo>
                  <a:pt x="5" y="109"/>
                  <a:pt x="0" y="113"/>
                  <a:pt x="0" y="11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3"/>
                  <a:pt x="5" y="127"/>
                  <a:pt x="10" y="127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42" y="127"/>
                  <a:pt x="46" y="123"/>
                  <a:pt x="46" y="118"/>
                </a:cubicBezTo>
                <a:close/>
                <a:moveTo>
                  <a:pt x="229" y="109"/>
                </a:moveTo>
                <a:cubicBezTo>
                  <a:pt x="201" y="109"/>
                  <a:pt x="201" y="109"/>
                  <a:pt x="201" y="109"/>
                </a:cubicBezTo>
                <a:cubicBezTo>
                  <a:pt x="196" y="109"/>
                  <a:pt x="192" y="113"/>
                  <a:pt x="192" y="118"/>
                </a:cubicBezTo>
                <a:cubicBezTo>
                  <a:pt x="192" y="123"/>
                  <a:pt x="196" y="127"/>
                  <a:pt x="201" y="127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4" y="127"/>
                  <a:pt x="238" y="123"/>
                  <a:pt x="238" y="118"/>
                </a:cubicBezTo>
                <a:cubicBezTo>
                  <a:pt x="238" y="113"/>
                  <a:pt x="234" y="109"/>
                  <a:pt x="229" y="109"/>
                </a:cubicBezTo>
                <a:close/>
                <a:moveTo>
                  <a:pt x="184" y="67"/>
                </a:moveTo>
                <a:cubicBezTo>
                  <a:pt x="203" y="47"/>
                  <a:pt x="203" y="47"/>
                  <a:pt x="203" y="47"/>
                </a:cubicBezTo>
                <a:cubicBezTo>
                  <a:pt x="207" y="44"/>
                  <a:pt x="207" y="38"/>
                  <a:pt x="203" y="34"/>
                </a:cubicBezTo>
                <a:cubicBezTo>
                  <a:pt x="199" y="31"/>
                  <a:pt x="194" y="31"/>
                  <a:pt x="190" y="34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67" y="57"/>
                  <a:pt x="167" y="63"/>
                  <a:pt x="171" y="67"/>
                </a:cubicBezTo>
                <a:cubicBezTo>
                  <a:pt x="174" y="70"/>
                  <a:pt x="180" y="70"/>
                  <a:pt x="184" y="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765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SÜREKLİ BUHAR KAPANI TAKİP SİSTEMİ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288453" y="922707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B0F5F68-714F-42BF-9F43-2686498EBA13}"/>
              </a:ext>
            </a:extLst>
          </p:cNvPr>
          <p:cNvSpPr txBox="1">
            <a:spLocks/>
          </p:cNvSpPr>
          <p:nvPr/>
        </p:nvSpPr>
        <p:spPr>
          <a:xfrm>
            <a:off x="13997622" y="7830796"/>
            <a:ext cx="503238" cy="276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8E82-2635-4133-8350-4252D6B2AEF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97C8856-3AB2-40CB-87A0-412302F59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921" y="1362327"/>
            <a:ext cx="5438305" cy="444761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Ultrasonic </a:t>
            </a:r>
            <a:r>
              <a:rPr lang="tr-TR" sz="2800" b="1" i="1" dirty="0">
                <a:solidFill>
                  <a:schemeClr val="accent2"/>
                </a:solidFill>
              </a:rPr>
              <a:t>akustik seviye ve sıcaklık</a:t>
            </a:r>
            <a:r>
              <a:rPr lang="en-US" sz="2800" b="1" i="1" dirty="0">
                <a:solidFill>
                  <a:schemeClr val="accent2"/>
                </a:solidFill>
              </a:rPr>
              <a:t> </a:t>
            </a:r>
            <a:r>
              <a:rPr lang="tr-TR" sz="2800" dirty="0"/>
              <a:t>sensörü</a:t>
            </a:r>
            <a:endParaRPr lang="en-US" sz="2800" dirty="0"/>
          </a:p>
          <a:p>
            <a:r>
              <a:rPr lang="tr-TR" dirty="0"/>
              <a:t>Kolay ve hızlı kurulum ve bakım</a:t>
            </a:r>
            <a:endParaRPr lang="en-US" sz="2800" dirty="0"/>
          </a:p>
          <a:p>
            <a:pPr lvl="1"/>
            <a:r>
              <a:rPr lang="tr-TR" sz="2400" dirty="0"/>
              <a:t>Hattı kesmeden direk montaj tipi</a:t>
            </a:r>
            <a:endParaRPr lang="en-US" sz="2400" dirty="0"/>
          </a:p>
          <a:p>
            <a:pPr lvl="1"/>
            <a:r>
              <a:rPr lang="tr-TR" sz="2400" dirty="0"/>
              <a:t>Kalibrasyon gerektirmez</a:t>
            </a:r>
            <a:endParaRPr lang="en-US" sz="2400" dirty="0"/>
          </a:p>
          <a:p>
            <a:pPr lvl="1"/>
            <a:r>
              <a:rPr lang="en-US" sz="2400" b="1" i="1" dirty="0">
                <a:solidFill>
                  <a:schemeClr val="accent2"/>
                </a:solidFill>
              </a:rPr>
              <a:t>10+ </a:t>
            </a:r>
            <a:r>
              <a:rPr lang="tr-TR" sz="2400" b="1" i="1" dirty="0">
                <a:solidFill>
                  <a:schemeClr val="accent2"/>
                </a:solidFill>
              </a:rPr>
              <a:t>yıl </a:t>
            </a:r>
            <a:r>
              <a:rPr lang="tr-TR" dirty="0"/>
              <a:t>pil ömrü</a:t>
            </a:r>
            <a:endParaRPr lang="en-US" dirty="0"/>
          </a:p>
          <a:p>
            <a:r>
              <a:rPr lang="tr-TR" sz="2800" dirty="0"/>
              <a:t>Tehlikeli alan koruma sınıfı</a:t>
            </a:r>
            <a:endParaRPr lang="en-US" sz="2800" dirty="0"/>
          </a:p>
          <a:p>
            <a:r>
              <a:rPr lang="en-US" sz="2800" b="1" i="1" dirty="0" err="1">
                <a:solidFill>
                  <a:schemeClr val="accent2"/>
                </a:solidFill>
              </a:rPr>
              <a:t>Wireless</a:t>
            </a:r>
            <a:r>
              <a:rPr lang="en-US" sz="2800" b="1" dirty="0" err="1">
                <a:solidFill>
                  <a:schemeClr val="accent2"/>
                </a:solidFill>
              </a:rPr>
              <a:t>HART</a:t>
            </a:r>
            <a:r>
              <a:rPr lang="en-US" sz="2800" dirty="0"/>
              <a:t> </a:t>
            </a:r>
            <a:r>
              <a:rPr lang="tr-TR" sz="2800" dirty="0"/>
              <a:t>iletişim</a:t>
            </a:r>
            <a:endParaRPr lang="en-US" sz="2800" dirty="0"/>
          </a:p>
          <a:p>
            <a:r>
              <a:rPr lang="tr-TR" b="1" i="1" dirty="0">
                <a:solidFill>
                  <a:schemeClr val="accent2"/>
                </a:solidFill>
              </a:rPr>
              <a:t>Buhar kapanı izleme aplikasyonu </a:t>
            </a:r>
            <a:r>
              <a:rPr lang="tr-TR" sz="2800" dirty="0"/>
              <a:t>sayesinde bilgisayar, tablet veya telefondan uzaktan izleyebilme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E0CD83-C9D5-4B41-9E57-5AF4B947CE09}"/>
              </a:ext>
            </a:extLst>
          </p:cNvPr>
          <p:cNvSpPr txBox="1">
            <a:spLocks/>
          </p:cNvSpPr>
          <p:nvPr/>
        </p:nvSpPr>
        <p:spPr>
          <a:xfrm>
            <a:off x="503238" y="6979438"/>
            <a:ext cx="13623925" cy="880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Emerson’s Non-Intrusive Acoustic Transmitter Makes Pressure Relief Data Acquisition Seamless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22888-C511-4432-B6EB-C0AF9E0855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334" y="3586135"/>
            <a:ext cx="1753392" cy="1753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4BE343-CBAE-4635-8E5D-7126D6EFB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010" y="1067234"/>
            <a:ext cx="1001646" cy="1883007"/>
          </a:xfrm>
          <a:prstGeom prst="rect">
            <a:avLst/>
          </a:prstGeom>
        </p:spPr>
      </p:pic>
      <p:pic>
        <p:nvPicPr>
          <p:cNvPr id="17" name="Picture 8" descr="http://t2.gstatic.com/images?q=tbn:ANd9GcQgCkWZwHjS3_06kpx9Uh3g-LlvYD7UmHQJTr5s_7tztj1zLxs4">
            <a:extLst>
              <a:ext uri="{FF2B5EF4-FFF2-40B4-BE49-F238E27FC236}">
                <a16:creationId xmlns:a16="http://schemas.microsoft.com/office/drawing/2014/main" id="{7241D338-A9AF-45EB-842D-02002E7E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6949" flipV="1">
            <a:off x="1145820" y="3525604"/>
            <a:ext cx="550724" cy="34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7CAC90-D662-4322-81A4-87896A0A66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95" y="2988247"/>
            <a:ext cx="2306879" cy="173376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A0AB2D-4DCC-4F13-AB87-12FFB6CF2C75}"/>
              </a:ext>
            </a:extLst>
          </p:cNvPr>
          <p:cNvCxnSpPr>
            <a:cxnSpLocks/>
          </p:cNvCxnSpPr>
          <p:nvPr/>
        </p:nvCxnSpPr>
        <p:spPr bwMode="auto">
          <a:xfrm>
            <a:off x="3505941" y="2839695"/>
            <a:ext cx="512452" cy="4691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F4460D0-0218-466A-B5A1-44EB67F221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7374" y="4427057"/>
            <a:ext cx="1753392" cy="1753392"/>
          </a:xfrm>
          <a:prstGeom prst="rect">
            <a:avLst/>
          </a:prstGeom>
        </p:spPr>
      </p:pic>
      <p:pic>
        <p:nvPicPr>
          <p:cNvPr id="23" name="Picture 8" descr="http://t2.gstatic.com/images?q=tbn:ANd9GcQgCkWZwHjS3_06kpx9Uh3g-LlvYD7UmHQJTr5s_7tztj1zLxs4">
            <a:extLst>
              <a:ext uri="{FF2B5EF4-FFF2-40B4-BE49-F238E27FC236}">
                <a16:creationId xmlns:a16="http://schemas.microsoft.com/office/drawing/2014/main" id="{D92D90B0-A287-4839-A139-6ACC1C84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6949" flipV="1">
            <a:off x="2908487" y="4380801"/>
            <a:ext cx="550724" cy="34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2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6847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BUHAR KAPANI ÇALIŞMA PRENSİBİ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23" name="Content Placeholder 27">
            <a:extLst>
              <a:ext uri="{FF2B5EF4-FFF2-40B4-BE49-F238E27FC236}">
                <a16:creationId xmlns:a16="http://schemas.microsoft.com/office/drawing/2014/main" id="{4BA6DDC7-CAC0-48B8-B950-BCAE8520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126602"/>
            <a:ext cx="4299672" cy="562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400" b="1" dirty="0"/>
              <a:t>Buhar Kapanı Normal İşleyişi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  <a:p>
            <a:r>
              <a:rPr lang="tr-TR" sz="2400" dirty="0"/>
              <a:t>Vana açılana kadar kapanda kondens birikir</a:t>
            </a:r>
            <a:endParaRPr lang="en-US" sz="2400" dirty="0"/>
          </a:p>
          <a:p>
            <a:r>
              <a:rPr lang="tr-TR" sz="2400" dirty="0"/>
              <a:t>Kondens dışarı atıldıktan sonra vana kapanır</a:t>
            </a:r>
            <a:endParaRPr lang="en-US" sz="2400" dirty="0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78EE9DC4-3CED-4401-A4DD-39D88EB0A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7622" y="7860474"/>
            <a:ext cx="503238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5" name="Trap - Healthy">
            <a:extLst>
              <a:ext uri="{FF2B5EF4-FFF2-40B4-BE49-F238E27FC236}">
                <a16:creationId xmlns:a16="http://schemas.microsoft.com/office/drawing/2014/main" id="{8EB19D60-F8BC-40CC-924F-137633891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1093649"/>
            <a:ext cx="6426061" cy="49855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68D604F-AED7-424F-8FC2-C924E419B570}"/>
              </a:ext>
            </a:extLst>
          </p:cNvPr>
          <p:cNvSpPr/>
          <p:nvPr/>
        </p:nvSpPr>
        <p:spPr bwMode="auto">
          <a:xfrm>
            <a:off x="5948156" y="1485618"/>
            <a:ext cx="809832" cy="257458"/>
          </a:xfrm>
          <a:prstGeom prst="rect">
            <a:avLst/>
          </a:prstGeom>
          <a:solidFill>
            <a:srgbClr val="FEFEFC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3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766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Vananın Pozisyonuna Göre Arıza Tipleri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95EC150-E0A6-4B98-9F71-9B526337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7622" y="7860474"/>
            <a:ext cx="503238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t>18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E18E71-3599-4692-97C8-1D4082557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3" y="1372102"/>
            <a:ext cx="5333391" cy="26236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600" b="1" i="1" dirty="0">
                <a:solidFill>
                  <a:schemeClr val="accent2"/>
                </a:solidFill>
              </a:rPr>
              <a:t>Vana Açık Pozisyon</a:t>
            </a:r>
            <a:r>
              <a:rPr lang="en-US" sz="2600" dirty="0"/>
              <a:t>– </a:t>
            </a:r>
            <a:r>
              <a:rPr lang="tr-TR" sz="2600" dirty="0"/>
              <a:t>Kondens bittikten sonra sürekli olarak atmosfere buhar kaçağı olur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tr-TR" b="1" i="1" dirty="0">
                <a:solidFill>
                  <a:schemeClr val="bg2">
                    <a:lumMod val="50000"/>
                  </a:schemeClr>
                </a:solidFill>
              </a:rPr>
              <a:t>Vana Kapalı Pozisyon</a:t>
            </a:r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tr-TR" sz="2600" dirty="0">
                <a:solidFill>
                  <a:schemeClr val="bg2">
                    <a:lumMod val="50000"/>
                  </a:schemeClr>
                </a:solidFill>
              </a:rPr>
              <a:t>kondens dışarı atılamadığı için içeride birikir ve koç darbesine yol açar</a:t>
            </a:r>
            <a:endParaRPr lang="en-US" sz="2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Freeform 39">
            <a:extLst>
              <a:ext uri="{FF2B5EF4-FFF2-40B4-BE49-F238E27FC236}">
                <a16:creationId xmlns:a16="http://schemas.microsoft.com/office/drawing/2014/main" id="{2DDE9433-E0A9-4376-BE92-6FF6363F20DF}"/>
              </a:ext>
            </a:extLst>
          </p:cNvPr>
          <p:cNvSpPr>
            <a:spLocks noEditPoints="1"/>
          </p:cNvSpPr>
          <p:nvPr/>
        </p:nvSpPr>
        <p:spPr bwMode="auto">
          <a:xfrm>
            <a:off x="428455" y="2774403"/>
            <a:ext cx="671267" cy="567454"/>
          </a:xfrm>
          <a:custGeom>
            <a:avLst/>
            <a:gdLst>
              <a:gd name="T0" fmla="*/ 247 w 444"/>
              <a:gd name="T1" fmla="*/ 15 h 375"/>
              <a:gd name="T2" fmla="*/ 439 w 444"/>
              <a:gd name="T3" fmla="*/ 331 h 375"/>
              <a:gd name="T4" fmla="*/ 444 w 444"/>
              <a:gd name="T5" fmla="*/ 347 h 375"/>
              <a:gd name="T6" fmla="*/ 416 w 444"/>
              <a:gd name="T7" fmla="*/ 375 h 375"/>
              <a:gd name="T8" fmla="*/ 416 w 444"/>
              <a:gd name="T9" fmla="*/ 375 h 375"/>
              <a:gd name="T10" fmla="*/ 28 w 444"/>
              <a:gd name="T11" fmla="*/ 375 h 375"/>
              <a:gd name="T12" fmla="*/ 28 w 444"/>
              <a:gd name="T13" fmla="*/ 375 h 375"/>
              <a:gd name="T14" fmla="*/ 0 w 444"/>
              <a:gd name="T15" fmla="*/ 347 h 375"/>
              <a:gd name="T16" fmla="*/ 5 w 444"/>
              <a:gd name="T17" fmla="*/ 331 h 375"/>
              <a:gd name="T18" fmla="*/ 197 w 444"/>
              <a:gd name="T19" fmla="*/ 15 h 375"/>
              <a:gd name="T20" fmla="*/ 222 w 444"/>
              <a:gd name="T21" fmla="*/ 0 h 375"/>
              <a:gd name="T22" fmla="*/ 247 w 444"/>
              <a:gd name="T23" fmla="*/ 15 h 375"/>
              <a:gd name="T24" fmla="*/ 222 w 444"/>
              <a:gd name="T25" fmla="*/ 97 h 375"/>
              <a:gd name="T26" fmla="*/ 194 w 444"/>
              <a:gd name="T27" fmla="*/ 125 h 375"/>
              <a:gd name="T28" fmla="*/ 194 w 444"/>
              <a:gd name="T29" fmla="*/ 222 h 375"/>
              <a:gd name="T30" fmla="*/ 222 w 444"/>
              <a:gd name="T31" fmla="*/ 250 h 375"/>
              <a:gd name="T32" fmla="*/ 250 w 444"/>
              <a:gd name="T33" fmla="*/ 222 h 375"/>
              <a:gd name="T34" fmla="*/ 250 w 444"/>
              <a:gd name="T35" fmla="*/ 125 h 375"/>
              <a:gd name="T36" fmla="*/ 222 w 444"/>
              <a:gd name="T37" fmla="*/ 97 h 375"/>
              <a:gd name="T38" fmla="*/ 222 w 444"/>
              <a:gd name="T39" fmla="*/ 277 h 375"/>
              <a:gd name="T40" fmla="*/ 194 w 444"/>
              <a:gd name="T41" fmla="*/ 305 h 375"/>
              <a:gd name="T42" fmla="*/ 222 w 444"/>
              <a:gd name="T43" fmla="*/ 333 h 375"/>
              <a:gd name="T44" fmla="*/ 250 w 444"/>
              <a:gd name="T45" fmla="*/ 305 h 375"/>
              <a:gd name="T46" fmla="*/ 222 w 444"/>
              <a:gd name="T47" fmla="*/ 27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5">
                <a:moveTo>
                  <a:pt x="247" y="15"/>
                </a:moveTo>
                <a:cubicBezTo>
                  <a:pt x="439" y="331"/>
                  <a:pt x="439" y="331"/>
                  <a:pt x="439" y="331"/>
                </a:cubicBezTo>
                <a:cubicBezTo>
                  <a:pt x="442" y="335"/>
                  <a:pt x="444" y="341"/>
                  <a:pt x="444" y="347"/>
                </a:cubicBezTo>
                <a:cubicBezTo>
                  <a:pt x="444" y="362"/>
                  <a:pt x="432" y="375"/>
                  <a:pt x="416" y="375"/>
                </a:cubicBezTo>
                <a:cubicBezTo>
                  <a:pt x="416" y="375"/>
                  <a:pt x="416" y="375"/>
                  <a:pt x="416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12" y="375"/>
                  <a:pt x="0" y="362"/>
                  <a:pt x="0" y="347"/>
                </a:cubicBezTo>
                <a:cubicBezTo>
                  <a:pt x="0" y="341"/>
                  <a:pt x="2" y="335"/>
                  <a:pt x="5" y="331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202" y="6"/>
                  <a:pt x="211" y="0"/>
                  <a:pt x="222" y="0"/>
                </a:cubicBezTo>
                <a:cubicBezTo>
                  <a:pt x="233" y="0"/>
                  <a:pt x="242" y="6"/>
                  <a:pt x="247" y="15"/>
                </a:cubicBezTo>
                <a:close/>
                <a:moveTo>
                  <a:pt x="222" y="97"/>
                </a:moveTo>
                <a:cubicBezTo>
                  <a:pt x="207" y="97"/>
                  <a:pt x="194" y="109"/>
                  <a:pt x="194" y="125"/>
                </a:cubicBezTo>
                <a:cubicBezTo>
                  <a:pt x="194" y="222"/>
                  <a:pt x="194" y="222"/>
                  <a:pt x="194" y="222"/>
                </a:cubicBezTo>
                <a:cubicBezTo>
                  <a:pt x="194" y="237"/>
                  <a:pt x="207" y="250"/>
                  <a:pt x="222" y="250"/>
                </a:cubicBezTo>
                <a:cubicBezTo>
                  <a:pt x="237" y="250"/>
                  <a:pt x="250" y="237"/>
                  <a:pt x="250" y="222"/>
                </a:cubicBezTo>
                <a:cubicBezTo>
                  <a:pt x="250" y="125"/>
                  <a:pt x="250" y="125"/>
                  <a:pt x="250" y="125"/>
                </a:cubicBezTo>
                <a:cubicBezTo>
                  <a:pt x="250" y="110"/>
                  <a:pt x="237" y="97"/>
                  <a:pt x="222" y="97"/>
                </a:cubicBezTo>
                <a:close/>
                <a:moveTo>
                  <a:pt x="222" y="277"/>
                </a:moveTo>
                <a:cubicBezTo>
                  <a:pt x="207" y="277"/>
                  <a:pt x="194" y="290"/>
                  <a:pt x="194" y="305"/>
                </a:cubicBezTo>
                <a:cubicBezTo>
                  <a:pt x="194" y="321"/>
                  <a:pt x="207" y="333"/>
                  <a:pt x="222" y="333"/>
                </a:cubicBezTo>
                <a:cubicBezTo>
                  <a:pt x="237" y="333"/>
                  <a:pt x="250" y="321"/>
                  <a:pt x="250" y="305"/>
                </a:cubicBezTo>
                <a:cubicBezTo>
                  <a:pt x="250" y="290"/>
                  <a:pt x="237" y="277"/>
                  <a:pt x="222" y="277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39">
            <a:extLst>
              <a:ext uri="{FF2B5EF4-FFF2-40B4-BE49-F238E27FC236}">
                <a16:creationId xmlns:a16="http://schemas.microsoft.com/office/drawing/2014/main" id="{ABFD9D90-89F6-4CFF-8239-7FF945FCF303}"/>
              </a:ext>
            </a:extLst>
          </p:cNvPr>
          <p:cNvSpPr>
            <a:spLocks noEditPoints="1"/>
          </p:cNvSpPr>
          <p:nvPr/>
        </p:nvSpPr>
        <p:spPr bwMode="auto">
          <a:xfrm>
            <a:off x="437096" y="1506699"/>
            <a:ext cx="671267" cy="567454"/>
          </a:xfrm>
          <a:custGeom>
            <a:avLst/>
            <a:gdLst>
              <a:gd name="T0" fmla="*/ 247 w 444"/>
              <a:gd name="T1" fmla="*/ 15 h 375"/>
              <a:gd name="T2" fmla="*/ 439 w 444"/>
              <a:gd name="T3" fmla="*/ 331 h 375"/>
              <a:gd name="T4" fmla="*/ 444 w 444"/>
              <a:gd name="T5" fmla="*/ 347 h 375"/>
              <a:gd name="T6" fmla="*/ 416 w 444"/>
              <a:gd name="T7" fmla="*/ 375 h 375"/>
              <a:gd name="T8" fmla="*/ 416 w 444"/>
              <a:gd name="T9" fmla="*/ 375 h 375"/>
              <a:gd name="T10" fmla="*/ 28 w 444"/>
              <a:gd name="T11" fmla="*/ 375 h 375"/>
              <a:gd name="T12" fmla="*/ 28 w 444"/>
              <a:gd name="T13" fmla="*/ 375 h 375"/>
              <a:gd name="T14" fmla="*/ 0 w 444"/>
              <a:gd name="T15" fmla="*/ 347 h 375"/>
              <a:gd name="T16" fmla="*/ 5 w 444"/>
              <a:gd name="T17" fmla="*/ 331 h 375"/>
              <a:gd name="T18" fmla="*/ 197 w 444"/>
              <a:gd name="T19" fmla="*/ 15 h 375"/>
              <a:gd name="T20" fmla="*/ 222 w 444"/>
              <a:gd name="T21" fmla="*/ 0 h 375"/>
              <a:gd name="T22" fmla="*/ 247 w 444"/>
              <a:gd name="T23" fmla="*/ 15 h 375"/>
              <a:gd name="T24" fmla="*/ 222 w 444"/>
              <a:gd name="T25" fmla="*/ 97 h 375"/>
              <a:gd name="T26" fmla="*/ 194 w 444"/>
              <a:gd name="T27" fmla="*/ 125 h 375"/>
              <a:gd name="T28" fmla="*/ 194 w 444"/>
              <a:gd name="T29" fmla="*/ 222 h 375"/>
              <a:gd name="T30" fmla="*/ 222 w 444"/>
              <a:gd name="T31" fmla="*/ 250 h 375"/>
              <a:gd name="T32" fmla="*/ 250 w 444"/>
              <a:gd name="T33" fmla="*/ 222 h 375"/>
              <a:gd name="T34" fmla="*/ 250 w 444"/>
              <a:gd name="T35" fmla="*/ 125 h 375"/>
              <a:gd name="T36" fmla="*/ 222 w 444"/>
              <a:gd name="T37" fmla="*/ 97 h 375"/>
              <a:gd name="T38" fmla="*/ 222 w 444"/>
              <a:gd name="T39" fmla="*/ 277 h 375"/>
              <a:gd name="T40" fmla="*/ 194 w 444"/>
              <a:gd name="T41" fmla="*/ 305 h 375"/>
              <a:gd name="T42" fmla="*/ 222 w 444"/>
              <a:gd name="T43" fmla="*/ 333 h 375"/>
              <a:gd name="T44" fmla="*/ 250 w 444"/>
              <a:gd name="T45" fmla="*/ 305 h 375"/>
              <a:gd name="T46" fmla="*/ 222 w 444"/>
              <a:gd name="T47" fmla="*/ 27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5">
                <a:moveTo>
                  <a:pt x="247" y="15"/>
                </a:moveTo>
                <a:cubicBezTo>
                  <a:pt x="439" y="331"/>
                  <a:pt x="439" y="331"/>
                  <a:pt x="439" y="331"/>
                </a:cubicBezTo>
                <a:cubicBezTo>
                  <a:pt x="442" y="335"/>
                  <a:pt x="444" y="341"/>
                  <a:pt x="444" y="347"/>
                </a:cubicBezTo>
                <a:cubicBezTo>
                  <a:pt x="444" y="362"/>
                  <a:pt x="432" y="375"/>
                  <a:pt x="416" y="375"/>
                </a:cubicBezTo>
                <a:cubicBezTo>
                  <a:pt x="416" y="375"/>
                  <a:pt x="416" y="375"/>
                  <a:pt x="416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12" y="375"/>
                  <a:pt x="0" y="362"/>
                  <a:pt x="0" y="347"/>
                </a:cubicBezTo>
                <a:cubicBezTo>
                  <a:pt x="0" y="341"/>
                  <a:pt x="2" y="335"/>
                  <a:pt x="5" y="331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202" y="6"/>
                  <a:pt x="211" y="0"/>
                  <a:pt x="222" y="0"/>
                </a:cubicBezTo>
                <a:cubicBezTo>
                  <a:pt x="233" y="0"/>
                  <a:pt x="242" y="6"/>
                  <a:pt x="247" y="15"/>
                </a:cubicBezTo>
                <a:close/>
                <a:moveTo>
                  <a:pt x="222" y="97"/>
                </a:moveTo>
                <a:cubicBezTo>
                  <a:pt x="207" y="97"/>
                  <a:pt x="194" y="109"/>
                  <a:pt x="194" y="125"/>
                </a:cubicBezTo>
                <a:cubicBezTo>
                  <a:pt x="194" y="222"/>
                  <a:pt x="194" y="222"/>
                  <a:pt x="194" y="222"/>
                </a:cubicBezTo>
                <a:cubicBezTo>
                  <a:pt x="194" y="237"/>
                  <a:pt x="207" y="250"/>
                  <a:pt x="222" y="250"/>
                </a:cubicBezTo>
                <a:cubicBezTo>
                  <a:pt x="237" y="250"/>
                  <a:pt x="250" y="237"/>
                  <a:pt x="250" y="222"/>
                </a:cubicBezTo>
                <a:cubicBezTo>
                  <a:pt x="250" y="125"/>
                  <a:pt x="250" y="125"/>
                  <a:pt x="250" y="125"/>
                </a:cubicBezTo>
                <a:cubicBezTo>
                  <a:pt x="250" y="110"/>
                  <a:pt x="237" y="97"/>
                  <a:pt x="222" y="97"/>
                </a:cubicBezTo>
                <a:close/>
                <a:moveTo>
                  <a:pt x="222" y="277"/>
                </a:moveTo>
                <a:cubicBezTo>
                  <a:pt x="207" y="277"/>
                  <a:pt x="194" y="290"/>
                  <a:pt x="194" y="305"/>
                </a:cubicBezTo>
                <a:cubicBezTo>
                  <a:pt x="194" y="321"/>
                  <a:pt x="207" y="333"/>
                  <a:pt x="222" y="333"/>
                </a:cubicBezTo>
                <a:cubicBezTo>
                  <a:pt x="237" y="333"/>
                  <a:pt x="250" y="321"/>
                  <a:pt x="250" y="305"/>
                </a:cubicBezTo>
                <a:cubicBezTo>
                  <a:pt x="250" y="290"/>
                  <a:pt x="237" y="277"/>
                  <a:pt x="222" y="2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AEFAEB-6194-4AAA-9731-C3D24AE5B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50" y="1059501"/>
            <a:ext cx="5536984" cy="41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9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17087" y="103079"/>
            <a:ext cx="766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Vananın Pozisyonuna Göre Arıza Tipleri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931580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A80DE8C-1FFF-4B44-B3B9-9028CD5D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7622" y="7860474"/>
            <a:ext cx="503238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t>19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BA5C85-0696-429C-B475-49BAC44D8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780" y="1176800"/>
            <a:ext cx="5655702" cy="5070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>
                <a:solidFill>
                  <a:schemeClr val="bg2">
                    <a:lumMod val="50000"/>
                  </a:schemeClr>
                </a:solidFill>
              </a:rPr>
              <a:t>Vana Açık Pozisyon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tr-TR" sz="2400" dirty="0">
                <a:solidFill>
                  <a:schemeClr val="bg2">
                    <a:lumMod val="50000"/>
                  </a:schemeClr>
                </a:solidFill>
              </a:rPr>
              <a:t>Kondens bittikten sonra sürekli olarak atmosfere buhar kaçağı olur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tr-TR" sz="2400" b="1" i="1" dirty="0">
                <a:solidFill>
                  <a:schemeClr val="accent2"/>
                </a:solidFill>
              </a:rPr>
              <a:t>Vana Kapalı Pozisyon</a:t>
            </a:r>
            <a:r>
              <a:rPr lang="en-US" sz="2400" dirty="0"/>
              <a:t>– </a:t>
            </a:r>
            <a:r>
              <a:rPr lang="tr-TR" sz="2400" dirty="0"/>
              <a:t>kondens dışarı atılamadığı için içeride birikir ve koç darbesine yol açar</a:t>
            </a:r>
            <a:endParaRPr lang="en-US" sz="2400" dirty="0"/>
          </a:p>
        </p:txBody>
      </p:sp>
      <p:sp>
        <p:nvSpPr>
          <p:cNvPr id="11" name="Freeform 39">
            <a:extLst>
              <a:ext uri="{FF2B5EF4-FFF2-40B4-BE49-F238E27FC236}">
                <a16:creationId xmlns:a16="http://schemas.microsoft.com/office/drawing/2014/main" id="{404BF948-AB26-43AE-B3F0-A0AF7C294B5F}"/>
              </a:ext>
            </a:extLst>
          </p:cNvPr>
          <p:cNvSpPr>
            <a:spLocks noEditPoints="1"/>
          </p:cNvSpPr>
          <p:nvPr/>
        </p:nvSpPr>
        <p:spPr bwMode="auto">
          <a:xfrm>
            <a:off x="341870" y="3022519"/>
            <a:ext cx="671267" cy="567454"/>
          </a:xfrm>
          <a:custGeom>
            <a:avLst/>
            <a:gdLst>
              <a:gd name="T0" fmla="*/ 247 w 444"/>
              <a:gd name="T1" fmla="*/ 15 h 375"/>
              <a:gd name="T2" fmla="*/ 439 w 444"/>
              <a:gd name="T3" fmla="*/ 331 h 375"/>
              <a:gd name="T4" fmla="*/ 444 w 444"/>
              <a:gd name="T5" fmla="*/ 347 h 375"/>
              <a:gd name="T6" fmla="*/ 416 w 444"/>
              <a:gd name="T7" fmla="*/ 375 h 375"/>
              <a:gd name="T8" fmla="*/ 416 w 444"/>
              <a:gd name="T9" fmla="*/ 375 h 375"/>
              <a:gd name="T10" fmla="*/ 28 w 444"/>
              <a:gd name="T11" fmla="*/ 375 h 375"/>
              <a:gd name="T12" fmla="*/ 28 w 444"/>
              <a:gd name="T13" fmla="*/ 375 h 375"/>
              <a:gd name="T14" fmla="*/ 0 w 444"/>
              <a:gd name="T15" fmla="*/ 347 h 375"/>
              <a:gd name="T16" fmla="*/ 5 w 444"/>
              <a:gd name="T17" fmla="*/ 331 h 375"/>
              <a:gd name="T18" fmla="*/ 197 w 444"/>
              <a:gd name="T19" fmla="*/ 15 h 375"/>
              <a:gd name="T20" fmla="*/ 222 w 444"/>
              <a:gd name="T21" fmla="*/ 0 h 375"/>
              <a:gd name="T22" fmla="*/ 247 w 444"/>
              <a:gd name="T23" fmla="*/ 15 h 375"/>
              <a:gd name="T24" fmla="*/ 222 w 444"/>
              <a:gd name="T25" fmla="*/ 97 h 375"/>
              <a:gd name="T26" fmla="*/ 194 w 444"/>
              <a:gd name="T27" fmla="*/ 125 h 375"/>
              <a:gd name="T28" fmla="*/ 194 w 444"/>
              <a:gd name="T29" fmla="*/ 222 h 375"/>
              <a:gd name="T30" fmla="*/ 222 w 444"/>
              <a:gd name="T31" fmla="*/ 250 h 375"/>
              <a:gd name="T32" fmla="*/ 250 w 444"/>
              <a:gd name="T33" fmla="*/ 222 h 375"/>
              <a:gd name="T34" fmla="*/ 250 w 444"/>
              <a:gd name="T35" fmla="*/ 125 h 375"/>
              <a:gd name="T36" fmla="*/ 222 w 444"/>
              <a:gd name="T37" fmla="*/ 97 h 375"/>
              <a:gd name="T38" fmla="*/ 222 w 444"/>
              <a:gd name="T39" fmla="*/ 277 h 375"/>
              <a:gd name="T40" fmla="*/ 194 w 444"/>
              <a:gd name="T41" fmla="*/ 305 h 375"/>
              <a:gd name="T42" fmla="*/ 222 w 444"/>
              <a:gd name="T43" fmla="*/ 333 h 375"/>
              <a:gd name="T44" fmla="*/ 250 w 444"/>
              <a:gd name="T45" fmla="*/ 305 h 375"/>
              <a:gd name="T46" fmla="*/ 222 w 444"/>
              <a:gd name="T47" fmla="*/ 27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5">
                <a:moveTo>
                  <a:pt x="247" y="15"/>
                </a:moveTo>
                <a:cubicBezTo>
                  <a:pt x="439" y="331"/>
                  <a:pt x="439" y="331"/>
                  <a:pt x="439" y="331"/>
                </a:cubicBezTo>
                <a:cubicBezTo>
                  <a:pt x="442" y="335"/>
                  <a:pt x="444" y="341"/>
                  <a:pt x="444" y="347"/>
                </a:cubicBezTo>
                <a:cubicBezTo>
                  <a:pt x="444" y="362"/>
                  <a:pt x="432" y="375"/>
                  <a:pt x="416" y="375"/>
                </a:cubicBezTo>
                <a:cubicBezTo>
                  <a:pt x="416" y="375"/>
                  <a:pt x="416" y="375"/>
                  <a:pt x="416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12" y="375"/>
                  <a:pt x="0" y="362"/>
                  <a:pt x="0" y="347"/>
                </a:cubicBezTo>
                <a:cubicBezTo>
                  <a:pt x="0" y="341"/>
                  <a:pt x="2" y="335"/>
                  <a:pt x="5" y="331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202" y="6"/>
                  <a:pt x="211" y="0"/>
                  <a:pt x="222" y="0"/>
                </a:cubicBezTo>
                <a:cubicBezTo>
                  <a:pt x="233" y="0"/>
                  <a:pt x="242" y="6"/>
                  <a:pt x="247" y="15"/>
                </a:cubicBezTo>
                <a:close/>
                <a:moveTo>
                  <a:pt x="222" y="97"/>
                </a:moveTo>
                <a:cubicBezTo>
                  <a:pt x="207" y="97"/>
                  <a:pt x="194" y="109"/>
                  <a:pt x="194" y="125"/>
                </a:cubicBezTo>
                <a:cubicBezTo>
                  <a:pt x="194" y="222"/>
                  <a:pt x="194" y="222"/>
                  <a:pt x="194" y="222"/>
                </a:cubicBezTo>
                <a:cubicBezTo>
                  <a:pt x="194" y="237"/>
                  <a:pt x="207" y="250"/>
                  <a:pt x="222" y="250"/>
                </a:cubicBezTo>
                <a:cubicBezTo>
                  <a:pt x="237" y="250"/>
                  <a:pt x="250" y="237"/>
                  <a:pt x="250" y="222"/>
                </a:cubicBezTo>
                <a:cubicBezTo>
                  <a:pt x="250" y="125"/>
                  <a:pt x="250" y="125"/>
                  <a:pt x="250" y="125"/>
                </a:cubicBezTo>
                <a:cubicBezTo>
                  <a:pt x="250" y="110"/>
                  <a:pt x="237" y="97"/>
                  <a:pt x="222" y="97"/>
                </a:cubicBezTo>
                <a:close/>
                <a:moveTo>
                  <a:pt x="222" y="277"/>
                </a:moveTo>
                <a:cubicBezTo>
                  <a:pt x="207" y="277"/>
                  <a:pt x="194" y="290"/>
                  <a:pt x="194" y="305"/>
                </a:cubicBezTo>
                <a:cubicBezTo>
                  <a:pt x="194" y="321"/>
                  <a:pt x="207" y="333"/>
                  <a:pt x="222" y="333"/>
                </a:cubicBezTo>
                <a:cubicBezTo>
                  <a:pt x="237" y="333"/>
                  <a:pt x="250" y="321"/>
                  <a:pt x="250" y="305"/>
                </a:cubicBezTo>
                <a:cubicBezTo>
                  <a:pt x="250" y="290"/>
                  <a:pt x="237" y="277"/>
                  <a:pt x="222" y="2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39">
            <a:extLst>
              <a:ext uri="{FF2B5EF4-FFF2-40B4-BE49-F238E27FC236}">
                <a16:creationId xmlns:a16="http://schemas.microsoft.com/office/drawing/2014/main" id="{0F111CC7-2465-40EB-9022-A8B85C3A9E99}"/>
              </a:ext>
            </a:extLst>
          </p:cNvPr>
          <p:cNvSpPr>
            <a:spLocks noEditPoints="1"/>
          </p:cNvSpPr>
          <p:nvPr/>
        </p:nvSpPr>
        <p:spPr bwMode="auto">
          <a:xfrm>
            <a:off x="341870" y="1585431"/>
            <a:ext cx="671267" cy="567454"/>
          </a:xfrm>
          <a:custGeom>
            <a:avLst/>
            <a:gdLst>
              <a:gd name="T0" fmla="*/ 247 w 444"/>
              <a:gd name="T1" fmla="*/ 15 h 375"/>
              <a:gd name="T2" fmla="*/ 439 w 444"/>
              <a:gd name="T3" fmla="*/ 331 h 375"/>
              <a:gd name="T4" fmla="*/ 444 w 444"/>
              <a:gd name="T5" fmla="*/ 347 h 375"/>
              <a:gd name="T6" fmla="*/ 416 w 444"/>
              <a:gd name="T7" fmla="*/ 375 h 375"/>
              <a:gd name="T8" fmla="*/ 416 w 444"/>
              <a:gd name="T9" fmla="*/ 375 h 375"/>
              <a:gd name="T10" fmla="*/ 28 w 444"/>
              <a:gd name="T11" fmla="*/ 375 h 375"/>
              <a:gd name="T12" fmla="*/ 28 w 444"/>
              <a:gd name="T13" fmla="*/ 375 h 375"/>
              <a:gd name="T14" fmla="*/ 0 w 444"/>
              <a:gd name="T15" fmla="*/ 347 h 375"/>
              <a:gd name="T16" fmla="*/ 5 w 444"/>
              <a:gd name="T17" fmla="*/ 331 h 375"/>
              <a:gd name="T18" fmla="*/ 197 w 444"/>
              <a:gd name="T19" fmla="*/ 15 h 375"/>
              <a:gd name="T20" fmla="*/ 222 w 444"/>
              <a:gd name="T21" fmla="*/ 0 h 375"/>
              <a:gd name="T22" fmla="*/ 247 w 444"/>
              <a:gd name="T23" fmla="*/ 15 h 375"/>
              <a:gd name="T24" fmla="*/ 222 w 444"/>
              <a:gd name="T25" fmla="*/ 97 h 375"/>
              <a:gd name="T26" fmla="*/ 194 w 444"/>
              <a:gd name="T27" fmla="*/ 125 h 375"/>
              <a:gd name="T28" fmla="*/ 194 w 444"/>
              <a:gd name="T29" fmla="*/ 222 h 375"/>
              <a:gd name="T30" fmla="*/ 222 w 444"/>
              <a:gd name="T31" fmla="*/ 250 h 375"/>
              <a:gd name="T32" fmla="*/ 250 w 444"/>
              <a:gd name="T33" fmla="*/ 222 h 375"/>
              <a:gd name="T34" fmla="*/ 250 w 444"/>
              <a:gd name="T35" fmla="*/ 125 h 375"/>
              <a:gd name="T36" fmla="*/ 222 w 444"/>
              <a:gd name="T37" fmla="*/ 97 h 375"/>
              <a:gd name="T38" fmla="*/ 222 w 444"/>
              <a:gd name="T39" fmla="*/ 277 h 375"/>
              <a:gd name="T40" fmla="*/ 194 w 444"/>
              <a:gd name="T41" fmla="*/ 305 h 375"/>
              <a:gd name="T42" fmla="*/ 222 w 444"/>
              <a:gd name="T43" fmla="*/ 333 h 375"/>
              <a:gd name="T44" fmla="*/ 250 w 444"/>
              <a:gd name="T45" fmla="*/ 305 h 375"/>
              <a:gd name="T46" fmla="*/ 222 w 444"/>
              <a:gd name="T47" fmla="*/ 27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5">
                <a:moveTo>
                  <a:pt x="247" y="15"/>
                </a:moveTo>
                <a:cubicBezTo>
                  <a:pt x="439" y="331"/>
                  <a:pt x="439" y="331"/>
                  <a:pt x="439" y="331"/>
                </a:cubicBezTo>
                <a:cubicBezTo>
                  <a:pt x="442" y="335"/>
                  <a:pt x="444" y="341"/>
                  <a:pt x="444" y="347"/>
                </a:cubicBezTo>
                <a:cubicBezTo>
                  <a:pt x="444" y="362"/>
                  <a:pt x="432" y="375"/>
                  <a:pt x="416" y="375"/>
                </a:cubicBezTo>
                <a:cubicBezTo>
                  <a:pt x="416" y="375"/>
                  <a:pt x="416" y="375"/>
                  <a:pt x="416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28" y="375"/>
                  <a:pt x="28" y="375"/>
                  <a:pt x="28" y="375"/>
                </a:cubicBezTo>
                <a:cubicBezTo>
                  <a:pt x="12" y="375"/>
                  <a:pt x="0" y="362"/>
                  <a:pt x="0" y="347"/>
                </a:cubicBezTo>
                <a:cubicBezTo>
                  <a:pt x="0" y="341"/>
                  <a:pt x="2" y="335"/>
                  <a:pt x="5" y="331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202" y="6"/>
                  <a:pt x="211" y="0"/>
                  <a:pt x="222" y="0"/>
                </a:cubicBezTo>
                <a:cubicBezTo>
                  <a:pt x="233" y="0"/>
                  <a:pt x="242" y="6"/>
                  <a:pt x="247" y="15"/>
                </a:cubicBezTo>
                <a:close/>
                <a:moveTo>
                  <a:pt x="222" y="97"/>
                </a:moveTo>
                <a:cubicBezTo>
                  <a:pt x="207" y="97"/>
                  <a:pt x="194" y="109"/>
                  <a:pt x="194" y="125"/>
                </a:cubicBezTo>
                <a:cubicBezTo>
                  <a:pt x="194" y="222"/>
                  <a:pt x="194" y="222"/>
                  <a:pt x="194" y="222"/>
                </a:cubicBezTo>
                <a:cubicBezTo>
                  <a:pt x="194" y="237"/>
                  <a:pt x="207" y="250"/>
                  <a:pt x="222" y="250"/>
                </a:cubicBezTo>
                <a:cubicBezTo>
                  <a:pt x="237" y="250"/>
                  <a:pt x="250" y="237"/>
                  <a:pt x="250" y="222"/>
                </a:cubicBezTo>
                <a:cubicBezTo>
                  <a:pt x="250" y="125"/>
                  <a:pt x="250" y="125"/>
                  <a:pt x="250" y="125"/>
                </a:cubicBezTo>
                <a:cubicBezTo>
                  <a:pt x="250" y="110"/>
                  <a:pt x="237" y="97"/>
                  <a:pt x="222" y="97"/>
                </a:cubicBezTo>
                <a:close/>
                <a:moveTo>
                  <a:pt x="222" y="277"/>
                </a:moveTo>
                <a:cubicBezTo>
                  <a:pt x="207" y="277"/>
                  <a:pt x="194" y="290"/>
                  <a:pt x="194" y="305"/>
                </a:cubicBezTo>
                <a:cubicBezTo>
                  <a:pt x="194" y="321"/>
                  <a:pt x="207" y="333"/>
                  <a:pt x="222" y="333"/>
                </a:cubicBezTo>
                <a:cubicBezTo>
                  <a:pt x="237" y="333"/>
                  <a:pt x="250" y="321"/>
                  <a:pt x="250" y="305"/>
                </a:cubicBezTo>
                <a:cubicBezTo>
                  <a:pt x="250" y="290"/>
                  <a:pt x="237" y="277"/>
                  <a:pt x="222" y="27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AD748C-1C04-4AB1-98C9-29FBACCD3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13" y="1186375"/>
            <a:ext cx="5652987" cy="42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1760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AJANDA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8867F88D-7102-4F3F-BE32-8F6FE90E9B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241931"/>
              </p:ext>
            </p:extLst>
          </p:nvPr>
        </p:nvGraphicFramePr>
        <p:xfrm>
          <a:off x="341870" y="877331"/>
          <a:ext cx="13504166" cy="3326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8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3797">
                <a:tc>
                  <a:txBody>
                    <a:bodyPr/>
                    <a:lstStyle/>
                    <a:p>
                      <a:pPr marL="0" marR="0" lvl="0" indent="0" algn="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R="228600" anchor="ctr">
                    <a:lnR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800" b="1" dirty="0">
                          <a:solidFill>
                            <a:schemeClr val="tx2"/>
                          </a:solidFill>
                          <a:latin typeface="Arial Body"/>
                        </a:rPr>
                        <a:t>Proses Kontrolü ve Proses Emniyeti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Arial Body"/>
                      </a:endParaRPr>
                    </a:p>
                  </a:txBody>
                  <a:tcPr marL="228600" anchor="ctr">
                    <a:lnL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627">
                <a:tc>
                  <a:txBody>
                    <a:bodyPr/>
                    <a:lstStyle/>
                    <a:p>
                      <a:pPr marL="0" marR="0" lvl="0" indent="0" algn="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R="228600" anchor="ctr">
                    <a:lnR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800" b="1" dirty="0">
                          <a:solidFill>
                            <a:schemeClr val="tx2"/>
                          </a:solidFill>
                          <a:latin typeface="Arial Body"/>
                        </a:rPr>
                        <a:t>Korozyon ve Takibi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Arial Body"/>
                      </a:endParaRPr>
                    </a:p>
                  </a:txBody>
                  <a:tcPr marL="228600" anchor="ctr">
                    <a:lnL w="762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478180"/>
                  </a:ext>
                </a:extLst>
              </a:tr>
              <a:tr h="787627">
                <a:tc>
                  <a:txBody>
                    <a:bodyPr/>
                    <a:lstStyle/>
                    <a:p>
                      <a:pPr marL="0" marR="0" lvl="0" indent="0" algn="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R="228600" anchor="ctr"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800" b="1" dirty="0">
                          <a:solidFill>
                            <a:schemeClr val="tx2"/>
                          </a:solidFill>
                          <a:latin typeface="Arial Body"/>
                        </a:rPr>
                        <a:t>Yakıt Sızıntıları ve Takibi</a:t>
                      </a:r>
                      <a:endParaRPr lang="en-US" sz="2800" b="1" dirty="0">
                        <a:solidFill>
                          <a:schemeClr val="tx2"/>
                        </a:solidFill>
                        <a:latin typeface="Arial Body"/>
                      </a:endParaRPr>
                    </a:p>
                  </a:txBody>
                  <a:tcPr marL="228600" anchor="ctr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627">
                <a:tc>
                  <a:txBody>
                    <a:bodyPr/>
                    <a:lstStyle/>
                    <a:p>
                      <a:pPr marL="0" marR="0" lvl="0" indent="0" algn="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R="228600" anchor="ctr">
                    <a:lnR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b="1" dirty="0">
                          <a:solidFill>
                            <a:schemeClr val="tx2"/>
                          </a:solidFill>
                          <a:latin typeface="Arial Body"/>
                        </a:rPr>
                        <a:t>Buhar Kapanı Arızaları ve Takibi</a:t>
                      </a:r>
                    </a:p>
                  </a:txBody>
                  <a:tcPr marL="228600" anchor="ctr">
                    <a:lnL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81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5188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Buhar Kapanı Aplikasyonu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A80251-CF1B-4EE8-889B-65D5660E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7622" y="7860474"/>
            <a:ext cx="503238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68E68-F770-4B18-8C65-8AF5F4CCE188}"/>
              </a:ext>
            </a:extLst>
          </p:cNvPr>
          <p:cNvSpPr txBox="1"/>
          <p:nvPr/>
        </p:nvSpPr>
        <p:spPr>
          <a:xfrm>
            <a:off x="7908587" y="1080099"/>
            <a:ext cx="35408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/>
              <a:t>Kullanıcı Arayüzü</a:t>
            </a:r>
            <a:endParaRPr lang="en-US" sz="2000" b="1" dirty="0"/>
          </a:p>
          <a:p>
            <a:pPr algn="ctr"/>
            <a:endParaRPr lang="en-US" sz="2000" dirty="0"/>
          </a:p>
          <a:p>
            <a:pPr algn="ctr"/>
            <a:r>
              <a:rPr lang="tr-TR" sz="2000" dirty="0"/>
              <a:t>Yazılımdan buhar kapanı aplikasyonu seçilerek kolayca erişim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tr-TR" sz="2000" dirty="0"/>
              <a:t>Hızlı bir şekilde riskli buhar kapanlarının tanımlanması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tr-TR" sz="2000" dirty="0"/>
              <a:t>Buhar kapanı vanasının pozisyonundan enerji ve emisyon kayıplarına kadar birçok veriye ulaşabilme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tr-TR" sz="2000" dirty="0"/>
              <a:t>Geçmiş verilere göre trend takibi</a:t>
            </a:r>
            <a:endParaRPr lang="en-US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A12C28-FF18-4806-B47E-91BC7840037F}"/>
              </a:ext>
            </a:extLst>
          </p:cNvPr>
          <p:cNvCxnSpPr>
            <a:cxnSpLocks/>
          </p:cNvCxnSpPr>
          <p:nvPr/>
        </p:nvCxnSpPr>
        <p:spPr bwMode="auto">
          <a:xfrm>
            <a:off x="7786650" y="2689184"/>
            <a:ext cx="406348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D67188C-F6B5-4233-B5F3-487B1AEC7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77" y="1080099"/>
            <a:ext cx="7176409" cy="4632821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622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12F11A8-6FF8-BE48-9B62-F00018FB2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" y="0"/>
            <a:ext cx="12186656" cy="6858000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18B669E7-50FF-374B-8777-D1978929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368" y="4102426"/>
            <a:ext cx="7561262" cy="5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765" tIns="35383" rIns="70765" bIns="35383">
            <a:spAutoFit/>
          </a:bodyPr>
          <a:lstStyle/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3200" b="1" dirty="0">
                <a:solidFill>
                  <a:srgbClr val="5F5F5F"/>
                </a:solidFill>
              </a:rPr>
              <a:t>Teşekkür Ederiz.</a:t>
            </a:r>
          </a:p>
        </p:txBody>
      </p:sp>
    </p:spTree>
    <p:extLst>
      <p:ext uri="{BB962C8B-B14F-4D97-AF65-F5344CB8AC3E}">
        <p14:creationId xmlns:p14="http://schemas.microsoft.com/office/powerpoint/2010/main" val="354723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7852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PROSES KONTROLÜ &amp; PROSES EMNİYETİ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206964" y="98209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3F31DEE-AD86-4F0F-AA2F-3DE7733994FE}"/>
              </a:ext>
            </a:extLst>
          </p:cNvPr>
          <p:cNvGrpSpPr>
            <a:grpSpLocks noChangeAspect="1"/>
          </p:cNvGrpSpPr>
          <p:nvPr/>
        </p:nvGrpSpPr>
        <p:grpSpPr>
          <a:xfrm>
            <a:off x="712451" y="931580"/>
            <a:ext cx="4690096" cy="5342810"/>
            <a:chOff x="929550" y="1941556"/>
            <a:chExt cx="5131757" cy="58459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972944-8A01-4C9F-B84F-D53B1F2F1F13}"/>
                </a:ext>
              </a:extLst>
            </p:cNvPr>
            <p:cNvSpPr/>
            <p:nvPr/>
          </p:nvSpPr>
          <p:spPr bwMode="auto">
            <a:xfrm>
              <a:off x="929550" y="2023713"/>
              <a:ext cx="5131757" cy="5131759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alpha val="89000"/>
                  </a:schemeClr>
                </a:gs>
                <a:gs pos="48000">
                  <a:schemeClr val="bg1">
                    <a:lumMod val="65000"/>
                  </a:schemeClr>
                </a:gs>
                <a:gs pos="69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CF9F3E5-073A-403D-8F51-6E49BE38BA8A}"/>
                </a:ext>
              </a:extLst>
            </p:cNvPr>
            <p:cNvSpPr/>
            <p:nvPr/>
          </p:nvSpPr>
          <p:spPr bwMode="auto">
            <a:xfrm>
              <a:off x="1641073" y="2736907"/>
              <a:ext cx="3708707" cy="3705370"/>
            </a:xfrm>
            <a:prstGeom prst="ellipse">
              <a:avLst/>
            </a:prstGeom>
            <a:solidFill>
              <a:schemeClr val="bg1"/>
            </a:solidFill>
            <a:ln w="2794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3AE193F0-5E39-4128-8A19-40A9BD73F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00369">
              <a:off x="3515074" y="3250740"/>
              <a:ext cx="2679373" cy="1422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spcFirstLastPara="1" wrap="square" numCol="1">
              <a:prstTxWarp prst="textArchUp">
                <a:avLst>
                  <a:gd name="adj" fmla="val 12333727"/>
                </a:avLst>
              </a:prstTxWarp>
              <a:spAutoFit/>
            </a:bodyPr>
            <a:lstStyle>
              <a:defPPr>
                <a:defRPr lang="en-US"/>
              </a:defPPr>
              <a:lvl1pPr defTabSz="1228892">
                <a:defRPr sz="2400" b="1"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12287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OUTPUT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37B3D8-19CA-43DE-9607-4B3A65EE6EF7}"/>
                </a:ext>
              </a:extLst>
            </p:cNvPr>
            <p:cNvSpPr/>
            <p:nvPr/>
          </p:nvSpPr>
          <p:spPr>
            <a:xfrm>
              <a:off x="2729137" y="1941556"/>
              <a:ext cx="1628268" cy="1628268"/>
            </a:xfrm>
            <a:prstGeom prst="ellipse">
              <a:avLst/>
            </a:prstGeom>
            <a:solidFill>
              <a:schemeClr val="bg1"/>
            </a:solidFill>
            <a:ln w="120650" cap="flat" cmpd="sng" algn="ctr">
              <a:solidFill>
                <a:srgbClr val="5085B4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29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b="1" kern="0" dirty="0">
                  <a:solidFill>
                    <a:srgbClr val="5085B4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Kontrol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5085B4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  <a:p>
              <a:pPr marL="0" marR="0" lvl="0" indent="0" algn="ctr" defTabSz="91429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085B4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Algori</a:t>
              </a: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solidFill>
                    <a:srgbClr val="5085B4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tmaları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5085B4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  <a:p>
              <a:pPr marL="0" marR="0" lvl="0" indent="0" algn="ctr" defTabSz="91429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5085B4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MES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82B2667F-49CA-43E5-B751-39476CD5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003641" flipH="1" flipV="1">
              <a:off x="845320" y="2978602"/>
              <a:ext cx="3371904" cy="224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spcFirstLastPara="1" wrap="square" numCol="1">
              <a:prstTxWarp prst="textArchUp">
                <a:avLst>
                  <a:gd name="adj" fmla="val 11320388"/>
                </a:avLst>
              </a:prstTxWarp>
              <a:spAutoFit/>
            </a:bodyPr>
            <a:lstStyle>
              <a:defPPr>
                <a:defRPr lang="en-US"/>
              </a:defPPr>
              <a:lvl1pPr defTabSz="1228892">
                <a:defRPr sz="2400" b="1"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12287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GERÇEK ZAMANLI VERİ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" name="Oval 29">
              <a:extLst>
                <a:ext uri="{FF2B5EF4-FFF2-40B4-BE49-F238E27FC236}">
                  <a16:creationId xmlns:a16="http://schemas.microsoft.com/office/drawing/2014/main" id="{B899FBDE-2846-4E74-A725-587586AA1D2A}"/>
                </a:ext>
              </a:extLst>
            </p:cNvPr>
            <p:cNvSpPr/>
            <p:nvPr/>
          </p:nvSpPr>
          <p:spPr bwMode="auto">
            <a:xfrm rot="1214063">
              <a:off x="4015248" y="3168674"/>
              <a:ext cx="1597834" cy="1385004"/>
            </a:xfrm>
            <a:custGeom>
              <a:avLst/>
              <a:gdLst>
                <a:gd name="connsiteX0" fmla="*/ 0 w 4435130"/>
                <a:gd name="connsiteY0" fmla="*/ 2215568 h 4431136"/>
                <a:gd name="connsiteX1" fmla="*/ 2217565 w 4435130"/>
                <a:gd name="connsiteY1" fmla="*/ 0 h 4431136"/>
                <a:gd name="connsiteX2" fmla="*/ 4435130 w 4435130"/>
                <a:gd name="connsiteY2" fmla="*/ 2215568 h 4431136"/>
                <a:gd name="connsiteX3" fmla="*/ 2217565 w 4435130"/>
                <a:gd name="connsiteY3" fmla="*/ 4431136 h 4431136"/>
                <a:gd name="connsiteX4" fmla="*/ 0 w 4435130"/>
                <a:gd name="connsiteY4" fmla="*/ 2215568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4" fmla="*/ 2309005 w 4435130"/>
                <a:gd name="connsiteY4" fmla="*/ 91440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0" fmla="*/ 0 w 2217565"/>
                <a:gd name="connsiteY0" fmla="*/ 0 h 4431136"/>
                <a:gd name="connsiteX1" fmla="*/ 2217565 w 2217565"/>
                <a:gd name="connsiteY1" fmla="*/ 2215568 h 4431136"/>
                <a:gd name="connsiteX2" fmla="*/ 0 w 2217565"/>
                <a:gd name="connsiteY2" fmla="*/ 4431136 h 4431136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20852"/>
                <a:gd name="connsiteY0" fmla="*/ 0 h 2215568"/>
                <a:gd name="connsiteX1" fmla="*/ 2217565 w 2220852"/>
                <a:gd name="connsiteY1" fmla="*/ 2215568 h 2215568"/>
                <a:gd name="connsiteX0" fmla="*/ 0 w 2317351"/>
                <a:gd name="connsiteY0" fmla="*/ 0 h 2301850"/>
                <a:gd name="connsiteX1" fmla="*/ 2314322 w 2317351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3 h 2301853"/>
                <a:gd name="connsiteX1" fmla="*/ 2314322 w 2314322"/>
                <a:gd name="connsiteY1" fmla="*/ 2301853 h 2301853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603621"/>
                <a:gd name="connsiteY0" fmla="*/ 0 h 2364018"/>
                <a:gd name="connsiteX1" fmla="*/ 2603621 w 2603621"/>
                <a:gd name="connsiteY1" fmla="*/ 2364018 h 2364018"/>
                <a:gd name="connsiteX0" fmla="*/ 0 w 2603621"/>
                <a:gd name="connsiteY0" fmla="*/ 0 h 2364018"/>
                <a:gd name="connsiteX1" fmla="*/ 2603621 w 2603621"/>
                <a:gd name="connsiteY1" fmla="*/ 2364018 h 236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3621" h="2364018">
                  <a:moveTo>
                    <a:pt x="0" y="0"/>
                  </a:moveTo>
                  <a:cubicBezTo>
                    <a:pt x="1562749" y="116768"/>
                    <a:pt x="2480012" y="1491430"/>
                    <a:pt x="2603621" y="2364018"/>
                  </a:cubicBezTo>
                </a:path>
              </a:pathLst>
            </a:custGeom>
            <a:noFill/>
            <a:ln w="57150" cap="flat" cmpd="sng" algn="ctr">
              <a:solidFill>
                <a:srgbClr val="5085B4"/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29">
              <a:extLst>
                <a:ext uri="{FF2B5EF4-FFF2-40B4-BE49-F238E27FC236}">
                  <a16:creationId xmlns:a16="http://schemas.microsoft.com/office/drawing/2014/main" id="{214888AC-483A-4D26-B457-0FB941170F02}"/>
                </a:ext>
              </a:extLst>
            </p:cNvPr>
            <p:cNvSpPr/>
            <p:nvPr/>
          </p:nvSpPr>
          <p:spPr bwMode="auto">
            <a:xfrm rot="7576365">
              <a:off x="3046274" y="5447276"/>
              <a:ext cx="1420294" cy="1348582"/>
            </a:xfrm>
            <a:custGeom>
              <a:avLst/>
              <a:gdLst>
                <a:gd name="connsiteX0" fmla="*/ 0 w 4435130"/>
                <a:gd name="connsiteY0" fmla="*/ 2215568 h 4431136"/>
                <a:gd name="connsiteX1" fmla="*/ 2217565 w 4435130"/>
                <a:gd name="connsiteY1" fmla="*/ 0 h 4431136"/>
                <a:gd name="connsiteX2" fmla="*/ 4435130 w 4435130"/>
                <a:gd name="connsiteY2" fmla="*/ 2215568 h 4431136"/>
                <a:gd name="connsiteX3" fmla="*/ 2217565 w 4435130"/>
                <a:gd name="connsiteY3" fmla="*/ 4431136 h 4431136"/>
                <a:gd name="connsiteX4" fmla="*/ 0 w 4435130"/>
                <a:gd name="connsiteY4" fmla="*/ 2215568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4" fmla="*/ 2309005 w 4435130"/>
                <a:gd name="connsiteY4" fmla="*/ 91440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0" fmla="*/ 0 w 2217565"/>
                <a:gd name="connsiteY0" fmla="*/ 0 h 4431136"/>
                <a:gd name="connsiteX1" fmla="*/ 2217565 w 2217565"/>
                <a:gd name="connsiteY1" fmla="*/ 2215568 h 4431136"/>
                <a:gd name="connsiteX2" fmla="*/ 0 w 2217565"/>
                <a:gd name="connsiteY2" fmla="*/ 4431136 h 4431136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20852"/>
                <a:gd name="connsiteY0" fmla="*/ 0 h 2215568"/>
                <a:gd name="connsiteX1" fmla="*/ 2217565 w 2220852"/>
                <a:gd name="connsiteY1" fmla="*/ 2215568 h 2215568"/>
                <a:gd name="connsiteX0" fmla="*/ 0 w 2317351"/>
                <a:gd name="connsiteY0" fmla="*/ 0 h 2301850"/>
                <a:gd name="connsiteX1" fmla="*/ 2314322 w 2317351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3 h 2301853"/>
                <a:gd name="connsiteX1" fmla="*/ 2314322 w 2314322"/>
                <a:gd name="connsiteY1" fmla="*/ 2301853 h 2301853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4322" h="2301850">
                  <a:moveTo>
                    <a:pt x="0" y="0"/>
                  </a:moveTo>
                  <a:cubicBezTo>
                    <a:pt x="1278160" y="120397"/>
                    <a:pt x="2190713" y="1429262"/>
                    <a:pt x="2314322" y="2301850"/>
                  </a:cubicBezTo>
                </a:path>
              </a:pathLst>
            </a:custGeom>
            <a:noFill/>
            <a:ln w="57150" cap="flat" cmpd="sng" algn="ctr">
              <a:solidFill>
                <a:srgbClr val="5085B4"/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D1F26-2CEB-4A62-AB10-7369CD4E49F6}"/>
                </a:ext>
              </a:extLst>
            </p:cNvPr>
            <p:cNvSpPr/>
            <p:nvPr/>
          </p:nvSpPr>
          <p:spPr>
            <a:xfrm>
              <a:off x="4277996" y="4975690"/>
              <a:ext cx="1628268" cy="1628268"/>
            </a:xfrm>
            <a:prstGeom prst="ellipse">
              <a:avLst/>
            </a:prstGeom>
            <a:solidFill>
              <a:schemeClr val="bg1"/>
            </a:solidFill>
            <a:ln w="120650" cap="flat" cmpd="sng" algn="ctr">
              <a:solidFill>
                <a:srgbClr val="5085B4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122874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b="1" kern="0" dirty="0">
                  <a:solidFill>
                    <a:srgbClr val="5085B4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Başlat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5085B4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  <a:p>
              <a:pPr marL="0" marR="0" lvl="0" indent="0" algn="ctr" defTabSz="122874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solidFill>
                    <a:srgbClr val="5085B4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Vana,Pompa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5085B4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  <a:p>
              <a:pPr marL="0" marR="0" lvl="0" indent="0" algn="ctr" defTabSz="122874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b="1" kern="0" dirty="0">
                  <a:solidFill>
                    <a:srgbClr val="5085B4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Vs.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5085B4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20" name="Oval 29">
              <a:extLst>
                <a:ext uri="{FF2B5EF4-FFF2-40B4-BE49-F238E27FC236}">
                  <a16:creationId xmlns:a16="http://schemas.microsoft.com/office/drawing/2014/main" id="{92C52DC1-4F2A-41D9-A5FC-770FB953CDF0}"/>
                </a:ext>
              </a:extLst>
            </p:cNvPr>
            <p:cNvSpPr/>
            <p:nvPr/>
          </p:nvSpPr>
          <p:spPr bwMode="auto">
            <a:xfrm rot="14849848">
              <a:off x="1414055" y="3289155"/>
              <a:ext cx="1472014" cy="1473463"/>
            </a:xfrm>
            <a:custGeom>
              <a:avLst/>
              <a:gdLst>
                <a:gd name="connsiteX0" fmla="*/ 0 w 4435130"/>
                <a:gd name="connsiteY0" fmla="*/ 2215568 h 4431136"/>
                <a:gd name="connsiteX1" fmla="*/ 2217565 w 4435130"/>
                <a:gd name="connsiteY1" fmla="*/ 0 h 4431136"/>
                <a:gd name="connsiteX2" fmla="*/ 4435130 w 4435130"/>
                <a:gd name="connsiteY2" fmla="*/ 2215568 h 4431136"/>
                <a:gd name="connsiteX3" fmla="*/ 2217565 w 4435130"/>
                <a:gd name="connsiteY3" fmla="*/ 4431136 h 4431136"/>
                <a:gd name="connsiteX4" fmla="*/ 0 w 4435130"/>
                <a:gd name="connsiteY4" fmla="*/ 2215568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4" fmla="*/ 2309005 w 4435130"/>
                <a:gd name="connsiteY4" fmla="*/ 91440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0" fmla="*/ 0 w 2217565"/>
                <a:gd name="connsiteY0" fmla="*/ 0 h 4431136"/>
                <a:gd name="connsiteX1" fmla="*/ 2217565 w 2217565"/>
                <a:gd name="connsiteY1" fmla="*/ 2215568 h 4431136"/>
                <a:gd name="connsiteX2" fmla="*/ 0 w 2217565"/>
                <a:gd name="connsiteY2" fmla="*/ 4431136 h 4431136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20852"/>
                <a:gd name="connsiteY0" fmla="*/ 0 h 2215568"/>
                <a:gd name="connsiteX1" fmla="*/ 2217565 w 2220852"/>
                <a:gd name="connsiteY1" fmla="*/ 2215568 h 2215568"/>
                <a:gd name="connsiteX0" fmla="*/ 0 w 2317351"/>
                <a:gd name="connsiteY0" fmla="*/ 0 h 2301850"/>
                <a:gd name="connsiteX1" fmla="*/ 2314322 w 2317351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3 h 2301853"/>
                <a:gd name="connsiteX1" fmla="*/ 2314322 w 2314322"/>
                <a:gd name="connsiteY1" fmla="*/ 2301853 h 2301853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98600"/>
                <a:gd name="connsiteY0" fmla="*/ 0 h 2515008"/>
                <a:gd name="connsiteX1" fmla="*/ 2398600 w 2398600"/>
                <a:gd name="connsiteY1" fmla="*/ 2515008 h 2515008"/>
                <a:gd name="connsiteX0" fmla="*/ 0 w 2398600"/>
                <a:gd name="connsiteY0" fmla="*/ 0 h 2515008"/>
                <a:gd name="connsiteX1" fmla="*/ 2398600 w 2398600"/>
                <a:gd name="connsiteY1" fmla="*/ 2515008 h 2515008"/>
                <a:gd name="connsiteX0" fmla="*/ 0 w 2398600"/>
                <a:gd name="connsiteY0" fmla="*/ 0 h 2515008"/>
                <a:gd name="connsiteX1" fmla="*/ 2398600 w 2398600"/>
                <a:gd name="connsiteY1" fmla="*/ 2515008 h 251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8600" h="2515008">
                  <a:moveTo>
                    <a:pt x="0" y="0"/>
                  </a:moveTo>
                  <a:cubicBezTo>
                    <a:pt x="1278160" y="120397"/>
                    <a:pt x="2271220" y="1415148"/>
                    <a:pt x="2398600" y="2515008"/>
                  </a:cubicBezTo>
                </a:path>
              </a:pathLst>
            </a:custGeom>
            <a:noFill/>
            <a:ln w="57150" cap="flat" cmpd="sng" algn="ctr">
              <a:solidFill>
                <a:srgbClr val="5085B4"/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A5DCA-5CD7-4D61-8848-B7EB8A8782FD}"/>
                </a:ext>
              </a:extLst>
            </p:cNvPr>
            <p:cNvSpPr/>
            <p:nvPr/>
          </p:nvSpPr>
          <p:spPr>
            <a:xfrm>
              <a:off x="1187239" y="4980784"/>
              <a:ext cx="1628146" cy="1628268"/>
            </a:xfrm>
            <a:prstGeom prst="ellipse">
              <a:avLst/>
            </a:prstGeom>
            <a:solidFill>
              <a:schemeClr val="bg1"/>
            </a:solidFill>
            <a:ln w="120650" cap="flat" cmpd="sng" algn="ctr">
              <a:solidFill>
                <a:srgbClr val="5085B4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122874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5085B4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Sens</a:t>
              </a: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solidFill>
                    <a:srgbClr val="5085B4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örler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5085B4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3D8EAB6D-6493-43C3-B88E-DAE0C9FBF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296" y="5782669"/>
              <a:ext cx="2679372" cy="1211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spcFirstLastPara="1" wrap="square" numCol="1">
              <a:prstTxWarp prst="textArchDown">
                <a:avLst/>
              </a:prstTxWarp>
              <a:spAutoFit/>
            </a:bodyPr>
            <a:lstStyle>
              <a:defPPr>
                <a:defRPr lang="en-US"/>
              </a:defPPr>
              <a:lvl1pPr defTabSz="1228892">
                <a:defRPr sz="2400" b="1"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12287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TEKRAR</a:t>
              </a: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D94A34-6BD4-4D1C-8A67-34A341DD8096}"/>
                </a:ext>
              </a:extLst>
            </p:cNvPr>
            <p:cNvSpPr txBox="1"/>
            <p:nvPr/>
          </p:nvSpPr>
          <p:spPr>
            <a:xfrm>
              <a:off x="2789170" y="3730529"/>
              <a:ext cx="1603467" cy="1313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4629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Üretim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1462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</a:t>
              </a:r>
              <a:r>
                <a:rPr kumimoji="0" lang="tr-T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F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14629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b="1" dirty="0">
                  <a:solidFill>
                    <a:srgbClr val="3F4040"/>
                  </a:solidFill>
                  <a:latin typeface="Arial"/>
                </a:rPr>
                <a:t>Kontrolü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35965A-68A0-49D0-9A2A-30E0756449BF}"/>
                </a:ext>
              </a:extLst>
            </p:cNvPr>
            <p:cNvSpPr txBox="1"/>
            <p:nvPr/>
          </p:nvSpPr>
          <p:spPr>
            <a:xfrm>
              <a:off x="1254477" y="7282353"/>
              <a:ext cx="4407772" cy="50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629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dirty="0">
                  <a:solidFill>
                    <a:srgbClr val="3F4040"/>
                  </a:solidFill>
                  <a:latin typeface="Arial"/>
                </a:rPr>
                <a:t>Genelde Kapalı Döngü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B0A98-52C3-4BE7-80B1-F4AF20851968}"/>
              </a:ext>
            </a:extLst>
          </p:cNvPr>
          <p:cNvGrpSpPr/>
          <p:nvPr/>
        </p:nvGrpSpPr>
        <p:grpSpPr>
          <a:xfrm>
            <a:off x="6795263" y="953983"/>
            <a:ext cx="4690097" cy="5190962"/>
            <a:chOff x="8238725" y="1901692"/>
            <a:chExt cx="5215264" cy="591619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698738-06A6-4C90-8B81-C8B30985EE4E}"/>
                </a:ext>
              </a:extLst>
            </p:cNvPr>
            <p:cNvSpPr/>
            <p:nvPr/>
          </p:nvSpPr>
          <p:spPr bwMode="auto">
            <a:xfrm>
              <a:off x="8238725" y="1985185"/>
              <a:ext cx="5215264" cy="5215265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alpha val="89000"/>
                  </a:schemeClr>
                </a:gs>
                <a:gs pos="48000">
                  <a:schemeClr val="bg1">
                    <a:lumMod val="65000"/>
                  </a:schemeClr>
                </a:gs>
                <a:gs pos="69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BBA92B2-27F4-4A15-A769-9AC4952B594D}"/>
                </a:ext>
              </a:extLst>
            </p:cNvPr>
            <p:cNvSpPr/>
            <p:nvPr/>
          </p:nvSpPr>
          <p:spPr bwMode="auto">
            <a:xfrm>
              <a:off x="8961828" y="2741237"/>
              <a:ext cx="3769057" cy="3765664"/>
            </a:xfrm>
            <a:prstGeom prst="ellipse">
              <a:avLst/>
            </a:prstGeom>
            <a:solidFill>
              <a:schemeClr val="bg1"/>
            </a:solidFill>
            <a:ln w="2794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A05C2E73-D47F-43F4-9CDF-49E7941A6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00369">
              <a:off x="10827345" y="3164896"/>
              <a:ext cx="2722972" cy="144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spcFirstLastPara="1" wrap="square" numCol="1">
              <a:prstTxWarp prst="textArchUp">
                <a:avLst>
                  <a:gd name="adj" fmla="val 12333727"/>
                </a:avLst>
              </a:prstTxWarp>
              <a:spAutoFit/>
            </a:bodyPr>
            <a:lstStyle>
              <a:defPPr>
                <a:defRPr lang="en-US"/>
              </a:defPPr>
              <a:lvl1pPr defTabSz="1228892">
                <a:defRPr sz="2400" b="1"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12287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İŞ EMRİ</a:t>
              </a: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A9E63FA-F94E-4831-AF6B-E31E4946BC48}"/>
                </a:ext>
              </a:extLst>
            </p:cNvPr>
            <p:cNvSpPr/>
            <p:nvPr/>
          </p:nvSpPr>
          <p:spPr>
            <a:xfrm>
              <a:off x="10018974" y="1901692"/>
              <a:ext cx="1654764" cy="1654764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29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Uzmanlar 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  <a:p>
              <a:pPr marL="0" marR="0" lvl="0" indent="0" algn="ctr" defTabSz="91429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b="1" kern="0" dirty="0">
                  <a:latin typeface="Arial"/>
                  <a:ea typeface="ＭＳ Ｐゴシック" panose="020B0600070205080204" pitchFamily="34" charset="-128"/>
                  <a:cs typeface="Arial"/>
                </a:rPr>
                <a:t>Sınırlı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  <a:p>
              <a:pPr marL="0" marR="0" lvl="0" indent="0" algn="ctr" defTabSz="914292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Anal</a:t>
              </a: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iz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AA13E6CF-F54E-4DB6-9A89-8CB067F69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003641" flipH="1" flipV="1">
              <a:off x="8181010" y="2924430"/>
              <a:ext cx="3426773" cy="2283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spcFirstLastPara="1" wrap="square" numCol="1">
              <a:prstTxWarp prst="textArchUp">
                <a:avLst>
                  <a:gd name="adj" fmla="val 11320388"/>
                </a:avLst>
              </a:prstTxWarp>
              <a:spAutoFit/>
            </a:bodyPr>
            <a:lstStyle>
              <a:defPPr>
                <a:defRPr lang="en-US"/>
              </a:defPPr>
              <a:lvl1pPr defTabSz="1228892">
                <a:defRPr sz="2400" b="1"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12287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VERİTABANI/KAĞIT</a:t>
              </a: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5D9BF7D1-0A75-4CC8-B8E9-5E81D34C1592}"/>
                </a:ext>
              </a:extLst>
            </p:cNvPr>
            <p:cNvSpPr/>
            <p:nvPr/>
          </p:nvSpPr>
          <p:spPr bwMode="auto">
            <a:xfrm rot="1214063">
              <a:off x="11374635" y="3172476"/>
              <a:ext cx="1623835" cy="1407541"/>
            </a:xfrm>
            <a:custGeom>
              <a:avLst/>
              <a:gdLst>
                <a:gd name="connsiteX0" fmla="*/ 0 w 4435130"/>
                <a:gd name="connsiteY0" fmla="*/ 2215568 h 4431136"/>
                <a:gd name="connsiteX1" fmla="*/ 2217565 w 4435130"/>
                <a:gd name="connsiteY1" fmla="*/ 0 h 4431136"/>
                <a:gd name="connsiteX2" fmla="*/ 4435130 w 4435130"/>
                <a:gd name="connsiteY2" fmla="*/ 2215568 h 4431136"/>
                <a:gd name="connsiteX3" fmla="*/ 2217565 w 4435130"/>
                <a:gd name="connsiteY3" fmla="*/ 4431136 h 4431136"/>
                <a:gd name="connsiteX4" fmla="*/ 0 w 4435130"/>
                <a:gd name="connsiteY4" fmla="*/ 2215568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4" fmla="*/ 2309005 w 4435130"/>
                <a:gd name="connsiteY4" fmla="*/ 91440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0" fmla="*/ 0 w 2217565"/>
                <a:gd name="connsiteY0" fmla="*/ 0 h 4431136"/>
                <a:gd name="connsiteX1" fmla="*/ 2217565 w 2217565"/>
                <a:gd name="connsiteY1" fmla="*/ 2215568 h 4431136"/>
                <a:gd name="connsiteX2" fmla="*/ 0 w 2217565"/>
                <a:gd name="connsiteY2" fmla="*/ 4431136 h 4431136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20852"/>
                <a:gd name="connsiteY0" fmla="*/ 0 h 2215568"/>
                <a:gd name="connsiteX1" fmla="*/ 2217565 w 2220852"/>
                <a:gd name="connsiteY1" fmla="*/ 2215568 h 2215568"/>
                <a:gd name="connsiteX0" fmla="*/ 0 w 2317351"/>
                <a:gd name="connsiteY0" fmla="*/ 0 h 2301850"/>
                <a:gd name="connsiteX1" fmla="*/ 2314322 w 2317351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3 h 2301853"/>
                <a:gd name="connsiteX1" fmla="*/ 2314322 w 2314322"/>
                <a:gd name="connsiteY1" fmla="*/ 2301853 h 2301853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603621"/>
                <a:gd name="connsiteY0" fmla="*/ 0 h 2364018"/>
                <a:gd name="connsiteX1" fmla="*/ 2603621 w 2603621"/>
                <a:gd name="connsiteY1" fmla="*/ 2364018 h 2364018"/>
                <a:gd name="connsiteX0" fmla="*/ 0 w 2603621"/>
                <a:gd name="connsiteY0" fmla="*/ 0 h 2364018"/>
                <a:gd name="connsiteX1" fmla="*/ 2603621 w 2603621"/>
                <a:gd name="connsiteY1" fmla="*/ 2364018 h 236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3621" h="2364018">
                  <a:moveTo>
                    <a:pt x="0" y="0"/>
                  </a:moveTo>
                  <a:cubicBezTo>
                    <a:pt x="1562749" y="116768"/>
                    <a:pt x="2480012" y="1491430"/>
                    <a:pt x="2603621" y="2364018"/>
                  </a:cubicBezTo>
                </a:path>
              </a:pathLst>
            </a:custGeom>
            <a:noFill/>
            <a:ln w="57150" cap="rnd" cmpd="sng" algn="ctr">
              <a:solidFill>
                <a:schemeClr val="bg1">
                  <a:lumMod val="50000"/>
                </a:schemeClr>
              </a:solidFill>
              <a:prstDash val="sysDot"/>
              <a:round/>
              <a:headEnd type="none" w="med" len="med"/>
              <a:tailEnd type="arrow" w="med" len="sm"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8CB99FFA-EB8C-4E13-AB00-280A6F9B5134}"/>
                </a:ext>
              </a:extLst>
            </p:cNvPr>
            <p:cNvSpPr/>
            <p:nvPr/>
          </p:nvSpPr>
          <p:spPr bwMode="auto">
            <a:xfrm rot="7576365">
              <a:off x="10389895" y="5464457"/>
              <a:ext cx="1443404" cy="1370526"/>
            </a:xfrm>
            <a:custGeom>
              <a:avLst/>
              <a:gdLst>
                <a:gd name="connsiteX0" fmla="*/ 0 w 4435130"/>
                <a:gd name="connsiteY0" fmla="*/ 2215568 h 4431136"/>
                <a:gd name="connsiteX1" fmla="*/ 2217565 w 4435130"/>
                <a:gd name="connsiteY1" fmla="*/ 0 h 4431136"/>
                <a:gd name="connsiteX2" fmla="*/ 4435130 w 4435130"/>
                <a:gd name="connsiteY2" fmla="*/ 2215568 h 4431136"/>
                <a:gd name="connsiteX3" fmla="*/ 2217565 w 4435130"/>
                <a:gd name="connsiteY3" fmla="*/ 4431136 h 4431136"/>
                <a:gd name="connsiteX4" fmla="*/ 0 w 4435130"/>
                <a:gd name="connsiteY4" fmla="*/ 2215568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4" fmla="*/ 2309005 w 4435130"/>
                <a:gd name="connsiteY4" fmla="*/ 91440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0" fmla="*/ 0 w 2217565"/>
                <a:gd name="connsiteY0" fmla="*/ 0 h 4431136"/>
                <a:gd name="connsiteX1" fmla="*/ 2217565 w 2217565"/>
                <a:gd name="connsiteY1" fmla="*/ 2215568 h 4431136"/>
                <a:gd name="connsiteX2" fmla="*/ 0 w 2217565"/>
                <a:gd name="connsiteY2" fmla="*/ 4431136 h 4431136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20852"/>
                <a:gd name="connsiteY0" fmla="*/ 0 h 2215568"/>
                <a:gd name="connsiteX1" fmla="*/ 2217565 w 2220852"/>
                <a:gd name="connsiteY1" fmla="*/ 2215568 h 2215568"/>
                <a:gd name="connsiteX0" fmla="*/ 0 w 2317351"/>
                <a:gd name="connsiteY0" fmla="*/ 0 h 2301850"/>
                <a:gd name="connsiteX1" fmla="*/ 2314322 w 2317351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3 h 2301853"/>
                <a:gd name="connsiteX1" fmla="*/ 2314322 w 2314322"/>
                <a:gd name="connsiteY1" fmla="*/ 2301853 h 2301853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4322" h="2301850">
                  <a:moveTo>
                    <a:pt x="0" y="0"/>
                  </a:moveTo>
                  <a:cubicBezTo>
                    <a:pt x="1278160" y="120397"/>
                    <a:pt x="2190713" y="1429262"/>
                    <a:pt x="2314322" y="2301850"/>
                  </a:cubicBezTo>
                </a:path>
              </a:pathLst>
            </a:custGeom>
            <a:noFill/>
            <a:ln w="57150" cap="rnd" cmpd="sng" algn="ctr">
              <a:solidFill>
                <a:schemeClr val="bg1">
                  <a:lumMod val="50000"/>
                </a:schemeClr>
              </a:solidFill>
              <a:prstDash val="sysDot"/>
              <a:round/>
              <a:headEnd type="none" w="med" len="med"/>
              <a:tailEnd type="arrow" w="med" len="sm"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3D9CCCA-2E31-41F2-9654-AD8EA1457385}"/>
                </a:ext>
              </a:extLst>
            </p:cNvPr>
            <p:cNvSpPr/>
            <p:nvPr/>
          </p:nvSpPr>
          <p:spPr>
            <a:xfrm>
              <a:off x="11593038" y="4985198"/>
              <a:ext cx="1654764" cy="1654764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122874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A</a:t>
              </a: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ksiyon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34" name="Oval 29">
              <a:extLst>
                <a:ext uri="{FF2B5EF4-FFF2-40B4-BE49-F238E27FC236}">
                  <a16:creationId xmlns:a16="http://schemas.microsoft.com/office/drawing/2014/main" id="{E7B5AC64-D63D-4783-A8BC-6DA5BE05C3E6}"/>
                </a:ext>
              </a:extLst>
            </p:cNvPr>
            <p:cNvSpPr/>
            <p:nvPr/>
          </p:nvSpPr>
          <p:spPr bwMode="auto">
            <a:xfrm rot="14849848">
              <a:off x="8682494" y="3271218"/>
              <a:ext cx="1495967" cy="1497440"/>
            </a:xfrm>
            <a:custGeom>
              <a:avLst/>
              <a:gdLst>
                <a:gd name="connsiteX0" fmla="*/ 0 w 4435130"/>
                <a:gd name="connsiteY0" fmla="*/ 2215568 h 4431136"/>
                <a:gd name="connsiteX1" fmla="*/ 2217565 w 4435130"/>
                <a:gd name="connsiteY1" fmla="*/ 0 h 4431136"/>
                <a:gd name="connsiteX2" fmla="*/ 4435130 w 4435130"/>
                <a:gd name="connsiteY2" fmla="*/ 2215568 h 4431136"/>
                <a:gd name="connsiteX3" fmla="*/ 2217565 w 4435130"/>
                <a:gd name="connsiteY3" fmla="*/ 4431136 h 4431136"/>
                <a:gd name="connsiteX4" fmla="*/ 0 w 4435130"/>
                <a:gd name="connsiteY4" fmla="*/ 2215568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4" fmla="*/ 2309005 w 4435130"/>
                <a:gd name="connsiteY4" fmla="*/ 91440 h 4431136"/>
                <a:gd name="connsiteX0" fmla="*/ 2217565 w 4435130"/>
                <a:gd name="connsiteY0" fmla="*/ 0 h 4431136"/>
                <a:gd name="connsiteX1" fmla="*/ 4435130 w 4435130"/>
                <a:gd name="connsiteY1" fmla="*/ 2215568 h 4431136"/>
                <a:gd name="connsiteX2" fmla="*/ 2217565 w 4435130"/>
                <a:gd name="connsiteY2" fmla="*/ 4431136 h 4431136"/>
                <a:gd name="connsiteX3" fmla="*/ 0 w 4435130"/>
                <a:gd name="connsiteY3" fmla="*/ 2215568 h 4431136"/>
                <a:gd name="connsiteX0" fmla="*/ 0 w 2217565"/>
                <a:gd name="connsiteY0" fmla="*/ 0 h 4431136"/>
                <a:gd name="connsiteX1" fmla="*/ 2217565 w 2217565"/>
                <a:gd name="connsiteY1" fmla="*/ 2215568 h 4431136"/>
                <a:gd name="connsiteX2" fmla="*/ 0 w 2217565"/>
                <a:gd name="connsiteY2" fmla="*/ 4431136 h 4431136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17565"/>
                <a:gd name="connsiteY0" fmla="*/ 0 h 2215568"/>
                <a:gd name="connsiteX1" fmla="*/ 2217565 w 2217565"/>
                <a:gd name="connsiteY1" fmla="*/ 2215568 h 2215568"/>
                <a:gd name="connsiteX0" fmla="*/ 0 w 2220852"/>
                <a:gd name="connsiteY0" fmla="*/ 0 h 2215568"/>
                <a:gd name="connsiteX1" fmla="*/ 2217565 w 2220852"/>
                <a:gd name="connsiteY1" fmla="*/ 2215568 h 2215568"/>
                <a:gd name="connsiteX0" fmla="*/ 0 w 2317351"/>
                <a:gd name="connsiteY0" fmla="*/ 0 h 2301850"/>
                <a:gd name="connsiteX1" fmla="*/ 2314322 w 2317351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3 h 2301853"/>
                <a:gd name="connsiteX1" fmla="*/ 2314322 w 2314322"/>
                <a:gd name="connsiteY1" fmla="*/ 2301853 h 2301853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14322"/>
                <a:gd name="connsiteY0" fmla="*/ 0 h 2301850"/>
                <a:gd name="connsiteX1" fmla="*/ 2314322 w 2314322"/>
                <a:gd name="connsiteY1" fmla="*/ 2301850 h 2301850"/>
                <a:gd name="connsiteX0" fmla="*/ 0 w 2398600"/>
                <a:gd name="connsiteY0" fmla="*/ 0 h 2515008"/>
                <a:gd name="connsiteX1" fmla="*/ 2398600 w 2398600"/>
                <a:gd name="connsiteY1" fmla="*/ 2515008 h 2515008"/>
                <a:gd name="connsiteX0" fmla="*/ 0 w 2398600"/>
                <a:gd name="connsiteY0" fmla="*/ 0 h 2515008"/>
                <a:gd name="connsiteX1" fmla="*/ 2398600 w 2398600"/>
                <a:gd name="connsiteY1" fmla="*/ 2515008 h 2515008"/>
                <a:gd name="connsiteX0" fmla="*/ 0 w 2398600"/>
                <a:gd name="connsiteY0" fmla="*/ 0 h 2515008"/>
                <a:gd name="connsiteX1" fmla="*/ 2398600 w 2398600"/>
                <a:gd name="connsiteY1" fmla="*/ 2515008 h 251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8600" h="2515008">
                  <a:moveTo>
                    <a:pt x="0" y="0"/>
                  </a:moveTo>
                  <a:cubicBezTo>
                    <a:pt x="1278160" y="120397"/>
                    <a:pt x="2271220" y="1415148"/>
                    <a:pt x="2398600" y="2515008"/>
                  </a:cubicBezTo>
                </a:path>
              </a:pathLst>
            </a:custGeom>
            <a:noFill/>
            <a:ln w="57150" cap="rnd" cmpd="sng" algn="ctr">
              <a:solidFill>
                <a:schemeClr val="bg1">
                  <a:lumMod val="50000"/>
                </a:schemeClr>
              </a:solidFill>
              <a:prstDash val="sysDot"/>
              <a:round/>
              <a:headEnd type="none" w="med" len="med"/>
              <a:tailEnd type="arrow" w="med" len="sm"/>
            </a:ln>
            <a:effectLst/>
          </p:spPr>
          <p:txBody>
            <a:bodyPr wrap="square" rtlCol="0" anchor="ctr"/>
            <a:lstStyle/>
            <a:p>
              <a:pPr marL="0" marR="0" lvl="0" indent="0" algn="ctr" defTabSz="91429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591D670-7582-4ECA-8CCA-B617B17F7154}"/>
                </a:ext>
              </a:extLst>
            </p:cNvPr>
            <p:cNvSpPr/>
            <p:nvPr/>
          </p:nvSpPr>
          <p:spPr>
            <a:xfrm>
              <a:off x="8451986" y="4990375"/>
              <a:ext cx="1654640" cy="1654765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122874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</a:br>
              <a:r>
                <a:rPr lang="tr-TR" b="1" kern="0" dirty="0">
                  <a:latin typeface="Arial"/>
                  <a:ea typeface="ＭＳ Ｐゴシック" panose="020B0600070205080204" pitchFamily="34" charset="-128"/>
                  <a:cs typeface="Arial"/>
                </a:rPr>
                <a:t>Çoğunlukla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  <a:p>
              <a:pPr marL="0" marR="0" lvl="0" indent="0" algn="ctr" defTabSz="1228745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Manual</a:t>
              </a:r>
              <a:b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</a:b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Veri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91CD812D-D5C8-4A1A-9CCD-2A4EE0378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1191" y="5754429"/>
              <a:ext cx="2722972" cy="1230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spcFirstLastPara="1" wrap="square" numCol="1">
              <a:prstTxWarp prst="textArchDown">
                <a:avLst/>
              </a:prstTxWarp>
              <a:spAutoFit/>
            </a:bodyPr>
            <a:lstStyle>
              <a:defPPr>
                <a:defRPr lang="en-US"/>
              </a:defPPr>
              <a:lvl1pPr defTabSz="1228892">
                <a:defRPr sz="2400" b="1"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12287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altLang="en-US" sz="2000" b="0" kern="0" dirty="0">
                  <a:solidFill>
                    <a:sysClr val="windowText" lastClr="000000"/>
                  </a:solidFill>
                </a:rPr>
                <a:t>TEKRAR</a:t>
              </a: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50647-779B-4D15-A8E0-1B701413C074}"/>
                </a:ext>
              </a:extLst>
            </p:cNvPr>
            <p:cNvSpPr txBox="1"/>
            <p:nvPr/>
          </p:nvSpPr>
          <p:spPr>
            <a:xfrm>
              <a:off x="9844786" y="3557739"/>
              <a:ext cx="2066270" cy="1788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4629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b="1" dirty="0">
                  <a:solidFill>
                    <a:srgbClr val="3F4040"/>
                  </a:solidFill>
                  <a:latin typeface="Arial"/>
                </a:rPr>
                <a:t>Güvenilirlik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algn="ctr" defTabSz="1462922">
                <a:defRPr/>
              </a:pPr>
              <a:r>
                <a:rPr lang="tr-TR" sz="2400" b="1" dirty="0">
                  <a:solidFill>
                    <a:srgbClr val="FF0000"/>
                  </a:solidFill>
                  <a:latin typeface="Arial"/>
                </a:rPr>
                <a:t>Emniyet</a:t>
              </a:r>
              <a:endParaRPr lang="en-US" sz="2400" b="1" dirty="0">
                <a:solidFill>
                  <a:srgbClr val="FF0000"/>
                </a:solidFill>
                <a:latin typeface="Arial"/>
              </a:endParaRPr>
            </a:p>
            <a:p>
              <a:pPr algn="ctr" defTabSz="1462922">
                <a:defRPr/>
              </a:pPr>
              <a:r>
                <a:rPr lang="en-US" sz="2400" b="1" dirty="0" err="1">
                  <a:solidFill>
                    <a:srgbClr val="3F4040"/>
                  </a:solidFill>
                  <a:latin typeface="Arial"/>
                </a:rPr>
                <a:t>Ene</a:t>
              </a:r>
              <a:r>
                <a:rPr lang="tr-TR" sz="2400" b="1" dirty="0">
                  <a:solidFill>
                    <a:srgbClr val="3F4040"/>
                  </a:solidFill>
                  <a:latin typeface="Arial"/>
                </a:rPr>
                <a:t>rji</a:t>
              </a:r>
              <a:endParaRPr lang="en-US" sz="2400" b="1" dirty="0">
                <a:solidFill>
                  <a:srgbClr val="3F4040"/>
                </a:solidFill>
                <a:latin typeface="Arial"/>
              </a:endParaRPr>
            </a:p>
            <a:p>
              <a:pPr marL="0" marR="0" lvl="0" indent="0" algn="ctr" defTabSz="14629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3F4040"/>
                  </a:solidFill>
                  <a:latin typeface="Arial"/>
                </a:rPr>
                <a:t>Emi</a:t>
              </a:r>
              <a:r>
                <a:rPr lang="tr-TR" sz="2400" b="1" dirty="0">
                  <a:solidFill>
                    <a:srgbClr val="3F4040"/>
                  </a:solidFill>
                  <a:latin typeface="Arial"/>
                </a:rPr>
                <a:t>syon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D73F8C6-1F24-4A15-AC34-38AFB23BEA99}"/>
                </a:ext>
              </a:extLst>
            </p:cNvPr>
            <p:cNvSpPr txBox="1"/>
            <p:nvPr/>
          </p:nvSpPr>
          <p:spPr>
            <a:xfrm>
              <a:off x="8790151" y="7282353"/>
              <a:ext cx="422505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629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F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Genelde Açık Döngü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07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585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</a:rPr>
              <a:t>KOROZYON VE EMNİYET RİSKLERİ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EE737AF4-5090-478A-9322-3EDB896D6D7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496B83C-A380-4FC7-89DF-15BE78C3063E}"/>
              </a:ext>
            </a:extLst>
          </p:cNvPr>
          <p:cNvSpPr txBox="1">
            <a:spLocks/>
          </p:cNvSpPr>
          <p:nvPr/>
        </p:nvSpPr>
        <p:spPr>
          <a:xfrm>
            <a:off x="13243348" y="6570388"/>
            <a:ext cx="362227" cy="194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463040">
              <a:defRPr/>
            </a:pPr>
            <a:fld id="{B3618E82-2635-4133-8350-4252D6B2AEF7}" type="slidenum">
              <a:rPr lang="en-US" sz="1000" smtClean="0">
                <a:solidFill>
                  <a:srgbClr val="959797"/>
                </a:solidFill>
                <a:latin typeface="Arial"/>
              </a:rPr>
              <a:pPr algn="r" defTabSz="1463040">
                <a:defRPr/>
              </a:pPr>
              <a:t>4</a:t>
            </a:fld>
            <a:endParaRPr lang="en-US" sz="1000">
              <a:solidFill>
                <a:srgbClr val="959797"/>
              </a:solidFill>
              <a:latin typeface="Arial"/>
            </a:endParaRP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97A37422-F7FD-43CE-893A-1D89624DA924}"/>
              </a:ext>
            </a:extLst>
          </p:cNvPr>
          <p:cNvSpPr txBox="1">
            <a:spLocks/>
          </p:cNvSpPr>
          <p:nvPr/>
        </p:nvSpPr>
        <p:spPr>
          <a:xfrm>
            <a:off x="4896736" y="3404673"/>
            <a:ext cx="6341933" cy="30512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cs typeface="Arial"/>
              </a:rPr>
              <a:t>Pro</a:t>
            </a:r>
            <a:r>
              <a:rPr lang="tr-TR" sz="1800" b="1" dirty="0">
                <a:cs typeface="Arial"/>
              </a:rPr>
              <a:t>ses Emniyet Riskleri</a:t>
            </a:r>
            <a:r>
              <a:rPr lang="en-US" sz="1800" b="1" dirty="0">
                <a:cs typeface="Arial"/>
              </a:rPr>
              <a:t> </a:t>
            </a:r>
            <a:endParaRPr lang="en-US" sz="1800" dirty="0">
              <a:cs typeface="Arial"/>
            </a:endParaRPr>
          </a:p>
          <a:p>
            <a:r>
              <a:rPr lang="tr-TR" sz="1800" b="1" i="1" dirty="0">
                <a:solidFill>
                  <a:schemeClr val="tx2"/>
                </a:solidFill>
                <a:cs typeface="Arial"/>
              </a:rPr>
              <a:t>Boru</a:t>
            </a:r>
            <a:r>
              <a:rPr lang="en-US" sz="1800" dirty="0">
                <a:cs typeface="Arial"/>
              </a:rPr>
              <a:t> </a:t>
            </a:r>
            <a:r>
              <a:rPr lang="tr-TR" sz="1800" dirty="0">
                <a:cs typeface="Arial"/>
              </a:rPr>
              <a:t>Çatlakları</a:t>
            </a:r>
            <a:endParaRPr lang="en-US" sz="1800" dirty="0">
              <a:cs typeface="Arial"/>
            </a:endParaRPr>
          </a:p>
          <a:p>
            <a:r>
              <a:rPr lang="en-US" sz="1800" b="1" i="1" dirty="0">
                <a:solidFill>
                  <a:schemeClr val="tx2"/>
                </a:solidFill>
                <a:cs typeface="Arial"/>
              </a:rPr>
              <a:t>E</a:t>
            </a:r>
            <a:r>
              <a:rPr lang="tr-TR" sz="1800" b="1" i="1" dirty="0">
                <a:solidFill>
                  <a:schemeClr val="tx2"/>
                </a:solidFill>
                <a:cs typeface="Arial"/>
              </a:rPr>
              <a:t>kipman</a:t>
            </a:r>
            <a:r>
              <a:rPr lang="en-US" sz="1800" dirty="0">
                <a:cs typeface="Arial"/>
              </a:rPr>
              <a:t> </a:t>
            </a:r>
            <a:r>
              <a:rPr lang="tr-TR" sz="1800" dirty="0">
                <a:cs typeface="Arial"/>
              </a:rPr>
              <a:t>Arızaları</a:t>
            </a:r>
            <a:endParaRPr lang="en-US" sz="1800" dirty="0">
              <a:cs typeface="Arial"/>
            </a:endParaRPr>
          </a:p>
          <a:p>
            <a:pPr>
              <a:spcAft>
                <a:spcPts val="900"/>
              </a:spcAft>
            </a:pPr>
            <a:r>
              <a:rPr lang="tr-TR" sz="1800" b="1" i="1" dirty="0">
                <a:solidFill>
                  <a:schemeClr val="tx2"/>
                </a:solidFill>
                <a:cs typeface="Arial"/>
              </a:rPr>
              <a:t>Kaçak </a:t>
            </a:r>
            <a:r>
              <a:rPr lang="tr-TR" sz="1800" dirty="0">
                <a:cs typeface="Arial"/>
              </a:rPr>
              <a:t>Riski</a:t>
            </a:r>
            <a:endParaRPr lang="en-US" sz="1800" dirty="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800" b="1" dirty="0"/>
              <a:t>Personel</a:t>
            </a:r>
            <a:r>
              <a:rPr lang="en-US" sz="1800" b="1" dirty="0"/>
              <a:t> </a:t>
            </a:r>
            <a:r>
              <a:rPr lang="tr-TR" sz="1800" b="1" dirty="0"/>
              <a:t>Emniyeti Riskleri</a:t>
            </a:r>
            <a:endParaRPr lang="en-US" sz="1800" b="1" dirty="0">
              <a:cs typeface="Arial"/>
            </a:endParaRPr>
          </a:p>
          <a:p>
            <a:r>
              <a:rPr lang="tr-TR" sz="1800" b="1" i="1" dirty="0">
                <a:solidFill>
                  <a:schemeClr val="tx2"/>
                </a:solidFill>
                <a:cs typeface="Arial"/>
              </a:rPr>
              <a:t>İskele </a:t>
            </a:r>
            <a:r>
              <a:rPr lang="tr-TR" sz="1800" dirty="0">
                <a:cs typeface="Arial"/>
              </a:rPr>
              <a:t>kurulması nedeniyle oluşacak riskler</a:t>
            </a:r>
            <a:endParaRPr lang="en-US" sz="1800" dirty="0">
              <a:cs typeface="Arial"/>
            </a:endParaRPr>
          </a:p>
          <a:p>
            <a:r>
              <a:rPr lang="tr-TR" sz="1800" b="1" i="1" dirty="0">
                <a:solidFill>
                  <a:schemeClr val="tx2"/>
                </a:solidFill>
                <a:cs typeface="Arial"/>
              </a:rPr>
              <a:t>Yüksek </a:t>
            </a:r>
            <a:r>
              <a:rPr lang="tr-TR" sz="1800" dirty="0">
                <a:cs typeface="Arial"/>
              </a:rPr>
              <a:t>sıcaklık ve toksik gazlara maruz kalma riski</a:t>
            </a:r>
            <a:endParaRPr lang="en-US" sz="1800" dirty="0">
              <a:cs typeface="Arial"/>
            </a:endParaRP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14DEAE5-D8D8-4F9A-B883-C6D6064315CF}"/>
              </a:ext>
            </a:extLst>
          </p:cNvPr>
          <p:cNvSpPr txBox="1">
            <a:spLocks/>
          </p:cNvSpPr>
          <p:nvPr/>
        </p:nvSpPr>
        <p:spPr>
          <a:xfrm>
            <a:off x="0" y="6572284"/>
            <a:ext cx="1007087" cy="192128"/>
          </a:xfrm>
          <a:prstGeom prst="rect">
            <a:avLst/>
          </a:prstGeo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959797"/>
                </a:solidFill>
                <a:latin typeface="Arial"/>
              </a:rPr>
              <a:t>Emerson Confidential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D1F3ACA1-766A-4AFE-8F0A-F02FC721CB1A}"/>
              </a:ext>
            </a:extLst>
          </p:cNvPr>
          <p:cNvSpPr txBox="1">
            <a:spLocks/>
          </p:cNvSpPr>
          <p:nvPr/>
        </p:nvSpPr>
        <p:spPr>
          <a:xfrm>
            <a:off x="837903" y="5137373"/>
            <a:ext cx="3159487" cy="879848"/>
          </a:xfrm>
          <a:prstGeom prst="rect">
            <a:avLst/>
          </a:prstGeom>
        </p:spPr>
        <p:txBody>
          <a:bodyPr vert="horz" lIns="91440" tIns="91440" rIns="91440" bIns="45720" rtlCol="0">
            <a:norm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6304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Tx/>
              <a:buFont typeface="Arial" panose="020B0604020202020204" pitchFamily="34" charset="0"/>
              <a:buNone/>
              <a:tabLst>
                <a:tab pos="22542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 safety incident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741092C-BEF4-4846-9EF0-5BC3FCF8CFF4}"/>
              </a:ext>
            </a:extLst>
          </p:cNvPr>
          <p:cNvSpPr txBox="1">
            <a:spLocks/>
          </p:cNvSpPr>
          <p:nvPr/>
        </p:nvSpPr>
        <p:spPr>
          <a:xfrm>
            <a:off x="9109204" y="1837909"/>
            <a:ext cx="3159487" cy="612397"/>
          </a:xfrm>
          <a:prstGeom prst="rect">
            <a:avLst/>
          </a:prstGeom>
        </p:spPr>
        <p:txBody>
          <a:bodyPr vert="horz" lIns="91440" tIns="91440" rIns="91440" bIns="45720" rtlCol="0" anchor="ctr">
            <a:normAutofit/>
          </a:bodyPr>
          <a:lstStyle>
            <a:lvl1pPr marL="225425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marR="0" lvl="0" indent="-225425" algn="ctr" defTabSz="146304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Tx/>
              <a:buFont typeface="Arial" panose="020B0604020202020204" pitchFamily="34" charset="0"/>
              <a:buNone/>
              <a:tabLst>
                <a:tab pos="225425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F40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6" descr="Image result for high temperature sulfidation corrosion&quot;">
            <a:extLst>
              <a:ext uri="{FF2B5EF4-FFF2-40B4-BE49-F238E27FC236}">
                <a16:creationId xmlns:a16="http://schemas.microsoft.com/office/drawing/2014/main" id="{2FC4A9FE-29B3-46AB-868B-F7A405E1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43" y="3508145"/>
            <a:ext cx="3473857" cy="25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scaffolding incident refinery&quot;">
            <a:extLst>
              <a:ext uri="{FF2B5EF4-FFF2-40B4-BE49-F238E27FC236}">
                <a16:creationId xmlns:a16="http://schemas.microsoft.com/office/drawing/2014/main" id="{7508A2DB-689E-4A88-B47B-BA78863A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865" y="1030438"/>
            <a:ext cx="2935636" cy="39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72F4A1-445E-4965-A14D-98AA21A06B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0" t="393" r="3883" b="-393"/>
          <a:stretch/>
        </p:blipFill>
        <p:spPr>
          <a:xfrm>
            <a:off x="400252" y="882890"/>
            <a:ext cx="3473858" cy="2424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20E43-A4C1-4FB7-BC76-B43E353F9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156" y="1023865"/>
            <a:ext cx="2350444" cy="23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85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6868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SÜREKLİ KOROZYON TAKİP SİSTEMİ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503640" y="864083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pic>
        <p:nvPicPr>
          <p:cNvPr id="7" name="Picture 13" descr="Diagram&#10;&#10;Description automatically generated">
            <a:extLst>
              <a:ext uri="{FF2B5EF4-FFF2-40B4-BE49-F238E27FC236}">
                <a16:creationId xmlns:a16="http://schemas.microsoft.com/office/drawing/2014/main" id="{429AFAD7-59B2-4628-B3F4-456D7D84E7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73" y="1759134"/>
            <a:ext cx="8938148" cy="409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5C6151-0F27-4EC3-A336-C39415707551}"/>
              </a:ext>
            </a:extLst>
          </p:cNvPr>
          <p:cNvSpPr txBox="1"/>
          <p:nvPr/>
        </p:nvSpPr>
        <p:spPr>
          <a:xfrm>
            <a:off x="5642350" y="2870693"/>
            <a:ext cx="169220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40" b="1" dirty="0">
                <a:latin typeface="Gill Sans" panose="020B0502020104020203" pitchFamily="34" charset="0"/>
              </a:rPr>
              <a:t>ALICI BAŞINA 200 SENSÖRE KADAR DESTEKLENİR</a:t>
            </a:r>
            <a:endParaRPr lang="en-GB" sz="1440" b="1" dirty="0">
              <a:latin typeface="Gill Sans" panose="020B05020201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66DE55E-865A-4799-855C-4AA096D260FF}"/>
              </a:ext>
            </a:extLst>
          </p:cNvPr>
          <p:cNvSpPr txBox="1">
            <a:spLocks/>
          </p:cNvSpPr>
          <p:nvPr/>
        </p:nvSpPr>
        <p:spPr>
          <a:xfrm>
            <a:off x="9462459" y="917606"/>
            <a:ext cx="2498272" cy="508175"/>
          </a:xfrm>
          <a:prstGeom prst="rect">
            <a:avLst/>
          </a:prstGeom>
        </p:spPr>
        <p:txBody>
          <a:bodyPr vert="horz" lIns="146304" tIns="73152" rIns="146304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4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defRPr/>
            </a:pPr>
            <a:r>
              <a:rPr lang="tr-TR" sz="1800" b="1" kern="0" dirty="0">
                <a:solidFill>
                  <a:schemeClr val="tx1"/>
                </a:solidFill>
              </a:rPr>
              <a:t>Etki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DE50BF-D6CF-4697-ACB1-D07F3DEF3BBC}"/>
              </a:ext>
            </a:extLst>
          </p:cNvPr>
          <p:cNvSpPr txBox="1">
            <a:spLocks/>
          </p:cNvSpPr>
          <p:nvPr/>
        </p:nvSpPr>
        <p:spPr>
          <a:xfrm>
            <a:off x="6395715" y="916858"/>
            <a:ext cx="2737774" cy="508175"/>
          </a:xfrm>
          <a:prstGeom prst="rect">
            <a:avLst/>
          </a:prstGeom>
        </p:spPr>
        <p:txBody>
          <a:bodyPr vert="horz" lIns="146304" tIns="73152" rIns="146304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4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defRPr/>
            </a:pPr>
            <a:r>
              <a:rPr lang="en-US" sz="1800" b="1" kern="0" dirty="0">
                <a:solidFill>
                  <a:schemeClr val="tx1"/>
                </a:solidFill>
              </a:rPr>
              <a:t>Anal</a:t>
            </a:r>
            <a:r>
              <a:rPr lang="tr-TR" sz="1800" b="1" kern="0" dirty="0">
                <a:solidFill>
                  <a:schemeClr val="tx1"/>
                </a:solidFill>
              </a:rPr>
              <a:t>iz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4DA88D-4EEF-4494-B290-0B2464389EFE}"/>
              </a:ext>
            </a:extLst>
          </p:cNvPr>
          <p:cNvSpPr txBox="1">
            <a:spLocks/>
          </p:cNvSpPr>
          <p:nvPr/>
        </p:nvSpPr>
        <p:spPr>
          <a:xfrm>
            <a:off x="3284581" y="916858"/>
            <a:ext cx="3010064" cy="508175"/>
          </a:xfrm>
          <a:prstGeom prst="rect">
            <a:avLst/>
          </a:prstGeom>
        </p:spPr>
        <p:txBody>
          <a:bodyPr vert="horz" lIns="146304" tIns="73152" rIns="146304" bIns="73152" rtlCol="0" anchor="b">
            <a:normAutofit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4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defRPr/>
            </a:pPr>
            <a:r>
              <a:rPr lang="tr-TR" sz="1800" b="1" kern="0" dirty="0">
                <a:solidFill>
                  <a:schemeClr val="tx1"/>
                </a:solidFill>
              </a:rPr>
              <a:t>Bağlantı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51D4F5-50F8-44D1-8BB6-4E6292A00E93}"/>
              </a:ext>
            </a:extLst>
          </p:cNvPr>
          <p:cNvSpPr txBox="1">
            <a:spLocks/>
          </p:cNvSpPr>
          <p:nvPr/>
        </p:nvSpPr>
        <p:spPr>
          <a:xfrm>
            <a:off x="174670" y="1037748"/>
            <a:ext cx="3264304" cy="385532"/>
          </a:xfrm>
          <a:prstGeom prst="rect">
            <a:avLst/>
          </a:prstGeom>
        </p:spPr>
        <p:txBody>
          <a:bodyPr vert="horz" lIns="146304" tIns="73152" rIns="146304" bIns="73152" rtlCol="0" anchor="b">
            <a:normAutofit lnSpcReduction="10000"/>
          </a:bodyPr>
          <a:lstStyle>
            <a:lvl1pPr algn="l" defTabSz="1463040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4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defRPr/>
            </a:pPr>
            <a:r>
              <a:rPr lang="tr-TR" sz="1800" b="1" kern="0" dirty="0">
                <a:solidFill>
                  <a:schemeClr val="tx1"/>
                </a:solidFill>
              </a:rPr>
              <a:t>Veri</a:t>
            </a:r>
            <a:endParaRPr lang="en-US" sz="1800" b="1" kern="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22C2AA-6E8E-422E-B8BE-C47FEC93A8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304" y="2288519"/>
            <a:ext cx="2127688" cy="2261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7B7DC2-5F12-4E16-853E-3401147310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1795" l="9979" r="89952">
                        <a14:foregroundMark x1="48872" y1="91795" x2="55434" y2="90663"/>
                        <a14:foregroundMark x1="64183" y1="91027" x2="64183" y2="91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69" y="1887300"/>
            <a:ext cx="846865" cy="14319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441C66-F13F-4CFB-AC58-B1618E7A61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43" y="3029365"/>
            <a:ext cx="402570" cy="720600"/>
          </a:xfrm>
          <a:prstGeom prst="rect">
            <a:avLst/>
          </a:prstGeom>
        </p:spPr>
      </p:pic>
      <p:graphicFrame>
        <p:nvGraphicFramePr>
          <p:cNvPr id="20" name="Table 15">
            <a:extLst>
              <a:ext uri="{FF2B5EF4-FFF2-40B4-BE49-F238E27FC236}">
                <a16:creationId xmlns:a16="http://schemas.microsoft.com/office/drawing/2014/main" id="{8DC84787-B277-49BB-9F00-219045561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436982"/>
              </p:ext>
            </p:extLst>
          </p:nvPr>
        </p:nvGraphicFramePr>
        <p:xfrm>
          <a:off x="9787591" y="4453512"/>
          <a:ext cx="2398436" cy="1694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8436">
                  <a:extLst>
                    <a:ext uri="{9D8B030D-6E8A-4147-A177-3AD203B41FA5}">
                      <a16:colId xmlns:a16="http://schemas.microsoft.com/office/drawing/2014/main" val="2125686538"/>
                    </a:ext>
                  </a:extLst>
                </a:gridCol>
              </a:tblGrid>
              <a:tr h="8454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4B8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1-4 GÜN İÇİNDE KOLAYLIKLA KURULUMU YAPILIR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B8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28600" marR="22860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8273304"/>
                  </a:ext>
                </a:extLst>
              </a:tr>
              <a:tr h="41889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228600" marR="228600" marT="182880"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366698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EE12D0-EBAF-4F4B-ABB3-0E51D3609477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870" y="1425032"/>
            <a:ext cx="2862093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BF2224-DE52-45E6-BB6B-B679C2F6096F}"/>
              </a:ext>
            </a:extLst>
          </p:cNvPr>
          <p:cNvCxnSpPr>
            <a:cxnSpLocks/>
          </p:cNvCxnSpPr>
          <p:nvPr/>
        </p:nvCxnSpPr>
        <p:spPr bwMode="auto">
          <a:xfrm flipV="1">
            <a:off x="3421975" y="1410267"/>
            <a:ext cx="2862093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BAC486-4144-41FB-A8A5-C108E000B8D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346" y="1410266"/>
            <a:ext cx="2862093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273411-E0D9-46BB-B324-60654EEFE338}"/>
              </a:ext>
            </a:extLst>
          </p:cNvPr>
          <p:cNvCxnSpPr>
            <a:cxnSpLocks/>
          </p:cNvCxnSpPr>
          <p:nvPr/>
        </p:nvCxnSpPr>
        <p:spPr bwMode="auto">
          <a:xfrm flipV="1">
            <a:off x="9447267" y="1425035"/>
            <a:ext cx="2402863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3520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46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SENSÖR BAĞLANTILARI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EE737AF4-5090-478A-9322-3EDB896D6D7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AC0AAA8-E8F0-4C96-AA57-BF41CD0B1BC5}"/>
              </a:ext>
            </a:extLst>
          </p:cNvPr>
          <p:cNvSpPr/>
          <p:nvPr/>
        </p:nvSpPr>
        <p:spPr>
          <a:xfrm>
            <a:off x="3736802" y="1144921"/>
            <a:ext cx="2353019" cy="24845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6E86EB4-3AF0-4531-9BC4-D83405899FCC}"/>
              </a:ext>
            </a:extLst>
          </p:cNvPr>
          <p:cNvSpPr/>
          <p:nvPr/>
        </p:nvSpPr>
        <p:spPr>
          <a:xfrm>
            <a:off x="341870" y="1145309"/>
            <a:ext cx="3121766" cy="2484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78DDB94D-7C46-40F0-83F3-E3EB3082C820}"/>
              </a:ext>
            </a:extLst>
          </p:cNvPr>
          <p:cNvSpPr/>
          <p:nvPr/>
        </p:nvSpPr>
        <p:spPr>
          <a:xfrm>
            <a:off x="6643965" y="1030438"/>
            <a:ext cx="2853145" cy="25994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8FD7B1A-B35E-419D-9B0C-97AAC96020BF}"/>
              </a:ext>
            </a:extLst>
          </p:cNvPr>
          <p:cNvSpPr/>
          <p:nvPr/>
        </p:nvSpPr>
        <p:spPr>
          <a:xfrm>
            <a:off x="341870" y="3785378"/>
            <a:ext cx="3394932" cy="23062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3C8E9046-0BFC-43CE-92D1-03BC99B2A485}"/>
              </a:ext>
            </a:extLst>
          </p:cNvPr>
          <p:cNvSpPr/>
          <p:nvPr/>
        </p:nvSpPr>
        <p:spPr>
          <a:xfrm>
            <a:off x="3877112" y="3789329"/>
            <a:ext cx="1696867" cy="13523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097F013F-EE2A-4705-ACEE-0FF72D5E4D8A}"/>
              </a:ext>
            </a:extLst>
          </p:cNvPr>
          <p:cNvSpPr/>
          <p:nvPr/>
        </p:nvSpPr>
        <p:spPr>
          <a:xfrm>
            <a:off x="4108537" y="5208681"/>
            <a:ext cx="1465442" cy="11836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6180E490-5541-4BEC-9B47-3260321CBB0D}"/>
              </a:ext>
            </a:extLst>
          </p:cNvPr>
          <p:cNvSpPr/>
          <p:nvPr/>
        </p:nvSpPr>
        <p:spPr>
          <a:xfrm>
            <a:off x="5714289" y="3791931"/>
            <a:ext cx="2648585" cy="23738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13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5810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KOROZYON ANALİZ ARAYÜZÜ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749410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7" y="6188603"/>
            <a:ext cx="11633200" cy="711200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007E5A3A-F2D5-41C7-A7A9-948935D8E3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8187D-F5EF-4BB6-87F8-3C9774E83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7" y="1651757"/>
            <a:ext cx="11592450" cy="3646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C41F5-B8AC-4CFF-AEA8-684468CE33F8}"/>
              </a:ext>
            </a:extLst>
          </p:cNvPr>
          <p:cNvSpPr txBox="1"/>
          <p:nvPr/>
        </p:nvSpPr>
        <p:spPr>
          <a:xfrm>
            <a:off x="1143963" y="947797"/>
            <a:ext cx="3558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i="1" dirty="0">
                <a:solidFill>
                  <a:schemeClr val="accent3"/>
                </a:solidFill>
              </a:rPr>
              <a:t>Kök Neden Analizi</a:t>
            </a:r>
            <a:endParaRPr lang="en-GB" sz="2600" b="1" i="1" dirty="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A7397-4215-455B-AF48-D6AE4C03F0F6}"/>
              </a:ext>
            </a:extLst>
          </p:cNvPr>
          <p:cNvSpPr txBox="1"/>
          <p:nvPr/>
        </p:nvSpPr>
        <p:spPr>
          <a:xfrm>
            <a:off x="7286782" y="994512"/>
            <a:ext cx="4164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 i="1">
                <a:solidFill>
                  <a:schemeClr val="accent3"/>
                </a:solidFill>
              </a:defRPr>
            </a:lvl1pPr>
          </a:lstStyle>
          <a:p>
            <a:r>
              <a:rPr lang="tr-TR" dirty="0"/>
              <a:t>Kesitirimci Bakım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7E807D-9C6B-487E-811D-BD38E3C648DA}"/>
              </a:ext>
            </a:extLst>
          </p:cNvPr>
          <p:cNvCxnSpPr>
            <a:cxnSpLocks/>
          </p:cNvCxnSpPr>
          <p:nvPr/>
        </p:nvCxnSpPr>
        <p:spPr bwMode="auto">
          <a:xfrm>
            <a:off x="889152" y="3048042"/>
            <a:ext cx="0" cy="28822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142B490-C326-4BF2-85DD-03DB65239602}"/>
              </a:ext>
            </a:extLst>
          </p:cNvPr>
          <p:cNvSpPr/>
          <p:nvPr/>
        </p:nvSpPr>
        <p:spPr bwMode="auto">
          <a:xfrm>
            <a:off x="768383" y="2927273"/>
            <a:ext cx="241539" cy="241539"/>
          </a:xfrm>
          <a:prstGeom prst="ellipse">
            <a:avLst/>
          </a:prstGeom>
          <a:noFill/>
          <a:ln w="38100">
            <a:solidFill>
              <a:srgbClr val="3F404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4E9FB6-2844-460F-8892-642ED003E69D}"/>
              </a:ext>
            </a:extLst>
          </p:cNvPr>
          <p:cNvGrpSpPr/>
          <p:nvPr/>
        </p:nvGrpSpPr>
        <p:grpSpPr>
          <a:xfrm>
            <a:off x="5838521" y="1221245"/>
            <a:ext cx="651140" cy="402956"/>
            <a:chOff x="7168575" y="1573717"/>
            <a:chExt cx="651140" cy="40295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14D27B-EF14-478B-A993-EA3CFE966801}"/>
                </a:ext>
              </a:extLst>
            </p:cNvPr>
            <p:cNvSpPr txBox="1"/>
            <p:nvPr/>
          </p:nvSpPr>
          <p:spPr>
            <a:xfrm>
              <a:off x="7168575" y="1573717"/>
              <a:ext cx="651140" cy="30777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tr-TR" sz="1400" dirty="0"/>
                <a:t>Bugün</a:t>
              </a:r>
              <a:endParaRPr lang="en-GB" sz="1400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FC79C69-2856-4AE5-9874-722A33A3E592}"/>
                </a:ext>
              </a:extLst>
            </p:cNvPr>
            <p:cNvSpPr/>
            <p:nvPr/>
          </p:nvSpPr>
          <p:spPr bwMode="auto">
            <a:xfrm rot="10800000">
              <a:off x="7433640" y="1861113"/>
              <a:ext cx="131591" cy="115560"/>
            </a:xfrm>
            <a:prstGeom prst="triangl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>
                <a:solidFill>
                  <a:srgbClr val="FFFFFF"/>
                </a:solidFill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9355E1-9DDF-4F70-B928-8D257B0A423B}"/>
              </a:ext>
            </a:extLst>
          </p:cNvPr>
          <p:cNvCxnSpPr>
            <a:cxnSpLocks/>
          </p:cNvCxnSpPr>
          <p:nvPr/>
        </p:nvCxnSpPr>
        <p:spPr bwMode="auto">
          <a:xfrm>
            <a:off x="5080686" y="3568256"/>
            <a:ext cx="0" cy="1896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19D24E-7D54-4B4B-B290-77AA0EE908EB}"/>
              </a:ext>
            </a:extLst>
          </p:cNvPr>
          <p:cNvSpPr txBox="1"/>
          <p:nvPr/>
        </p:nvSpPr>
        <p:spPr>
          <a:xfrm>
            <a:off x="4784703" y="5404443"/>
            <a:ext cx="556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“</a:t>
            </a:r>
            <a:r>
              <a:rPr lang="tr-TR" sz="1600" i="1" dirty="0"/>
              <a:t>Bir önceki dönemle bugün arasında korozyonda artış ne kadar?</a:t>
            </a:r>
            <a:r>
              <a:rPr lang="en-GB" sz="1600" i="1" dirty="0"/>
              <a:t> 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159FA6-1498-4148-9E59-41541F5AE43D}"/>
              </a:ext>
            </a:extLst>
          </p:cNvPr>
          <p:cNvCxnSpPr>
            <a:cxnSpLocks/>
          </p:cNvCxnSpPr>
          <p:nvPr/>
        </p:nvCxnSpPr>
        <p:spPr bwMode="auto">
          <a:xfrm>
            <a:off x="9590452" y="4179248"/>
            <a:ext cx="15416" cy="19078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74D1E79-8C4A-4DE9-8128-B8C497DBC3D9}"/>
              </a:ext>
            </a:extLst>
          </p:cNvPr>
          <p:cNvSpPr/>
          <p:nvPr/>
        </p:nvSpPr>
        <p:spPr bwMode="auto">
          <a:xfrm>
            <a:off x="9469682" y="4079880"/>
            <a:ext cx="241539" cy="241539"/>
          </a:xfrm>
          <a:prstGeom prst="ellipse">
            <a:avLst/>
          </a:prstGeom>
          <a:noFill/>
          <a:ln w="38100">
            <a:solidFill>
              <a:srgbClr val="3F404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E4E53-32AD-4BF9-B869-C4758B20D203}"/>
              </a:ext>
            </a:extLst>
          </p:cNvPr>
          <p:cNvSpPr txBox="1"/>
          <p:nvPr/>
        </p:nvSpPr>
        <p:spPr>
          <a:xfrm>
            <a:off x="7446670" y="5930318"/>
            <a:ext cx="444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“</a:t>
            </a:r>
            <a:r>
              <a:rPr lang="tr-TR" sz="1600" i="1" dirty="0"/>
              <a:t>Hat cidarında kritik inceliğe ne zaman ulaşılacak</a:t>
            </a:r>
            <a:r>
              <a:rPr lang="en-GB" sz="1600" i="1" dirty="0"/>
              <a:t>?”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864358-CD9C-419A-9407-A498BC577159}"/>
              </a:ext>
            </a:extLst>
          </p:cNvPr>
          <p:cNvSpPr txBox="1"/>
          <p:nvPr/>
        </p:nvSpPr>
        <p:spPr>
          <a:xfrm>
            <a:off x="1935225" y="5631560"/>
            <a:ext cx="4037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“</a:t>
            </a:r>
            <a:r>
              <a:rPr lang="tr-TR" sz="1600" i="1" dirty="0"/>
              <a:t>Hattın iç yüzeyi zamanla ne kadar değişiyor</a:t>
            </a:r>
            <a:r>
              <a:rPr lang="en-GB" sz="1600" i="1" dirty="0"/>
              <a:t>?”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CD3DEE9-DCA7-457C-A068-0B74EA816803}"/>
              </a:ext>
            </a:extLst>
          </p:cNvPr>
          <p:cNvCxnSpPr>
            <a:cxnSpLocks/>
          </p:cNvCxnSpPr>
          <p:nvPr/>
        </p:nvCxnSpPr>
        <p:spPr bwMode="auto">
          <a:xfrm>
            <a:off x="2309833" y="5248587"/>
            <a:ext cx="0" cy="4317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60A26E8-E3C8-4ED4-98BB-FE70C035A6BF}"/>
              </a:ext>
            </a:extLst>
          </p:cNvPr>
          <p:cNvSpPr/>
          <p:nvPr/>
        </p:nvSpPr>
        <p:spPr bwMode="auto">
          <a:xfrm>
            <a:off x="1935225" y="4920739"/>
            <a:ext cx="730001" cy="339837"/>
          </a:xfrm>
          <a:prstGeom prst="roundRect">
            <a:avLst/>
          </a:prstGeom>
          <a:noFill/>
          <a:ln w="38100">
            <a:solidFill>
              <a:srgbClr val="3F404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D0D72F-F6D7-4C91-BD19-70F6F63271B1}"/>
              </a:ext>
            </a:extLst>
          </p:cNvPr>
          <p:cNvSpPr txBox="1"/>
          <p:nvPr/>
        </p:nvSpPr>
        <p:spPr>
          <a:xfrm>
            <a:off x="357594" y="5930318"/>
            <a:ext cx="3802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“</a:t>
            </a:r>
            <a:r>
              <a:rPr lang="tr-TR" sz="1600" i="1" dirty="0"/>
              <a:t>Cidar kalınlığı 8 Haziran 2020 ne kadardı</a:t>
            </a:r>
            <a:r>
              <a:rPr lang="en-GB" sz="1600" i="1" dirty="0"/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79477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4212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YAKIT SIZINTI TESPİTİ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51615" y="851053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pic>
        <p:nvPicPr>
          <p:cNvPr id="9" name="Picture 4" descr="Wireless Fuel Leak Detection for Tank Farms-Image">
            <a:extLst>
              <a:ext uri="{FF2B5EF4-FFF2-40B4-BE49-F238E27FC236}">
                <a16:creationId xmlns:a16="http://schemas.microsoft.com/office/drawing/2014/main" id="{BB0A9242-2004-487E-BAE1-003816F26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08" y="4464666"/>
            <a:ext cx="1582733" cy="157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D98B75D-7581-44F8-991D-B4A47B9A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94" y="1130022"/>
            <a:ext cx="5897456" cy="4935683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2300" dirty="0"/>
              <a:t>Sızıntıların çoğunluğu küçük boyutlarda olduğu için </a:t>
            </a:r>
            <a:r>
              <a:rPr lang="tr-TR" sz="2300" b="1" dirty="0">
                <a:solidFill>
                  <a:srgbClr val="0070C0"/>
                </a:solidFill>
              </a:rPr>
              <a:t>uzun zaman fark edilmeyebilir</a:t>
            </a:r>
            <a:r>
              <a:rPr lang="tr-TR" sz="2300" dirty="0"/>
              <a:t>.</a:t>
            </a:r>
            <a:endParaRPr lang="en-US" sz="2300" b="1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2300" b="1" dirty="0">
                <a:solidFill>
                  <a:srgbClr val="0070C0"/>
                </a:solidFill>
              </a:rPr>
              <a:t>Rapor edilen</a:t>
            </a:r>
            <a:r>
              <a:rPr lang="tr-TR" sz="2300" dirty="0"/>
              <a:t> sızıntılarda genelde </a:t>
            </a:r>
            <a:r>
              <a:rPr lang="tr-TR" sz="2300" b="1" dirty="0">
                <a:solidFill>
                  <a:srgbClr val="0070C0"/>
                </a:solidFill>
              </a:rPr>
              <a:t>tesadüf</a:t>
            </a:r>
            <a:r>
              <a:rPr lang="tr-TR" sz="2300" dirty="0"/>
              <a:t> eseri bulunmaktadır.</a:t>
            </a:r>
            <a:endParaRPr lang="en-US" sz="23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2300" b="1" dirty="0">
                <a:solidFill>
                  <a:srgbClr val="0070C0"/>
                </a:solidFill>
              </a:rPr>
              <a:t>Eski tanklar </a:t>
            </a:r>
            <a:r>
              <a:rPr lang="tr-TR" sz="2300" dirty="0"/>
              <a:t>ve </a:t>
            </a:r>
            <a:r>
              <a:rPr lang="tr-TR" sz="2300" b="1" dirty="0">
                <a:solidFill>
                  <a:srgbClr val="0070C0"/>
                </a:solidFill>
              </a:rPr>
              <a:t>boru hatlarında </a:t>
            </a:r>
            <a:r>
              <a:rPr lang="tr-TR" sz="2300" dirty="0"/>
              <a:t>sızıntı olma riski daha fazladır.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2300" dirty="0"/>
              <a:t>Vanalardan, borulardan, bağlantı noktalarından, dönen ve sabit ekipmanlardan </a:t>
            </a:r>
            <a:r>
              <a:rPr lang="tr-TR" sz="2300" b="1" dirty="0">
                <a:solidFill>
                  <a:srgbClr val="0070C0"/>
                </a:solidFill>
              </a:rPr>
              <a:t>damlalar halinde </a:t>
            </a:r>
            <a:r>
              <a:rPr lang="tr-TR" sz="2300" dirty="0"/>
              <a:t>sızıntılar olabilir.</a:t>
            </a:r>
          </a:p>
          <a:p>
            <a:r>
              <a:rPr lang="tr-TR" sz="2300" dirty="0"/>
              <a:t>Yakındaki elektrik motoru, transformer, enerji hatlarında  yanıcı maddelerin birikmesi </a:t>
            </a:r>
            <a:r>
              <a:rPr lang="tr-TR" sz="2300" b="1" dirty="0">
                <a:solidFill>
                  <a:srgbClr val="0070C0"/>
                </a:solidFill>
              </a:rPr>
              <a:t>tehlikeli bir kombinasyona</a:t>
            </a:r>
            <a:r>
              <a:rPr lang="tr-TR" sz="2300" dirty="0"/>
              <a:t> yol açar.</a:t>
            </a:r>
            <a:endParaRPr lang="en-US" sz="2300" dirty="0"/>
          </a:p>
          <a:p>
            <a:pPr lvl="1"/>
            <a:r>
              <a:rPr lang="en-US" sz="2100" dirty="0"/>
              <a:t>Manual </a:t>
            </a:r>
            <a:r>
              <a:rPr lang="tr-TR" sz="2100" dirty="0"/>
              <a:t>sızıntı kontrolleri kompleks ve maliyetli olmasının yanısıra operatörleri emniyet risklerine maruz bırakır.</a:t>
            </a:r>
            <a:r>
              <a:rPr lang="en-US" sz="2100" dirty="0"/>
              <a:t> </a:t>
            </a:r>
            <a:endParaRPr lang="tr-TR" sz="21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2300" b="1" dirty="0">
                <a:solidFill>
                  <a:srgbClr val="0070C0"/>
                </a:solidFill>
              </a:rPr>
              <a:t>Nokta çözüm </a:t>
            </a:r>
            <a:r>
              <a:rPr lang="tr-TR" sz="2300" dirty="0"/>
              <a:t>ve </a:t>
            </a:r>
            <a:r>
              <a:rPr lang="tr-TR" sz="2300" b="1" dirty="0">
                <a:solidFill>
                  <a:srgbClr val="0070C0"/>
                </a:solidFill>
              </a:rPr>
              <a:t>uzun mesafe </a:t>
            </a:r>
            <a:r>
              <a:rPr lang="tr-TR" sz="2300" dirty="0"/>
              <a:t>olmak üzere iki tip hidrokarbon sensörüde spesifik olarak bu </a:t>
            </a:r>
            <a:r>
              <a:rPr lang="tr-TR" sz="2300" b="1" dirty="0">
                <a:solidFill>
                  <a:srgbClr val="0070C0"/>
                </a:solidFill>
              </a:rPr>
              <a:t>küçük sızıntıları </a:t>
            </a:r>
            <a:r>
              <a:rPr lang="tr-TR" sz="2300" dirty="0"/>
              <a:t>tespit etmek üzere dizayn edilmiştir. </a:t>
            </a:r>
            <a:endParaRPr lang="en-US" sz="23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200" b="1" dirty="0">
              <a:solidFill>
                <a:srgbClr val="0070C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AD1A45-A599-426A-A287-B21F42B642B3}"/>
              </a:ext>
            </a:extLst>
          </p:cNvPr>
          <p:cNvGrpSpPr>
            <a:grpSpLocks noChangeAspect="1"/>
          </p:cNvGrpSpPr>
          <p:nvPr/>
        </p:nvGrpSpPr>
        <p:grpSpPr>
          <a:xfrm>
            <a:off x="6419214" y="1057442"/>
            <a:ext cx="5097409" cy="2793426"/>
            <a:chOff x="251520" y="2968961"/>
            <a:chExt cx="5832648" cy="3196343"/>
          </a:xfrm>
        </p:grpSpPr>
        <p:pic>
          <p:nvPicPr>
            <p:cNvPr id="13" name="Picture 2">
              <a:hlinkClick r:id="rId5"/>
              <a:extLst>
                <a:ext uri="{FF2B5EF4-FFF2-40B4-BE49-F238E27FC236}">
                  <a16:creationId xmlns:a16="http://schemas.microsoft.com/office/drawing/2014/main" id="{D62411D5-50C4-459E-8249-26A2B95C2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2968961"/>
              <a:ext cx="5760640" cy="3196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lipse 22">
              <a:extLst>
                <a:ext uri="{FF2B5EF4-FFF2-40B4-BE49-F238E27FC236}">
                  <a16:creationId xmlns:a16="http://schemas.microsoft.com/office/drawing/2014/main" id="{D768675C-CF53-4BF4-AE2F-FD262C4603E4}"/>
                </a:ext>
              </a:extLst>
            </p:cNvPr>
            <p:cNvSpPr/>
            <p:nvPr/>
          </p:nvSpPr>
          <p:spPr bwMode="auto">
            <a:xfrm>
              <a:off x="251520" y="5849282"/>
              <a:ext cx="369720" cy="3050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fr-FR"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7" name="Ellipse 24">
              <a:extLst>
                <a:ext uri="{FF2B5EF4-FFF2-40B4-BE49-F238E27FC236}">
                  <a16:creationId xmlns:a16="http://schemas.microsoft.com/office/drawing/2014/main" id="{258FC19B-3FF7-46BB-929C-39ABDE337C7B}"/>
                </a:ext>
              </a:extLst>
            </p:cNvPr>
            <p:cNvSpPr/>
            <p:nvPr/>
          </p:nvSpPr>
          <p:spPr bwMode="auto">
            <a:xfrm>
              <a:off x="4850352" y="4581128"/>
              <a:ext cx="369720" cy="3050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fr-FR"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8" name="Ellipse 28">
              <a:extLst>
                <a:ext uri="{FF2B5EF4-FFF2-40B4-BE49-F238E27FC236}">
                  <a16:creationId xmlns:a16="http://schemas.microsoft.com/office/drawing/2014/main" id="{23D93DFD-067B-4891-BE8B-464B9C2EB57C}"/>
                </a:ext>
              </a:extLst>
            </p:cNvPr>
            <p:cNvSpPr/>
            <p:nvPr/>
          </p:nvSpPr>
          <p:spPr bwMode="auto">
            <a:xfrm>
              <a:off x="1331640" y="3573016"/>
              <a:ext cx="369720" cy="3050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fr-FR"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9" name="Forme libre 29">
              <a:extLst>
                <a:ext uri="{FF2B5EF4-FFF2-40B4-BE49-F238E27FC236}">
                  <a16:creationId xmlns:a16="http://schemas.microsoft.com/office/drawing/2014/main" id="{6BC676FE-63C0-40C4-8F7A-EAB25E7C7C34}"/>
                </a:ext>
              </a:extLst>
            </p:cNvPr>
            <p:cNvSpPr/>
            <p:nvPr/>
          </p:nvSpPr>
          <p:spPr>
            <a:xfrm rot="21214137">
              <a:off x="1447745" y="4647734"/>
              <a:ext cx="200702" cy="798653"/>
            </a:xfrm>
            <a:custGeom>
              <a:avLst/>
              <a:gdLst>
                <a:gd name="connsiteX0" fmla="*/ 121534 w 295155"/>
                <a:gd name="connsiteY0" fmla="*/ 0 h 798653"/>
                <a:gd name="connsiteX1" fmla="*/ 28937 w 295155"/>
                <a:gd name="connsiteY1" fmla="*/ 474562 h 798653"/>
                <a:gd name="connsiteX2" fmla="*/ 295155 w 295155"/>
                <a:gd name="connsiteY2" fmla="*/ 798653 h 79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155" h="798653">
                  <a:moveTo>
                    <a:pt x="121534" y="0"/>
                  </a:moveTo>
                  <a:cubicBezTo>
                    <a:pt x="60767" y="170726"/>
                    <a:pt x="0" y="341453"/>
                    <a:pt x="28937" y="474562"/>
                  </a:cubicBezTo>
                  <a:cubicBezTo>
                    <a:pt x="57874" y="607671"/>
                    <a:pt x="252715" y="748496"/>
                    <a:pt x="295155" y="798653"/>
                  </a:cubicBezTo>
                </a:path>
              </a:pathLst>
            </a:cu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25">
              <a:extLst>
                <a:ext uri="{FF2B5EF4-FFF2-40B4-BE49-F238E27FC236}">
                  <a16:creationId xmlns:a16="http://schemas.microsoft.com/office/drawing/2014/main" id="{169774C3-B3DE-40D8-9106-B346D1AC3492}"/>
                </a:ext>
              </a:extLst>
            </p:cNvPr>
            <p:cNvSpPr/>
            <p:nvPr/>
          </p:nvSpPr>
          <p:spPr bwMode="auto">
            <a:xfrm>
              <a:off x="1259632" y="4437112"/>
              <a:ext cx="369720" cy="3050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fr-FR"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1" name="Forme libre 31">
              <a:extLst>
                <a:ext uri="{FF2B5EF4-FFF2-40B4-BE49-F238E27FC236}">
                  <a16:creationId xmlns:a16="http://schemas.microsoft.com/office/drawing/2014/main" id="{ADA5757D-9EEB-4A0C-9ED0-D971CDF827C5}"/>
                </a:ext>
              </a:extLst>
            </p:cNvPr>
            <p:cNvSpPr/>
            <p:nvPr/>
          </p:nvSpPr>
          <p:spPr>
            <a:xfrm>
              <a:off x="1706819" y="5590572"/>
              <a:ext cx="1817225" cy="497712"/>
            </a:xfrm>
            <a:custGeom>
              <a:avLst/>
              <a:gdLst>
                <a:gd name="connsiteX0" fmla="*/ 0 w 1817225"/>
                <a:gd name="connsiteY0" fmla="*/ 0 h 497712"/>
                <a:gd name="connsiteX1" fmla="*/ 439838 w 1817225"/>
                <a:gd name="connsiteY1" fmla="*/ 266218 h 497712"/>
                <a:gd name="connsiteX2" fmla="*/ 798653 w 1817225"/>
                <a:gd name="connsiteY2" fmla="*/ 393539 h 497712"/>
                <a:gd name="connsiteX3" fmla="*/ 1192192 w 1817225"/>
                <a:gd name="connsiteY3" fmla="*/ 486137 h 497712"/>
                <a:gd name="connsiteX4" fmla="*/ 1817225 w 1817225"/>
                <a:gd name="connsiteY4" fmla="*/ 462987 h 49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7225" h="497712">
                  <a:moveTo>
                    <a:pt x="0" y="0"/>
                  </a:moveTo>
                  <a:cubicBezTo>
                    <a:pt x="153364" y="100314"/>
                    <a:pt x="306729" y="200628"/>
                    <a:pt x="439838" y="266218"/>
                  </a:cubicBezTo>
                  <a:cubicBezTo>
                    <a:pt x="572947" y="331808"/>
                    <a:pt x="673261" y="356886"/>
                    <a:pt x="798653" y="393539"/>
                  </a:cubicBezTo>
                  <a:cubicBezTo>
                    <a:pt x="924045" y="430192"/>
                    <a:pt x="1022430" y="474562"/>
                    <a:pt x="1192192" y="486137"/>
                  </a:cubicBezTo>
                  <a:cubicBezTo>
                    <a:pt x="1361954" y="497712"/>
                    <a:pt x="1716911" y="466845"/>
                    <a:pt x="1817225" y="462987"/>
                  </a:cubicBezTo>
                </a:path>
              </a:pathLst>
            </a:cu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²</a:t>
              </a:r>
            </a:p>
          </p:txBody>
        </p:sp>
        <p:sp>
          <p:nvSpPr>
            <p:cNvPr id="22" name="Ellipse 23">
              <a:extLst>
                <a:ext uri="{FF2B5EF4-FFF2-40B4-BE49-F238E27FC236}">
                  <a16:creationId xmlns:a16="http://schemas.microsoft.com/office/drawing/2014/main" id="{65E422E1-50D8-43AA-A289-9F82A9ECADA4}"/>
                </a:ext>
              </a:extLst>
            </p:cNvPr>
            <p:cNvSpPr/>
            <p:nvPr/>
          </p:nvSpPr>
          <p:spPr bwMode="auto">
            <a:xfrm>
              <a:off x="1475656" y="5373216"/>
              <a:ext cx="369720" cy="305072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fr-FR"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3" name="Forme libre 33">
              <a:extLst>
                <a:ext uri="{FF2B5EF4-FFF2-40B4-BE49-F238E27FC236}">
                  <a16:creationId xmlns:a16="http://schemas.microsoft.com/office/drawing/2014/main" id="{A8962234-9611-4E64-8EF0-E30C70C51453}"/>
                </a:ext>
              </a:extLst>
            </p:cNvPr>
            <p:cNvSpPr/>
            <p:nvPr/>
          </p:nvSpPr>
          <p:spPr>
            <a:xfrm>
              <a:off x="3574574" y="4667050"/>
              <a:ext cx="1429474" cy="1354238"/>
            </a:xfrm>
            <a:custGeom>
              <a:avLst/>
              <a:gdLst>
                <a:gd name="connsiteX0" fmla="*/ 0 w 1429474"/>
                <a:gd name="connsiteY0" fmla="*/ 1354238 h 1354238"/>
                <a:gd name="connsiteX1" fmla="*/ 671332 w 1429474"/>
                <a:gd name="connsiteY1" fmla="*/ 1250066 h 1354238"/>
                <a:gd name="connsiteX2" fmla="*/ 1307940 w 1429474"/>
                <a:gd name="connsiteY2" fmla="*/ 775504 h 1354238"/>
                <a:gd name="connsiteX3" fmla="*/ 1400537 w 1429474"/>
                <a:gd name="connsiteY3" fmla="*/ 300942 h 1354238"/>
                <a:gd name="connsiteX4" fmla="*/ 1354238 w 1429474"/>
                <a:gd name="connsiteY4" fmla="*/ 0 h 13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9474" h="1354238">
                  <a:moveTo>
                    <a:pt x="0" y="1354238"/>
                  </a:moveTo>
                  <a:cubicBezTo>
                    <a:pt x="226671" y="1350380"/>
                    <a:pt x="453342" y="1346522"/>
                    <a:pt x="671332" y="1250066"/>
                  </a:cubicBezTo>
                  <a:cubicBezTo>
                    <a:pt x="889322" y="1153610"/>
                    <a:pt x="1186406" y="933691"/>
                    <a:pt x="1307940" y="775504"/>
                  </a:cubicBezTo>
                  <a:cubicBezTo>
                    <a:pt x="1429474" y="617317"/>
                    <a:pt x="1392821" y="430193"/>
                    <a:pt x="1400537" y="300942"/>
                  </a:cubicBezTo>
                  <a:cubicBezTo>
                    <a:pt x="1408253" y="171691"/>
                    <a:pt x="1381245" y="85845"/>
                    <a:pt x="1354238" y="0"/>
                  </a:cubicBezTo>
                </a:path>
              </a:pathLst>
            </a:cu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9304990B-6908-4CC9-9724-E73E41533E4F}"/>
                </a:ext>
              </a:extLst>
            </p:cNvPr>
            <p:cNvSpPr/>
            <p:nvPr/>
          </p:nvSpPr>
          <p:spPr>
            <a:xfrm>
              <a:off x="3419872" y="5877272"/>
              <a:ext cx="288032" cy="216024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E10CF28E-B6FB-428C-9E00-BAF77AC7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86" y="4464666"/>
            <a:ext cx="1700346" cy="134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image1.jpeg">
            <a:extLst>
              <a:ext uri="{FF2B5EF4-FFF2-40B4-BE49-F238E27FC236}">
                <a16:creationId xmlns:a16="http://schemas.microsoft.com/office/drawing/2014/main" id="{81068690-6DEB-4599-B07A-837945FE2D5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  <p:pic>
        <p:nvPicPr>
          <p:cNvPr id="28" name="Picture 5" descr="C:\Users\karelim\Downloads\iStock_000003692499_Small.jpg">
            <a:extLst>
              <a:ext uri="{FF2B5EF4-FFF2-40B4-BE49-F238E27FC236}">
                <a16:creationId xmlns:a16="http://schemas.microsoft.com/office/drawing/2014/main" id="{2ADA0CDB-7856-4616-9441-E90E2488C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26583" b="15321"/>
          <a:stretch/>
        </p:blipFill>
        <p:spPr bwMode="auto">
          <a:xfrm>
            <a:off x="8276855" y="4464667"/>
            <a:ext cx="1542647" cy="161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25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753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SÜREKLİ YAKIT SIZINTI İZLEME SİSTEMİ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7F20ADD-EC58-AE41-B7B4-7436E4C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167348"/>
            <a:ext cx="11633200" cy="7112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32AAEC1-81DA-41DE-BC42-337405F34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979008"/>
              </p:ext>
            </p:extLst>
          </p:nvPr>
        </p:nvGraphicFramePr>
        <p:xfrm>
          <a:off x="252497" y="3811825"/>
          <a:ext cx="5041331" cy="2245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331">
                  <a:extLst>
                    <a:ext uri="{9D8B030D-6E8A-4147-A177-3AD203B41FA5}">
                      <a16:colId xmlns:a16="http://schemas.microsoft.com/office/drawing/2014/main" val="4009907447"/>
                    </a:ext>
                  </a:extLst>
                </a:gridCol>
              </a:tblGrid>
              <a:tr h="10279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152400" marT="152400" marB="152400"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597447"/>
                  </a:ext>
                </a:extLst>
              </a:tr>
              <a:tr h="1217567"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>
                          <a:srgbClr val="FFFFFF">
                            <a:lumMod val="50000"/>
                          </a:srgbClr>
                        </a:buClr>
                        <a:buSzPct val="8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F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152400" marT="152400" marB="152400"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88412"/>
                  </a:ext>
                </a:extLst>
              </a:tr>
            </a:tbl>
          </a:graphicData>
        </a:graphic>
      </p:graphicFrame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7AA571D-76CB-4FF8-AE73-0F602FE9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4687" y="6550395"/>
            <a:ext cx="419365" cy="205740"/>
          </a:xfrm>
        </p:spPr>
        <p:txBody>
          <a:bodyPr/>
          <a:lstStyle/>
          <a:p>
            <a:fld id="{B3618E82-2635-4133-8350-4252D6B2AEF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5368BC-9853-4640-91A2-DA6F8497F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493" y="1586438"/>
            <a:ext cx="3501289" cy="2281074"/>
          </a:xfrm>
          <a:prstGeom prst="rect">
            <a:avLst/>
          </a:prstGeom>
        </p:spPr>
      </p:pic>
      <p:pic>
        <p:nvPicPr>
          <p:cNvPr id="13" name="Image 2">
            <a:extLst>
              <a:ext uri="{FF2B5EF4-FFF2-40B4-BE49-F238E27FC236}">
                <a16:creationId xmlns:a16="http://schemas.microsoft.com/office/drawing/2014/main" id="{B72BD4B7-AB1E-42C6-B063-D507C6B38F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7" r="22837" b="-118"/>
          <a:stretch/>
        </p:blipFill>
        <p:spPr>
          <a:xfrm rot="5400000">
            <a:off x="8370566" y="3951810"/>
            <a:ext cx="1572544" cy="253028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FCB01E5-E374-45F4-93D2-A2254FDF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57185" y="1748514"/>
            <a:ext cx="2332668" cy="4345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3B3802E-4484-47B4-904B-D24D4F474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2060" y="2863169"/>
            <a:ext cx="1033720" cy="35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1">
            <a:extLst>
              <a:ext uri="{FF2B5EF4-FFF2-40B4-BE49-F238E27FC236}">
                <a16:creationId xmlns:a16="http://schemas.microsoft.com/office/drawing/2014/main" id="{4E08DC7B-0C86-4334-8AF2-FD44625C6C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1203"/>
          <a:stretch/>
        </p:blipFill>
        <p:spPr>
          <a:xfrm>
            <a:off x="10908782" y="1586438"/>
            <a:ext cx="1111597" cy="1560132"/>
          </a:xfrm>
          <a:prstGeom prst="rect">
            <a:avLst/>
          </a:prstGeom>
          <a:effectLst/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30EB88A-CBE3-4BAA-A0FC-EA93F671AD64}"/>
              </a:ext>
            </a:extLst>
          </p:cNvPr>
          <p:cNvSpPr txBox="1">
            <a:spLocks/>
          </p:cNvSpPr>
          <p:nvPr/>
        </p:nvSpPr>
        <p:spPr>
          <a:xfrm>
            <a:off x="9317644" y="1234136"/>
            <a:ext cx="2559769" cy="373888"/>
          </a:xfrm>
          <a:prstGeom prst="rect">
            <a:avLst/>
          </a:prstGeom>
        </p:spPr>
        <p:txBody>
          <a:bodyPr vert="horz" lIns="91440" tIns="91440" rIns="91440" bIns="45720" rtlCol="0" anchor="b">
            <a:normAutofit fontScale="92500" lnSpcReduction="20000"/>
          </a:bodyPr>
          <a:lstStyle>
            <a:lvl1pPr marL="0" indent="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187832" algn="l"/>
              </a:tabLst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22490" indent="-23942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10" indent="-18783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978" indent="-23148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4398" indent="-189154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398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25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51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79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Tank</a:t>
            </a:r>
            <a:r>
              <a:rPr lang="tr-TR" dirty="0"/>
              <a:t> Sahaları</a:t>
            </a:r>
            <a:endParaRPr lang="en-US" sz="1100" b="0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EE56974-A745-4CFC-89E4-27B8B47B5669}"/>
              </a:ext>
            </a:extLst>
          </p:cNvPr>
          <p:cNvSpPr txBox="1">
            <a:spLocks/>
          </p:cNvSpPr>
          <p:nvPr/>
        </p:nvSpPr>
        <p:spPr>
          <a:xfrm>
            <a:off x="433915" y="1723534"/>
            <a:ext cx="5433485" cy="4291278"/>
          </a:xfrm>
          <a:prstGeom prst="rect">
            <a:avLst/>
          </a:prstGeom>
        </p:spPr>
        <p:txBody>
          <a:bodyPr/>
          <a:lstStyle>
            <a:lvl1pPr marL="187832" indent="-18783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187832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490" indent="-23942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10" indent="-18783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978" indent="-23148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4398" indent="-189154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398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25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51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79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Kablo tipi Sensör</a:t>
            </a:r>
            <a:r>
              <a:rPr lang="en-US" dirty="0"/>
              <a:t>:</a:t>
            </a:r>
          </a:p>
          <a:p>
            <a:pPr lvl="1"/>
            <a:r>
              <a:rPr lang="tr-TR" dirty="0"/>
              <a:t>Transmiter başına 150 metreye kadar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tr-TR" sz="1900" dirty="0"/>
              <a:t>Noktasal Tip Sensör</a:t>
            </a:r>
            <a:endParaRPr lang="en-US" sz="1900" dirty="0"/>
          </a:p>
          <a:p>
            <a:pPr lvl="1"/>
            <a:r>
              <a:rPr lang="tr-TR" dirty="0"/>
              <a:t>Hızlı Tespit</a:t>
            </a:r>
            <a:endParaRPr lang="en-US" dirty="0"/>
          </a:p>
          <a:p>
            <a:pPr lvl="1"/>
            <a:r>
              <a:rPr lang="en-US" dirty="0" err="1"/>
              <a:t>Ele</a:t>
            </a:r>
            <a:r>
              <a:rPr lang="tr-TR" dirty="0"/>
              <a:t>ktronik Sensör</a:t>
            </a:r>
            <a:endParaRPr lang="en-US" dirty="0"/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91AFA3-427B-43DE-A1E0-4E97F58D983C}"/>
              </a:ext>
            </a:extLst>
          </p:cNvPr>
          <p:cNvGrpSpPr/>
          <p:nvPr/>
        </p:nvGrpSpPr>
        <p:grpSpPr>
          <a:xfrm flipH="1">
            <a:off x="433914" y="1201991"/>
            <a:ext cx="3795185" cy="457201"/>
            <a:chOff x="3025901" y="1156893"/>
            <a:chExt cx="5730366" cy="458346"/>
          </a:xfrm>
          <a:solidFill>
            <a:schemeClr val="accent1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CF9E21-41AB-4F86-97BE-60665F8F3C8C}"/>
                </a:ext>
              </a:extLst>
            </p:cNvPr>
            <p:cNvSpPr/>
            <p:nvPr/>
          </p:nvSpPr>
          <p:spPr bwMode="auto">
            <a:xfrm>
              <a:off x="4042860" y="1156893"/>
              <a:ext cx="471340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D72986DC-C756-4544-8EB7-2230AB6A66AD}"/>
                </a:ext>
              </a:extLst>
            </p:cNvPr>
            <p:cNvSpPr/>
            <p:nvPr/>
          </p:nvSpPr>
          <p:spPr bwMode="auto">
            <a:xfrm flipH="1">
              <a:off x="3025901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3F4040"/>
                </a:solidFill>
                <a:latin typeface="Times" charset="0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ABF282-BFF6-456E-8AB6-A599203025EF}"/>
              </a:ext>
            </a:extLst>
          </p:cNvPr>
          <p:cNvCxnSpPr>
            <a:cxnSpLocks/>
          </p:cNvCxnSpPr>
          <p:nvPr/>
        </p:nvCxnSpPr>
        <p:spPr bwMode="auto">
          <a:xfrm>
            <a:off x="433916" y="1201991"/>
            <a:ext cx="46524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53CAD1A-48DB-4DEB-BD0B-80611B21F131}"/>
              </a:ext>
            </a:extLst>
          </p:cNvPr>
          <p:cNvSpPr txBox="1"/>
          <p:nvPr/>
        </p:nvSpPr>
        <p:spPr>
          <a:xfrm>
            <a:off x="418949" y="1222510"/>
            <a:ext cx="3659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Sens</a:t>
            </a:r>
            <a:r>
              <a:rPr lang="tr-TR" sz="2000" b="1" dirty="0">
                <a:solidFill>
                  <a:schemeClr val="bg1"/>
                </a:solidFill>
              </a:rPr>
              <a:t>örler</a:t>
            </a:r>
            <a:r>
              <a:rPr lang="en-US" sz="2000" b="1" dirty="0">
                <a:solidFill>
                  <a:schemeClr val="bg1"/>
                </a:solidFill>
              </a:rPr>
              <a:t>, S</a:t>
            </a:r>
            <a:r>
              <a:rPr lang="tr-TR" sz="2000" b="1" dirty="0">
                <a:solidFill>
                  <a:schemeClr val="bg1"/>
                </a:solidFill>
              </a:rPr>
              <a:t>istem</a:t>
            </a:r>
            <a:r>
              <a:rPr lang="en-US" sz="2000" b="1" dirty="0">
                <a:solidFill>
                  <a:schemeClr val="bg1"/>
                </a:solidFill>
              </a:rPr>
              <a:t> &amp; </a:t>
            </a:r>
            <a:r>
              <a:rPr lang="tr-TR" sz="2000" b="1" dirty="0">
                <a:solidFill>
                  <a:schemeClr val="bg1"/>
                </a:solidFill>
              </a:rPr>
              <a:t>Çözüm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0891B2-0AD2-40BA-BB0A-18DDBEAE2A0D}"/>
              </a:ext>
            </a:extLst>
          </p:cNvPr>
          <p:cNvSpPr txBox="1"/>
          <p:nvPr/>
        </p:nvSpPr>
        <p:spPr>
          <a:xfrm>
            <a:off x="490075" y="2307424"/>
            <a:ext cx="445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2"/>
                </a:solidFill>
              </a:rPr>
              <a:t>The out core reacts in presence of hydrocarbon expanding its volume inside the cable and altering sensors electric resistance (ohms) characteristics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EE5B12-C9EC-4352-A628-F781C45DB7DC}"/>
              </a:ext>
            </a:extLst>
          </p:cNvPr>
          <p:cNvGrpSpPr/>
          <p:nvPr/>
        </p:nvGrpSpPr>
        <p:grpSpPr>
          <a:xfrm flipH="1">
            <a:off x="5496832" y="1223774"/>
            <a:ext cx="3657600" cy="457200"/>
            <a:chOff x="3025901" y="1156893"/>
            <a:chExt cx="5730366" cy="458346"/>
          </a:xfrm>
          <a:solidFill>
            <a:schemeClr val="accent2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EEDA22-2823-4A40-907F-14073C2E47F4}"/>
                </a:ext>
              </a:extLst>
            </p:cNvPr>
            <p:cNvSpPr/>
            <p:nvPr/>
          </p:nvSpPr>
          <p:spPr bwMode="auto">
            <a:xfrm>
              <a:off x="4042860" y="1156893"/>
              <a:ext cx="4713407" cy="45834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3F4040"/>
                </a:solidFill>
                <a:latin typeface="Times" charset="0"/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C7B7972E-61B0-448C-A52E-35794444C49D}"/>
                </a:ext>
              </a:extLst>
            </p:cNvPr>
            <p:cNvSpPr/>
            <p:nvPr/>
          </p:nvSpPr>
          <p:spPr bwMode="auto">
            <a:xfrm flipH="1">
              <a:off x="3025901" y="1156893"/>
              <a:ext cx="1464268" cy="458346"/>
            </a:xfrm>
            <a:prstGeom prst="parallelogram">
              <a:avLst>
                <a:gd name="adj" fmla="val 61054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3F4040"/>
                </a:solidFill>
                <a:latin typeface="Times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873558-F74E-4C82-8391-7AA0D3CEF6DB}"/>
              </a:ext>
            </a:extLst>
          </p:cNvPr>
          <p:cNvCxnSpPr>
            <a:cxnSpLocks/>
          </p:cNvCxnSpPr>
          <p:nvPr/>
        </p:nvCxnSpPr>
        <p:spPr bwMode="auto">
          <a:xfrm>
            <a:off x="5496832" y="1207559"/>
            <a:ext cx="6491969" cy="1495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3BFB2FF-AAFD-4DAA-B1E9-3BCD26FF85FA}"/>
              </a:ext>
            </a:extLst>
          </p:cNvPr>
          <p:cNvSpPr txBox="1"/>
          <p:nvPr/>
        </p:nvSpPr>
        <p:spPr bwMode="white">
          <a:xfrm>
            <a:off x="5496832" y="1201991"/>
            <a:ext cx="3441437" cy="4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81000" rtlCol="0" anchor="ctr">
            <a:noAutofit/>
          </a:bodyPr>
          <a:lstStyle>
            <a:defPPr>
              <a:defRPr lang="en-US"/>
            </a:defPPr>
            <a:lvl1pPr eaLnBrk="0" hangingPunct="0">
              <a:lnSpc>
                <a:spcPct val="105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tr-TR" sz="2000" dirty="0"/>
              <a:t>Uygulamalar</a:t>
            </a:r>
            <a:endParaRPr lang="en-US" sz="2000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A2DF759-8A2A-404E-89CA-DE3F0ED7E276}"/>
              </a:ext>
            </a:extLst>
          </p:cNvPr>
          <p:cNvSpPr txBox="1">
            <a:spLocks/>
          </p:cNvSpPr>
          <p:nvPr/>
        </p:nvSpPr>
        <p:spPr>
          <a:xfrm>
            <a:off x="9034466" y="4054444"/>
            <a:ext cx="1507784" cy="373888"/>
          </a:xfrm>
          <a:prstGeom prst="rect">
            <a:avLst/>
          </a:prstGeom>
        </p:spPr>
        <p:txBody>
          <a:bodyPr vert="horz" lIns="91440" tIns="91440" rIns="91440" bIns="45720" rtlCol="0" anchor="b">
            <a:noAutofit/>
          </a:bodyPr>
          <a:lstStyle>
            <a:lvl1pPr marL="0" indent="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187832" algn="l"/>
              </a:tabLst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22490" indent="-23942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10" indent="-18783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978" indent="-23148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4398" indent="-189154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398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25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51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79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900" dirty="0"/>
              <a:t>Boru Hatları</a:t>
            </a:r>
            <a:endParaRPr lang="en-US" sz="19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0A6D55-7417-4734-92A4-E3DDB87DA169}"/>
              </a:ext>
            </a:extLst>
          </p:cNvPr>
          <p:cNvGrpSpPr>
            <a:grpSpLocks noChangeAspect="1"/>
          </p:cNvGrpSpPr>
          <p:nvPr/>
        </p:nvGrpSpPr>
        <p:grpSpPr>
          <a:xfrm>
            <a:off x="285252" y="3902016"/>
            <a:ext cx="1710666" cy="845547"/>
            <a:chOff x="3343105" y="4145412"/>
            <a:chExt cx="3334002" cy="1647929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BFA31EB-8CC4-4951-8E71-DCC75A185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488" y="4145412"/>
              <a:ext cx="1098619" cy="164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Freeform 43">
              <a:extLst>
                <a:ext uri="{FF2B5EF4-FFF2-40B4-BE49-F238E27FC236}">
                  <a16:creationId xmlns:a16="http://schemas.microsoft.com/office/drawing/2014/main" id="{A06CCEE2-EA20-4EAA-8EBF-C643D23701D6}"/>
                </a:ext>
              </a:extLst>
            </p:cNvPr>
            <p:cNvSpPr/>
            <p:nvPr/>
          </p:nvSpPr>
          <p:spPr bwMode="auto">
            <a:xfrm>
              <a:off x="5305426" y="4928925"/>
              <a:ext cx="352425" cy="309828"/>
            </a:xfrm>
            <a:custGeom>
              <a:avLst/>
              <a:gdLst>
                <a:gd name="connsiteX0" fmla="*/ 0 w 3115340"/>
                <a:gd name="connsiteY0" fmla="*/ 627321 h 674384"/>
                <a:gd name="connsiteX1" fmla="*/ 2200940 w 3115340"/>
                <a:gd name="connsiteY1" fmla="*/ 627321 h 674384"/>
                <a:gd name="connsiteX2" fmla="*/ 2817628 w 3115340"/>
                <a:gd name="connsiteY2" fmla="*/ 138223 h 674384"/>
                <a:gd name="connsiteX3" fmla="*/ 3115340 w 3115340"/>
                <a:gd name="connsiteY3" fmla="*/ 0 h 67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340" h="674384">
                  <a:moveTo>
                    <a:pt x="0" y="627321"/>
                  </a:moveTo>
                  <a:cubicBezTo>
                    <a:pt x="865667" y="668079"/>
                    <a:pt x="1731335" y="708837"/>
                    <a:pt x="2200940" y="627321"/>
                  </a:cubicBezTo>
                  <a:cubicBezTo>
                    <a:pt x="2670545" y="545805"/>
                    <a:pt x="2665228" y="242776"/>
                    <a:pt x="2817628" y="138223"/>
                  </a:cubicBezTo>
                  <a:cubicBezTo>
                    <a:pt x="2970028" y="33669"/>
                    <a:pt x="3042684" y="16834"/>
                    <a:pt x="3115340" y="0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36" name="Picture 4" descr="TT5000">
              <a:extLst>
                <a:ext uri="{FF2B5EF4-FFF2-40B4-BE49-F238E27FC236}">
                  <a16:creationId xmlns:a16="http://schemas.microsoft.com/office/drawing/2014/main" id="{C01D3721-188B-41C2-A708-CBDB15D60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343105" y="4229815"/>
              <a:ext cx="2196228" cy="1098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00CC47-CD5B-48A6-8EE9-1DE70714F686}"/>
              </a:ext>
            </a:extLst>
          </p:cNvPr>
          <p:cNvGrpSpPr>
            <a:grpSpLocks noChangeAspect="1"/>
          </p:cNvGrpSpPr>
          <p:nvPr/>
        </p:nvGrpSpPr>
        <p:grpSpPr>
          <a:xfrm>
            <a:off x="752356" y="4728041"/>
            <a:ext cx="997825" cy="896986"/>
            <a:chOff x="4543421" y="3832139"/>
            <a:chExt cx="1385927" cy="1245870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557DBF2-6EFD-470D-99B5-2E128E80C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770" y="3832139"/>
              <a:ext cx="830578" cy="1245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420EB15C-52DB-497D-9985-6DBC1B439A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96"/>
            <a:stretch/>
          </p:blipFill>
          <p:spPr bwMode="auto">
            <a:xfrm>
              <a:off x="4559318" y="4229101"/>
              <a:ext cx="333293" cy="848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EE2F840-2B24-4AA8-BBB7-4FEC27E7FA17}"/>
                </a:ext>
              </a:extLst>
            </p:cNvPr>
            <p:cNvSpPr/>
            <p:nvPr/>
          </p:nvSpPr>
          <p:spPr bwMode="auto">
            <a:xfrm>
              <a:off x="4543421" y="4142879"/>
              <a:ext cx="619125" cy="286247"/>
            </a:xfrm>
            <a:custGeom>
              <a:avLst/>
              <a:gdLst>
                <a:gd name="connsiteX0" fmla="*/ 0 w 619125"/>
                <a:gd name="connsiteY0" fmla="*/ 105272 h 286247"/>
                <a:gd name="connsiteX1" fmla="*/ 266700 w 619125"/>
                <a:gd name="connsiteY1" fmla="*/ 497 h 286247"/>
                <a:gd name="connsiteX2" fmla="*/ 495300 w 619125"/>
                <a:gd name="connsiteY2" fmla="*/ 143372 h 286247"/>
                <a:gd name="connsiteX3" fmla="*/ 619125 w 619125"/>
                <a:gd name="connsiteY3" fmla="*/ 286247 h 28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" h="286247">
                  <a:moveTo>
                    <a:pt x="0" y="105272"/>
                  </a:moveTo>
                  <a:cubicBezTo>
                    <a:pt x="92075" y="49709"/>
                    <a:pt x="184150" y="-5853"/>
                    <a:pt x="266700" y="497"/>
                  </a:cubicBezTo>
                  <a:cubicBezTo>
                    <a:pt x="349250" y="6847"/>
                    <a:pt x="436563" y="95747"/>
                    <a:pt x="495300" y="143372"/>
                  </a:cubicBezTo>
                  <a:cubicBezTo>
                    <a:pt x="554038" y="190997"/>
                    <a:pt x="598488" y="270372"/>
                    <a:pt x="619125" y="286247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F9AEA76-396A-40A4-80E6-9E33594A99AC}"/>
                </a:ext>
              </a:extLst>
            </p:cNvPr>
            <p:cNvSpPr/>
            <p:nvPr/>
          </p:nvSpPr>
          <p:spPr bwMode="auto">
            <a:xfrm rot="20671648">
              <a:off x="4744050" y="4188381"/>
              <a:ext cx="385979" cy="296234"/>
            </a:xfrm>
            <a:custGeom>
              <a:avLst/>
              <a:gdLst>
                <a:gd name="connsiteX0" fmla="*/ 0 w 400050"/>
                <a:gd name="connsiteY0" fmla="*/ 41255 h 222230"/>
                <a:gd name="connsiteX1" fmla="*/ 257175 w 400050"/>
                <a:gd name="connsiteY1" fmla="*/ 12680 h 222230"/>
                <a:gd name="connsiteX2" fmla="*/ 400050 w 400050"/>
                <a:gd name="connsiteY2" fmla="*/ 222230 h 22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050" h="222230">
                  <a:moveTo>
                    <a:pt x="0" y="41255"/>
                  </a:moveTo>
                  <a:cubicBezTo>
                    <a:pt x="95250" y="11886"/>
                    <a:pt x="190500" y="-17482"/>
                    <a:pt x="257175" y="12680"/>
                  </a:cubicBezTo>
                  <a:cubicBezTo>
                    <a:pt x="323850" y="42842"/>
                    <a:pt x="369888" y="180955"/>
                    <a:pt x="400050" y="22223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2" descr="http://www.cosasco.com/images/products/gateway3d.gif">
            <a:hlinkClick r:id="rId12"/>
            <a:extLst>
              <a:ext uri="{FF2B5EF4-FFF2-40B4-BE49-F238E27FC236}">
                <a16:creationId xmlns:a16="http://schemas.microsoft.com/office/drawing/2014/main" id="{D6A24F56-FDD9-427C-85F5-4651543E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79" y="4824904"/>
            <a:ext cx="796755" cy="9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www.psdgraphics.com/file/wireless-connection-icon.jpg">
            <a:hlinkClick r:id="rId14"/>
            <a:extLst>
              <a:ext uri="{FF2B5EF4-FFF2-40B4-BE49-F238E27FC236}">
                <a16:creationId xmlns:a16="http://schemas.microsoft.com/office/drawing/2014/main" id="{094DA640-288B-4A73-A45B-182000B6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r="11023" b="29904"/>
          <a:stretch/>
        </p:blipFill>
        <p:spPr bwMode="auto">
          <a:xfrm rot="3600000">
            <a:off x="2035283" y="3951974"/>
            <a:ext cx="202647" cy="1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www.psdgraphics.com/file/wireless-connection-icon.jpg">
            <a:hlinkClick r:id="rId14"/>
            <a:extLst>
              <a:ext uri="{FF2B5EF4-FFF2-40B4-BE49-F238E27FC236}">
                <a16:creationId xmlns:a16="http://schemas.microsoft.com/office/drawing/2014/main" id="{CED366C7-DBF6-4747-82AE-B23E279E6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r="11023" b="29904"/>
          <a:stretch/>
        </p:blipFill>
        <p:spPr bwMode="auto">
          <a:xfrm rot="3600000">
            <a:off x="1815333" y="4943204"/>
            <a:ext cx="202647" cy="1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863C5AD-C388-4A4A-891A-9726C50ABCAD}"/>
              </a:ext>
            </a:extLst>
          </p:cNvPr>
          <p:cNvCxnSpPr>
            <a:cxnSpLocks/>
          </p:cNvCxnSpPr>
          <p:nvPr/>
        </p:nvCxnSpPr>
        <p:spPr bwMode="auto">
          <a:xfrm>
            <a:off x="2838843" y="5405434"/>
            <a:ext cx="693472" cy="57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7" name="Picture 7">
            <a:extLst>
              <a:ext uri="{FF2B5EF4-FFF2-40B4-BE49-F238E27FC236}">
                <a16:creationId xmlns:a16="http://schemas.microsoft.com/office/drawing/2014/main" id="{88A348EF-0E54-4BBE-A77E-6F198AD9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83" y="4736966"/>
            <a:ext cx="2044580" cy="110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EB74D50-EEF5-416C-933C-65DCD97A0B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4061" y="3873940"/>
            <a:ext cx="1157178" cy="805194"/>
          </a:xfrm>
          <a:prstGeom prst="rect">
            <a:avLst/>
          </a:prstGeom>
        </p:spPr>
      </p:pic>
      <p:pic>
        <p:nvPicPr>
          <p:cNvPr id="49" name="Picture 2" descr="http://www.caldetection.com/photos/tracetek/tt_ffs_field8.jpg">
            <a:extLst>
              <a:ext uri="{FF2B5EF4-FFF2-40B4-BE49-F238E27FC236}">
                <a16:creationId xmlns:a16="http://schemas.microsoft.com/office/drawing/2014/main" id="{395C5C74-9ADD-4461-BC0C-DC52AF706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38" y="2270204"/>
            <a:ext cx="1297315" cy="12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FEYZIN CIMG1701">
            <a:extLst>
              <a:ext uri="{FF2B5EF4-FFF2-40B4-BE49-F238E27FC236}">
                <a16:creationId xmlns:a16="http://schemas.microsoft.com/office/drawing/2014/main" id="{0A54DE00-D962-4806-850F-1BADCC7D9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/>
          <a:srcRect b="10893"/>
          <a:stretch/>
        </p:blipFill>
        <p:spPr bwMode="auto">
          <a:xfrm>
            <a:off x="5647238" y="3863148"/>
            <a:ext cx="1297315" cy="13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628AFF11-8062-49AF-8C5D-73B769851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2" b="17924"/>
          <a:stretch/>
        </p:blipFill>
        <p:spPr bwMode="auto">
          <a:xfrm>
            <a:off x="5647238" y="5541542"/>
            <a:ext cx="1297315" cy="115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D057DF50-F673-4044-8C4D-4BCC699B52F5}"/>
              </a:ext>
            </a:extLst>
          </p:cNvPr>
          <p:cNvSpPr txBox="1">
            <a:spLocks/>
          </p:cNvSpPr>
          <p:nvPr/>
        </p:nvSpPr>
        <p:spPr>
          <a:xfrm>
            <a:off x="5563912" y="1691500"/>
            <a:ext cx="1704909" cy="581353"/>
          </a:xfrm>
          <a:prstGeom prst="rect">
            <a:avLst/>
          </a:prstGeom>
        </p:spPr>
        <p:txBody>
          <a:bodyPr vert="horz" lIns="91440" tIns="91440" rIns="91440" bIns="45720" rtlCol="0" anchor="b">
            <a:noAutofit/>
          </a:bodyPr>
          <a:lstStyle>
            <a:lvl1pPr marL="0" indent="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187832" algn="l"/>
              </a:tabLst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22490" indent="-23942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10" indent="-18783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978" indent="-23148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4398" indent="-189154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398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25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51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79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tr-TR" sz="1600" dirty="0"/>
              <a:t>Flanşlar</a:t>
            </a:r>
            <a:r>
              <a:rPr lang="en-US" sz="1600" dirty="0"/>
              <a:t> &amp;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tr-TR" sz="1600" dirty="0"/>
              <a:t>Bağlantı Noktaları</a:t>
            </a:r>
            <a:endParaRPr lang="en-US" sz="1600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755070E0-44E1-4BAB-8755-2FE94BCB3713}"/>
              </a:ext>
            </a:extLst>
          </p:cNvPr>
          <p:cNvSpPr txBox="1">
            <a:spLocks/>
          </p:cNvSpPr>
          <p:nvPr/>
        </p:nvSpPr>
        <p:spPr>
          <a:xfrm>
            <a:off x="5563913" y="3500808"/>
            <a:ext cx="1507784" cy="373888"/>
          </a:xfrm>
          <a:prstGeom prst="rect">
            <a:avLst/>
          </a:prstGeom>
        </p:spPr>
        <p:txBody>
          <a:bodyPr vert="horz" lIns="91440" tIns="91440" rIns="91440" bIns="45720" rtlCol="0" anchor="b">
            <a:normAutofit/>
          </a:bodyPr>
          <a:lstStyle>
            <a:lvl1pPr marL="0" indent="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187832" algn="l"/>
              </a:tabLst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22490" indent="-23942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10" indent="-18783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978" indent="-23148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4398" indent="-189154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398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25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51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79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700" dirty="0"/>
              <a:t>Yağmur Suyu</a:t>
            </a:r>
            <a:endParaRPr lang="en-US" sz="1700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966813F-2798-4C70-8E8E-E4D73B568F3C}"/>
              </a:ext>
            </a:extLst>
          </p:cNvPr>
          <p:cNvSpPr txBox="1">
            <a:spLocks/>
          </p:cNvSpPr>
          <p:nvPr/>
        </p:nvSpPr>
        <p:spPr>
          <a:xfrm>
            <a:off x="5563913" y="5170094"/>
            <a:ext cx="1507784" cy="373888"/>
          </a:xfrm>
          <a:prstGeom prst="rect">
            <a:avLst/>
          </a:prstGeom>
        </p:spPr>
        <p:txBody>
          <a:bodyPr vert="horz" lIns="91440" tIns="91440" rIns="91440" bIns="45720" rtlCol="0" anchor="b">
            <a:normAutofit/>
          </a:bodyPr>
          <a:lstStyle>
            <a:lvl1pPr marL="0" indent="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187832" algn="l"/>
              </a:tabLst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22490" indent="-239420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10" indent="-18783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978" indent="-231482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4398" indent="-189154" algn="l" defTabSz="1219053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398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25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51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79" indent="-304764" algn="l" defTabSz="12190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700" dirty="0"/>
              <a:t>Drenaj Tavası</a:t>
            </a:r>
            <a:endParaRPr lang="en-US" sz="17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E7E126-1259-4DF7-847E-5020566DB6FB}"/>
              </a:ext>
            </a:extLst>
          </p:cNvPr>
          <p:cNvSpPr txBox="1"/>
          <p:nvPr/>
        </p:nvSpPr>
        <p:spPr>
          <a:xfrm>
            <a:off x="58935" y="5151626"/>
            <a:ext cx="1507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2"/>
                </a:solidFill>
              </a:rPr>
              <a:t>500ft per Transmitter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5B4B545-9942-43D4-8C97-3552DFCE9A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378" y="4772183"/>
            <a:ext cx="115565" cy="1108374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1ED0BF95-1F33-46E7-9C10-285B81E8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50" y="5309306"/>
            <a:ext cx="715911" cy="69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39EF1E9A-FA30-4306-B38B-A6CFA472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50" y="4466226"/>
            <a:ext cx="718355" cy="70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1.jpeg">
            <a:extLst>
              <a:ext uri="{FF2B5EF4-FFF2-40B4-BE49-F238E27FC236}">
                <a16:creationId xmlns:a16="http://schemas.microsoft.com/office/drawing/2014/main" id="{2B854ADC-EBB1-4CF6-BDDB-AE8BC2193546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132695" y="41310"/>
            <a:ext cx="1779905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2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b06985d-06ca-4a17-81da-629ab99f6505}" enabled="0" method="" siteId="{eb06985d-06ca-4a17-81da-629ab99f65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780</Words>
  <Application>Microsoft Office PowerPoint</Application>
  <PresentationFormat>Widescreen</PresentationFormat>
  <Paragraphs>165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Body</vt:lpstr>
      <vt:lpstr>Calibri</vt:lpstr>
      <vt:lpstr>Calibri Light</vt:lpstr>
      <vt:lpstr>Gill Sans</vt:lpstr>
      <vt:lpstr>Times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Ceyda ÖZTÜRK</dc:creator>
  <cp:lastModifiedBy>Sah, Koray [AUTOSOL/MSOL/ISTN]</cp:lastModifiedBy>
  <cp:revision>69</cp:revision>
  <dcterms:created xsi:type="dcterms:W3CDTF">2019-03-06T10:36:16Z</dcterms:created>
  <dcterms:modified xsi:type="dcterms:W3CDTF">2022-05-12T11:49:31Z</dcterms:modified>
</cp:coreProperties>
</file>