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58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85"/>
  </p:normalViewPr>
  <p:slideViewPr>
    <p:cSldViewPr snapToGrid="0" snapToObjects="1">
      <p:cViewPr>
        <p:scale>
          <a:sx n="100" d="100"/>
          <a:sy n="100" d="100"/>
        </p:scale>
        <p:origin x="-954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F5638299-C102-0440-9DB4-679900BD6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4C383FA3-FF28-9246-AD21-CC4EFCD53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D343FCD8-5E78-0F45-952B-ADF8F9D50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060-7939-9542-9CA4-2D12A00068A3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A50DFFE9-C780-F84C-851A-F59DC937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F843A043-0C88-BB49-B060-B563D5A5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C291-B3BE-AA41-B706-03DDD82642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256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A221CABF-28E7-8742-9226-970952B96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EEBA38C2-1D83-AD4A-8A3A-1738B4FF0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B8652D8D-EA64-924F-8FC2-82CB9F7E1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060-7939-9542-9CA4-2D12A00068A3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14ABD85E-20BB-C945-A607-D10AF0EB5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99D4E4E-3686-6A42-B6F5-C3A88D691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C291-B3BE-AA41-B706-03DDD82642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170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11419B49-6DEE-D94E-97E2-DAD5309D5E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974E4E24-BA4B-644F-9092-66ABD41BB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2588B529-D850-1240-B7CE-A37568137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060-7939-9542-9CA4-2D12A00068A3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6BC7246-F7BA-254D-983E-81BA436F9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2DD4E2A7-A068-F74A-97E2-465EC5BB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C291-B3BE-AA41-B706-03DDD82642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82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217F50E2-D6BC-9D48-9387-F33768A66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21559E4-66F6-F849-A5D4-8B14E853C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D198529A-C5DE-2948-8135-F09E539C8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060-7939-9542-9CA4-2D12A00068A3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B4F6D027-FB40-7242-B5E4-6D74F224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02113FB-1E42-8245-BD6A-327EDAF4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C291-B3BE-AA41-B706-03DDD82642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072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FE3310BF-C848-C842-90E4-63EB3D2B6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F605DC4F-94ED-2647-AA7D-602607938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97AC73DA-499A-DD4C-A8DF-51BCCF91F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060-7939-9542-9CA4-2D12A00068A3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C56603A-F891-A64A-AD2C-41A2CDD3F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3EF1E048-7253-8B4E-B5B9-AE125BD77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C291-B3BE-AA41-B706-03DDD82642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200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C68D20E4-99C2-4942-B971-6313ECB01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CF265C8-3F02-9747-B893-A3CD6733B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54B75E41-2445-C44E-9097-9618AB56A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CA7EDD63-C8EA-9A4B-90D7-2B57B4C4F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060-7939-9542-9CA4-2D12A00068A3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A01FAE7F-29A2-9945-AE78-1F554E07A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164C392C-7C5D-8842-A12D-76A712F6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C291-B3BE-AA41-B706-03DDD82642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72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C0A2B16D-D0B5-8E4C-B817-D8276929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0A428B52-569A-FA43-ACFF-A7CF3D094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2ECDF3D6-4B8A-3E42-A1AA-661ED9C03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4064886D-6ACD-3741-B020-80E21E9638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BF8F735C-A6A1-0647-9E0E-C8BE30718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507156BB-44E2-4D43-8DE7-1548773F2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060-7939-9542-9CA4-2D12A00068A3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316974FB-9BC7-4943-9FED-3C10FD872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CDF24999-8DB3-F247-84DF-5E06CE3B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C291-B3BE-AA41-B706-03DDD82642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36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4006E93D-AF85-0E4C-A1D1-DBDBF423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CB0D494B-F7A4-F04A-8C35-5A7F8EBF7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060-7939-9542-9CA4-2D12A00068A3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99206460-606C-1D4F-BEFC-DF401AA11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FB77C696-E772-3146-A3DA-F6B8E3B7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C291-B3BE-AA41-B706-03DDD82642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87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5945E0C4-7499-8740-8D54-A7DA7E635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060-7939-9542-9CA4-2D12A00068A3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7B6CA455-09EE-3E41-91E3-A169EA546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73B54B6E-37C1-4744-B7E4-74E867AB4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C291-B3BE-AA41-B706-03DDD82642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709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2CCADDFA-7162-9E46-B6EB-57EB5837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1C51360-7531-6749-8A91-D203496BD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F4E29ED3-7EE9-C149-A0DF-054BD2CF9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35FE84F6-0C40-8C40-A3EB-4C88BD362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060-7939-9542-9CA4-2D12A00068A3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47CC9F8D-03F6-9645-BB9E-F368D68E5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975FDDF4-ECA5-A946-B21D-0C41D470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C291-B3BE-AA41-B706-03DDD82642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241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F274835-574F-2D47-AD12-5D02FFFB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D66DC42B-903B-1942-9B9C-0795FDBCF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906C127C-6942-884F-BB8F-0EE18A366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73D355CA-7933-1341-B3B6-F88CCD8E3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060-7939-9542-9CA4-2D12A00068A3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62B265F3-DA7B-2B48-A5AF-6C0F64C9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6AB0E997-0D17-0C4B-9500-B3CB12372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C291-B3BE-AA41-B706-03DDD82642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459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6B7D2920-3460-3F41-B8CC-EC4E64A33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D8E00175-28AA-1341-99F1-618478A68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04749635-6DF6-3647-88F4-2FAF8CCDF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F0060-7939-9542-9CA4-2D12A00068A3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4EA32745-11C1-E04A-8737-BCD89D889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BA0F26F7-A5D7-5F45-B14D-517A1E267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1C291-B3BE-AA41-B706-03DDD82642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020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4.jpeg"/><Relationship Id="rId10" Type="http://schemas.openxmlformats.org/officeDocument/2006/relationships/image" Target="../media/image18.png"/><Relationship Id="rId4" Type="http://schemas.openxmlformats.org/officeDocument/2006/relationships/image" Target="../media/image4.tiff"/><Relationship Id="rId9" Type="http://schemas.openxmlformats.org/officeDocument/2006/relationships/image" Target="../media/image17.pn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5.jpeg"/><Relationship Id="rId4" Type="http://schemas.openxmlformats.org/officeDocument/2006/relationships/image" Target="../media/image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4.tiff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tiff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4.tif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A6EBA98A-9D27-7C4D-8CD4-5524DCD7F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" y="0"/>
            <a:ext cx="12189328" cy="6858000"/>
          </a:xfrm>
          <a:prstGeom prst="rect">
            <a:avLst/>
          </a:prstGeom>
        </p:spPr>
      </p:pic>
      <p:sp>
        <p:nvSpPr>
          <p:cNvPr id="6" name="Text Box 18">
            <a:extLst>
              <a:ext uri="{FF2B5EF4-FFF2-40B4-BE49-F238E27FC236}">
                <a16:creationId xmlns:a16="http://schemas.microsoft.com/office/drawing/2014/main" xmlns="" id="{18B669E7-50FF-374B-8777-D19789295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5368" y="2755539"/>
            <a:ext cx="7561262" cy="290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765" tIns="35383" rIns="70765" bIns="35383">
            <a:spAutoFit/>
          </a:bodyPr>
          <a:lstStyle/>
          <a:p>
            <a:pPr algn="ctr" defTabSz="708025" eaLnBrk="0" hangingPunct="0">
              <a:spcBef>
                <a:spcPct val="50000"/>
              </a:spcBef>
              <a:defRPr/>
            </a:pPr>
            <a:endParaRPr lang="tr-TR" sz="3200" b="1" dirty="0">
              <a:solidFill>
                <a:srgbClr val="5F5F5F"/>
              </a:solidFill>
            </a:endParaRPr>
          </a:p>
          <a:p>
            <a:pPr algn="ctr" defTabSz="708025" eaLnBrk="0" hangingPunct="0">
              <a:spcBef>
                <a:spcPct val="50000"/>
              </a:spcBef>
              <a:defRPr/>
            </a:pPr>
            <a:r>
              <a:rPr lang="tr-TR" sz="3200" b="1" dirty="0"/>
              <a:t>SUNUMUN ADI: Proses Emniyet Yönetim Sistemlerinin </a:t>
            </a:r>
            <a:r>
              <a:rPr lang="tr-TR" sz="3200" b="1" dirty="0" smtClean="0"/>
              <a:t>Önemi</a:t>
            </a:r>
          </a:p>
          <a:p>
            <a:pPr algn="ctr" defTabSz="708025" eaLnBrk="0" hangingPunct="0">
              <a:spcBef>
                <a:spcPct val="50000"/>
              </a:spcBef>
              <a:defRPr/>
            </a:pPr>
            <a:r>
              <a:rPr lang="tr-TR" sz="2400" b="1" dirty="0" smtClean="0"/>
              <a:t>BİLDİRİ </a:t>
            </a:r>
            <a:r>
              <a:rPr lang="tr-TR" sz="2400" b="1" dirty="0"/>
              <a:t>SAHİBİ</a:t>
            </a:r>
            <a:r>
              <a:rPr lang="tr-TR" sz="2400" b="1" dirty="0" smtClean="0"/>
              <a:t>: Semir </a:t>
            </a:r>
            <a:r>
              <a:rPr lang="tr-TR" sz="2400" b="1" dirty="0" smtClean="0"/>
              <a:t>Çakır HIMA Türkiye Genel Müdürü</a:t>
            </a:r>
            <a:endParaRPr lang="tr-TR" sz="2400" b="1" dirty="0"/>
          </a:p>
          <a:p>
            <a:pPr algn="ctr" defTabSz="708025" eaLnBrk="0" hangingPunct="0">
              <a:spcBef>
                <a:spcPct val="50000"/>
              </a:spcBef>
              <a:defRPr/>
            </a:pPr>
            <a:r>
              <a:rPr lang="tr-TR" sz="2400" b="1" dirty="0"/>
              <a:t>TARİH</a:t>
            </a:r>
            <a:r>
              <a:rPr lang="tr-TR" sz="2400" b="1" dirty="0" smtClean="0"/>
              <a:t>: 17.05.2022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7662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semir\Downloads\HIMA_Logo_Quer_fin_CMYK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03" y="-217653"/>
            <a:ext cx="2171943" cy="130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6E04D0DA-17FB-0D4B-A994-E1DAD02F4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70" y="90722"/>
            <a:ext cx="9477632" cy="68775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4C10FC9A-90F3-A240-8EA4-D79D08A50ACC}"/>
              </a:ext>
            </a:extLst>
          </p:cNvPr>
          <p:cNvSpPr txBox="1"/>
          <p:nvPr/>
        </p:nvSpPr>
        <p:spPr>
          <a:xfrm>
            <a:off x="341870" y="103079"/>
            <a:ext cx="8888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Proses Emniyet Yönetim Sistemlerinin Önemi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xmlns="" id="{89007AD3-A23C-A541-97D2-4B98942908F7}"/>
              </a:ext>
            </a:extLst>
          </p:cNvPr>
          <p:cNvSpPr/>
          <p:nvPr/>
        </p:nvSpPr>
        <p:spPr>
          <a:xfrm>
            <a:off x="329513" y="877331"/>
            <a:ext cx="11520617" cy="5214320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A7F20ADD-EC58-AE41-B7B4-7436E4C6D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6167348"/>
            <a:ext cx="11633200" cy="711200"/>
          </a:xfrm>
          <a:prstGeom prst="rect">
            <a:avLst/>
          </a:prstGeom>
        </p:spPr>
      </p:pic>
      <p:graphicFrame>
        <p:nvGraphicFramePr>
          <p:cNvPr id="11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430632"/>
              </p:ext>
            </p:extLst>
          </p:nvPr>
        </p:nvGraphicFramePr>
        <p:xfrm>
          <a:off x="425451" y="907340"/>
          <a:ext cx="1662430" cy="606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62430">
                  <a:extLst>
                    <a:ext uri="{9D8B030D-6E8A-4147-A177-3AD203B41FA5}">
                      <a16:colId xmlns:a16="http://schemas.microsoft.com/office/drawing/2014/main" xmlns="" val="3344256779"/>
                    </a:ext>
                  </a:extLst>
                </a:gridCol>
              </a:tblGrid>
              <a:tr h="489533">
                <a:tc>
                  <a:txBody>
                    <a:bodyPr/>
                    <a:lstStyle/>
                    <a:p>
                      <a:r>
                        <a:rPr lang="tr-TR" sz="2800" kern="1200" noProof="0" dirty="0" smtClean="0"/>
                        <a:t>Çözüm...?</a:t>
                      </a:r>
                      <a:endParaRPr lang="en-US" sz="2800" b="1" i="0" kern="1200" noProof="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72000" marB="108000"/>
                </a:tc>
                <a:extLst>
                  <a:ext uri="{0D108BD9-81ED-4DB2-BD59-A6C34878D82A}">
                    <a16:rowId xmlns:a16="http://schemas.microsoft.com/office/drawing/2014/main" xmlns="" val="758289943"/>
                  </a:ext>
                </a:extLst>
              </a:tr>
            </a:tbl>
          </a:graphicData>
        </a:graphic>
      </p:graphicFrame>
      <p:sp>
        <p:nvSpPr>
          <p:cNvPr id="30" name="Textfeld 14"/>
          <p:cNvSpPr txBox="1"/>
          <p:nvPr/>
        </p:nvSpPr>
        <p:spPr>
          <a:xfrm>
            <a:off x="1038409" y="1718902"/>
            <a:ext cx="1253418" cy="595166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Hazard &amp; Risk</a:t>
            </a:r>
          </a:p>
          <a:p>
            <a:pPr algn="ctr"/>
            <a:r>
              <a:rPr lang="en-GB" sz="1200" b="1" dirty="0" err="1">
                <a:solidFill>
                  <a:schemeClr val="bg1"/>
                </a:solidFill>
              </a:rPr>
              <a:t>Değerlendirmesi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1" name="Textfeld 14"/>
          <p:cNvSpPr txBox="1"/>
          <p:nvPr/>
        </p:nvSpPr>
        <p:spPr>
          <a:xfrm>
            <a:off x="435372" y="3368409"/>
            <a:ext cx="1058922" cy="505505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SRS </a:t>
            </a:r>
            <a:r>
              <a:rPr lang="en-GB" sz="1200" b="1" dirty="0" err="1">
                <a:solidFill>
                  <a:schemeClr val="bg1"/>
                </a:solidFill>
              </a:rPr>
              <a:t>ve</a:t>
            </a:r>
            <a:r>
              <a:rPr lang="en-GB" sz="1200" b="1" dirty="0">
                <a:solidFill>
                  <a:schemeClr val="bg1"/>
                </a:solidFill>
              </a:rPr>
              <a:t> IPL </a:t>
            </a:r>
            <a:r>
              <a:rPr lang="en-GB" sz="1200" b="1" dirty="0" err="1">
                <a:solidFill>
                  <a:schemeClr val="bg1"/>
                </a:solidFill>
              </a:rPr>
              <a:t>Tasarımı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2" name="Textfeld 14"/>
          <p:cNvSpPr txBox="1"/>
          <p:nvPr/>
        </p:nvSpPr>
        <p:spPr>
          <a:xfrm>
            <a:off x="1842631" y="3368409"/>
            <a:ext cx="966760" cy="505505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SIS </a:t>
            </a:r>
            <a:r>
              <a:rPr lang="en-GB" sz="1200" b="1" dirty="0" err="1">
                <a:solidFill>
                  <a:schemeClr val="bg1"/>
                </a:solidFill>
              </a:rPr>
              <a:t>için</a:t>
            </a:r>
            <a:r>
              <a:rPr lang="en-GB" sz="1200" b="1" dirty="0">
                <a:solidFill>
                  <a:schemeClr val="bg1"/>
                </a:solidFill>
              </a:rPr>
              <a:t> SRS</a:t>
            </a:r>
          </a:p>
        </p:txBody>
      </p:sp>
      <p:cxnSp>
        <p:nvCxnSpPr>
          <p:cNvPr id="33" name="Straight Arrow Connector 6"/>
          <p:cNvCxnSpPr/>
          <p:nvPr/>
        </p:nvCxnSpPr>
        <p:spPr>
          <a:xfrm>
            <a:off x="1665118" y="2297919"/>
            <a:ext cx="0" cy="1939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43"/>
          <p:cNvCxnSpPr/>
          <p:nvPr/>
        </p:nvCxnSpPr>
        <p:spPr>
          <a:xfrm>
            <a:off x="1665118" y="4572606"/>
            <a:ext cx="0" cy="2393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feld 14"/>
          <p:cNvSpPr txBox="1"/>
          <p:nvPr/>
        </p:nvSpPr>
        <p:spPr>
          <a:xfrm>
            <a:off x="1038409" y="4830689"/>
            <a:ext cx="1253418" cy="505505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 err="1">
                <a:solidFill>
                  <a:schemeClr val="bg1"/>
                </a:solidFill>
              </a:rPr>
              <a:t>Kurulum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 err="1">
                <a:solidFill>
                  <a:schemeClr val="bg1"/>
                </a:solidFill>
              </a:rPr>
              <a:t>Devreye</a:t>
            </a:r>
            <a:r>
              <a:rPr lang="en-GB" sz="1200" b="1" dirty="0">
                <a:solidFill>
                  <a:schemeClr val="bg1"/>
                </a:solidFill>
              </a:rPr>
              <a:t> Alma </a:t>
            </a:r>
            <a:r>
              <a:rPr lang="en-GB" sz="1200" b="1" dirty="0" err="1">
                <a:solidFill>
                  <a:schemeClr val="bg1"/>
                </a:solidFill>
              </a:rPr>
              <a:t>ve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tr-TR" sz="1200" b="1" dirty="0">
                <a:solidFill>
                  <a:schemeClr val="bg1"/>
                </a:solidFill>
              </a:rPr>
              <a:t>Doğrulama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38" name="Elbow Connector 35"/>
          <p:cNvCxnSpPr/>
          <p:nvPr/>
        </p:nvCxnSpPr>
        <p:spPr>
          <a:xfrm rot="5400000">
            <a:off x="1870711" y="3644791"/>
            <a:ext cx="249708" cy="66089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feld 14"/>
          <p:cNvSpPr txBox="1"/>
          <p:nvPr/>
        </p:nvSpPr>
        <p:spPr>
          <a:xfrm>
            <a:off x="1038409" y="2508064"/>
            <a:ext cx="1253418" cy="595166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</a:rPr>
              <a:t>Emniyet </a:t>
            </a:r>
            <a:r>
              <a:rPr lang="en-GB" sz="1200" b="1" dirty="0" err="1" smtClean="0">
                <a:solidFill>
                  <a:schemeClr val="bg1"/>
                </a:solidFill>
              </a:rPr>
              <a:t>Fonksiyonunun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Tahsisi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40" name="Elbow Connector 73"/>
          <p:cNvCxnSpPr>
            <a:stCxn id="39" idx="2"/>
            <a:endCxn id="32" idx="0"/>
          </p:cNvCxnSpPr>
          <p:nvPr/>
        </p:nvCxnSpPr>
        <p:spPr>
          <a:xfrm rot="16200000" flipH="1">
            <a:off x="1862975" y="2905373"/>
            <a:ext cx="265180" cy="66089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Elbow Connector 75"/>
          <p:cNvCxnSpPr>
            <a:endCxn id="31" idx="0"/>
          </p:cNvCxnSpPr>
          <p:nvPr/>
        </p:nvCxnSpPr>
        <p:spPr>
          <a:xfrm rot="10800000" flipV="1">
            <a:off x="964834" y="3235819"/>
            <a:ext cx="700284" cy="132590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feld 14"/>
          <p:cNvSpPr txBox="1"/>
          <p:nvPr/>
        </p:nvSpPr>
        <p:spPr>
          <a:xfrm>
            <a:off x="1038408" y="4100091"/>
            <a:ext cx="1253418" cy="505505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SIS </a:t>
            </a:r>
            <a:r>
              <a:rPr lang="en-GB" sz="1200" b="1" dirty="0" err="1">
                <a:solidFill>
                  <a:schemeClr val="bg1"/>
                </a:solidFill>
              </a:rPr>
              <a:t>Tasarım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ve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Mühendislik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7" name="Textfeld 14"/>
          <p:cNvSpPr txBox="1"/>
          <p:nvPr/>
        </p:nvSpPr>
        <p:spPr>
          <a:xfrm>
            <a:off x="9086496" y="2674561"/>
            <a:ext cx="1395583" cy="561258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 err="1">
                <a:solidFill>
                  <a:schemeClr val="bg1"/>
                </a:solidFill>
              </a:rPr>
              <a:t>İşletme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ve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Bakım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8" name="Rectangle 10"/>
          <p:cNvSpPr/>
          <p:nvPr/>
        </p:nvSpPr>
        <p:spPr>
          <a:xfrm>
            <a:off x="425449" y="1591327"/>
            <a:ext cx="2386161" cy="3963653"/>
          </a:xfrm>
          <a:prstGeom prst="rect">
            <a:avLst/>
          </a:prstGeom>
          <a:noFill/>
          <a:ln w="28575">
            <a:solidFill>
              <a:srgbClr val="00A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4"/>
          <p:cNvGrpSpPr/>
          <p:nvPr/>
        </p:nvGrpSpPr>
        <p:grpSpPr>
          <a:xfrm>
            <a:off x="2811610" y="2688182"/>
            <a:ext cx="6149510" cy="1077218"/>
            <a:chOff x="2811611" y="2688182"/>
            <a:chExt cx="4382698" cy="1077218"/>
          </a:xfrm>
        </p:grpSpPr>
        <p:sp>
          <p:nvSpPr>
            <p:cNvPr id="43" name="Down Arrow 33"/>
            <p:cNvSpPr/>
            <p:nvPr/>
          </p:nvSpPr>
          <p:spPr>
            <a:xfrm rot="16200000">
              <a:off x="6135979" y="2137697"/>
              <a:ext cx="404820" cy="17118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Down Arrow 34"/>
            <p:cNvSpPr/>
            <p:nvPr/>
          </p:nvSpPr>
          <p:spPr>
            <a:xfrm rot="5400000">
              <a:off x="3490896" y="2101248"/>
              <a:ext cx="404820" cy="176338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36"/>
            <p:cNvSpPr/>
            <p:nvPr/>
          </p:nvSpPr>
          <p:spPr>
            <a:xfrm>
              <a:off x="4575001" y="2688182"/>
              <a:ext cx="101613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 err="1"/>
                <a:t>Açıklık</a:t>
              </a:r>
              <a:endParaRPr lang="en-US" sz="3200" dirty="0"/>
            </a:p>
          </p:txBody>
        </p:sp>
      </p:grpSp>
      <p:sp>
        <p:nvSpPr>
          <p:cNvPr id="46" name="Rectangle 5"/>
          <p:cNvSpPr/>
          <p:nvPr/>
        </p:nvSpPr>
        <p:spPr>
          <a:xfrm>
            <a:off x="3195778" y="2035164"/>
            <a:ext cx="3974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/>
              <a:t>n</a:t>
            </a:r>
            <a:r>
              <a:rPr lang="en-GB" sz="2400" b="1" dirty="0" err="1" smtClean="0"/>
              <a:t>asıl</a:t>
            </a:r>
            <a:r>
              <a:rPr lang="en-GB" sz="2400" b="1" dirty="0" smtClean="0"/>
              <a:t> </a:t>
            </a:r>
            <a:r>
              <a:rPr lang="tr-TR" sz="2400" b="1" dirty="0" smtClean="0"/>
              <a:t>e</a:t>
            </a:r>
            <a:r>
              <a:rPr lang="en-GB" sz="2400" b="1" dirty="0" smtClean="0"/>
              <a:t>n </a:t>
            </a:r>
            <a:r>
              <a:rPr lang="tr-TR" sz="2400" b="1" dirty="0" smtClean="0"/>
              <a:t>a</a:t>
            </a:r>
            <a:r>
              <a:rPr lang="en-GB" sz="2400" b="1" dirty="0" err="1" smtClean="0"/>
              <a:t>za</a:t>
            </a:r>
            <a:r>
              <a:rPr lang="en-GB" sz="2400" b="1" dirty="0" smtClean="0"/>
              <a:t> </a:t>
            </a:r>
            <a:r>
              <a:rPr lang="tr-TR" sz="2400" b="1" dirty="0" smtClean="0"/>
              <a:t>i</a:t>
            </a:r>
            <a:r>
              <a:rPr lang="en-GB" sz="2400" b="1" dirty="0" err="1" smtClean="0"/>
              <a:t>ndirilir</a:t>
            </a:r>
            <a:r>
              <a:rPr lang="en-GB" sz="2400" b="1" dirty="0" smtClean="0"/>
              <a:t> </a:t>
            </a:r>
            <a:r>
              <a:rPr lang="en-GB" sz="2400" b="1" dirty="0"/>
              <a:t>/ </a:t>
            </a:r>
            <a:r>
              <a:rPr lang="tr-TR" sz="2400" b="1" dirty="0" smtClean="0"/>
              <a:t>k</a:t>
            </a:r>
            <a:r>
              <a:rPr lang="en-GB" sz="2400" b="1" dirty="0" err="1" smtClean="0"/>
              <a:t>apatılır</a:t>
            </a:r>
            <a:endParaRPr lang="en-GB" sz="2400" b="1" dirty="0"/>
          </a:p>
        </p:txBody>
      </p:sp>
      <p:sp>
        <p:nvSpPr>
          <p:cNvPr id="47" name="Rectangle 8"/>
          <p:cNvSpPr/>
          <p:nvPr/>
        </p:nvSpPr>
        <p:spPr>
          <a:xfrm>
            <a:off x="4986643" y="1696635"/>
            <a:ext cx="1019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/>
              <a:t>Açıklık</a:t>
            </a:r>
            <a:endParaRPr lang="en-US" sz="2400" b="1" dirty="0"/>
          </a:p>
        </p:txBody>
      </p:sp>
      <p:sp>
        <p:nvSpPr>
          <p:cNvPr id="48" name="Rectangle 9"/>
          <p:cNvSpPr/>
          <p:nvPr/>
        </p:nvSpPr>
        <p:spPr>
          <a:xfrm>
            <a:off x="10146090" y="1669407"/>
            <a:ext cx="671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..?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85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-0.14805 -0.001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-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29323 0.00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24114 -0.049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57" y="-247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6" grpId="0"/>
      <p:bldP spid="46" grpId="1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C:\Users\semir\Downloads\HIMA_Logo_Quer_fin_CMYK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03" y="-217653"/>
            <a:ext cx="2171943" cy="130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6E04D0DA-17FB-0D4B-A994-E1DAD02F4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70" y="90722"/>
            <a:ext cx="9477632" cy="68775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4C10FC9A-90F3-A240-8EA4-D79D08A50ACC}"/>
              </a:ext>
            </a:extLst>
          </p:cNvPr>
          <p:cNvSpPr txBox="1"/>
          <p:nvPr/>
        </p:nvSpPr>
        <p:spPr>
          <a:xfrm>
            <a:off x="341870" y="103079"/>
            <a:ext cx="8888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Proses Emniyet Yönetim Sistemlerinin Önemi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xmlns="" id="{89007AD3-A23C-A541-97D2-4B98942908F7}"/>
              </a:ext>
            </a:extLst>
          </p:cNvPr>
          <p:cNvSpPr/>
          <p:nvPr/>
        </p:nvSpPr>
        <p:spPr>
          <a:xfrm>
            <a:off x="329513" y="877331"/>
            <a:ext cx="11520617" cy="5214320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A7F20ADD-EC58-AE41-B7B4-7436E4C6D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6167348"/>
            <a:ext cx="11633200" cy="711200"/>
          </a:xfrm>
          <a:prstGeom prst="rect">
            <a:avLst/>
          </a:prstGeom>
        </p:spPr>
      </p:pic>
      <p:graphicFrame>
        <p:nvGraphicFramePr>
          <p:cNvPr id="11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691484"/>
              </p:ext>
            </p:extLst>
          </p:nvPr>
        </p:nvGraphicFramePr>
        <p:xfrm>
          <a:off x="425450" y="907340"/>
          <a:ext cx="1670050" cy="606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70050">
                  <a:extLst>
                    <a:ext uri="{9D8B030D-6E8A-4147-A177-3AD203B41FA5}">
                      <a16:colId xmlns:a16="http://schemas.microsoft.com/office/drawing/2014/main" xmlns="" val="3344256779"/>
                    </a:ext>
                  </a:extLst>
                </a:gridCol>
              </a:tblGrid>
              <a:tr h="489533">
                <a:tc>
                  <a:txBody>
                    <a:bodyPr/>
                    <a:lstStyle/>
                    <a:p>
                      <a:r>
                        <a:rPr lang="tr-TR" sz="2800" kern="1200" noProof="0" dirty="0" smtClean="0"/>
                        <a:t>Çözüm!</a:t>
                      </a:r>
                      <a:endParaRPr lang="en-US" sz="2800" b="1" i="0" kern="1200" noProof="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72000" marB="108000"/>
                </a:tc>
                <a:extLst>
                  <a:ext uri="{0D108BD9-81ED-4DB2-BD59-A6C34878D82A}">
                    <a16:rowId xmlns:a16="http://schemas.microsoft.com/office/drawing/2014/main" xmlns="" val="758289943"/>
                  </a:ext>
                </a:extLst>
              </a:tr>
            </a:tbl>
          </a:graphicData>
        </a:graphic>
      </p:graphicFrame>
      <p:sp>
        <p:nvSpPr>
          <p:cNvPr id="30" name="Textfeld 14"/>
          <p:cNvSpPr txBox="1"/>
          <p:nvPr/>
        </p:nvSpPr>
        <p:spPr>
          <a:xfrm>
            <a:off x="1038409" y="1718902"/>
            <a:ext cx="1253418" cy="595166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Hazard &amp; Risk</a:t>
            </a:r>
          </a:p>
          <a:p>
            <a:pPr algn="ctr"/>
            <a:r>
              <a:rPr lang="en-GB" sz="1200" b="1" dirty="0" err="1">
                <a:solidFill>
                  <a:schemeClr val="bg1"/>
                </a:solidFill>
              </a:rPr>
              <a:t>Değerlendirmesi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1" name="Textfeld 14"/>
          <p:cNvSpPr txBox="1"/>
          <p:nvPr/>
        </p:nvSpPr>
        <p:spPr>
          <a:xfrm>
            <a:off x="435372" y="3368409"/>
            <a:ext cx="1058922" cy="505505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SRS </a:t>
            </a:r>
            <a:r>
              <a:rPr lang="en-GB" sz="1200" b="1" dirty="0" err="1">
                <a:solidFill>
                  <a:schemeClr val="bg1"/>
                </a:solidFill>
              </a:rPr>
              <a:t>ve</a:t>
            </a:r>
            <a:r>
              <a:rPr lang="en-GB" sz="1200" b="1" dirty="0">
                <a:solidFill>
                  <a:schemeClr val="bg1"/>
                </a:solidFill>
              </a:rPr>
              <a:t> IPL </a:t>
            </a:r>
            <a:r>
              <a:rPr lang="en-GB" sz="1200" b="1" dirty="0" err="1">
                <a:solidFill>
                  <a:schemeClr val="bg1"/>
                </a:solidFill>
              </a:rPr>
              <a:t>Tasarımı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2" name="Textfeld 14"/>
          <p:cNvSpPr txBox="1"/>
          <p:nvPr/>
        </p:nvSpPr>
        <p:spPr>
          <a:xfrm>
            <a:off x="1842631" y="3368409"/>
            <a:ext cx="966760" cy="505505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SIS </a:t>
            </a:r>
            <a:r>
              <a:rPr lang="en-GB" sz="1200" b="1" dirty="0" err="1">
                <a:solidFill>
                  <a:schemeClr val="bg1"/>
                </a:solidFill>
              </a:rPr>
              <a:t>için</a:t>
            </a:r>
            <a:r>
              <a:rPr lang="en-GB" sz="1200" b="1" dirty="0">
                <a:solidFill>
                  <a:schemeClr val="bg1"/>
                </a:solidFill>
              </a:rPr>
              <a:t> SRS</a:t>
            </a:r>
          </a:p>
        </p:txBody>
      </p:sp>
      <p:cxnSp>
        <p:nvCxnSpPr>
          <p:cNvPr id="33" name="Straight Arrow Connector 6"/>
          <p:cNvCxnSpPr/>
          <p:nvPr/>
        </p:nvCxnSpPr>
        <p:spPr>
          <a:xfrm>
            <a:off x="1665118" y="2297919"/>
            <a:ext cx="0" cy="1939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43"/>
          <p:cNvCxnSpPr/>
          <p:nvPr/>
        </p:nvCxnSpPr>
        <p:spPr>
          <a:xfrm>
            <a:off x="1665118" y="4572606"/>
            <a:ext cx="0" cy="2393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feld 14"/>
          <p:cNvSpPr txBox="1"/>
          <p:nvPr/>
        </p:nvSpPr>
        <p:spPr>
          <a:xfrm>
            <a:off x="1038409" y="4830689"/>
            <a:ext cx="1253418" cy="505505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 err="1">
                <a:solidFill>
                  <a:schemeClr val="bg1"/>
                </a:solidFill>
              </a:rPr>
              <a:t>Kurulum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 err="1">
                <a:solidFill>
                  <a:schemeClr val="bg1"/>
                </a:solidFill>
              </a:rPr>
              <a:t>Devreye</a:t>
            </a:r>
            <a:r>
              <a:rPr lang="en-GB" sz="1200" b="1" dirty="0">
                <a:solidFill>
                  <a:schemeClr val="bg1"/>
                </a:solidFill>
              </a:rPr>
              <a:t> Alma </a:t>
            </a:r>
            <a:r>
              <a:rPr lang="en-GB" sz="1200" b="1" dirty="0" err="1">
                <a:solidFill>
                  <a:schemeClr val="bg1"/>
                </a:solidFill>
              </a:rPr>
              <a:t>ve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tr-TR" sz="1200" b="1" dirty="0">
                <a:solidFill>
                  <a:schemeClr val="bg1"/>
                </a:solidFill>
              </a:rPr>
              <a:t>Doğrulama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38" name="Elbow Connector 35"/>
          <p:cNvCxnSpPr/>
          <p:nvPr/>
        </p:nvCxnSpPr>
        <p:spPr>
          <a:xfrm rot="5400000">
            <a:off x="1870711" y="3644791"/>
            <a:ext cx="249708" cy="66089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feld 14"/>
          <p:cNvSpPr txBox="1"/>
          <p:nvPr/>
        </p:nvSpPr>
        <p:spPr>
          <a:xfrm>
            <a:off x="1038409" y="2508064"/>
            <a:ext cx="1253418" cy="595166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</a:rPr>
              <a:t>Emniyet </a:t>
            </a:r>
            <a:r>
              <a:rPr lang="en-GB" sz="1200" b="1" dirty="0" err="1" smtClean="0">
                <a:solidFill>
                  <a:schemeClr val="bg1"/>
                </a:solidFill>
              </a:rPr>
              <a:t>Fonksiyonunun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Tahsisi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40" name="Elbow Connector 73"/>
          <p:cNvCxnSpPr>
            <a:stCxn id="39" idx="2"/>
            <a:endCxn id="32" idx="0"/>
          </p:cNvCxnSpPr>
          <p:nvPr/>
        </p:nvCxnSpPr>
        <p:spPr>
          <a:xfrm rot="16200000" flipH="1">
            <a:off x="1862975" y="2905373"/>
            <a:ext cx="265180" cy="66089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Elbow Connector 75"/>
          <p:cNvCxnSpPr>
            <a:endCxn id="31" idx="0"/>
          </p:cNvCxnSpPr>
          <p:nvPr/>
        </p:nvCxnSpPr>
        <p:spPr>
          <a:xfrm rot="10800000" flipV="1">
            <a:off x="964834" y="3235819"/>
            <a:ext cx="700284" cy="132590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feld 14"/>
          <p:cNvSpPr txBox="1"/>
          <p:nvPr/>
        </p:nvSpPr>
        <p:spPr>
          <a:xfrm>
            <a:off x="1038408" y="4100091"/>
            <a:ext cx="1253418" cy="505505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SIS </a:t>
            </a:r>
            <a:r>
              <a:rPr lang="en-GB" sz="1200" b="1" dirty="0" err="1">
                <a:solidFill>
                  <a:schemeClr val="bg1"/>
                </a:solidFill>
              </a:rPr>
              <a:t>Tasarım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ve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Mühendislik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8" name="Rectangle 10"/>
          <p:cNvSpPr/>
          <p:nvPr/>
        </p:nvSpPr>
        <p:spPr>
          <a:xfrm>
            <a:off x="425449" y="1591327"/>
            <a:ext cx="2386161" cy="3963653"/>
          </a:xfrm>
          <a:prstGeom prst="rect">
            <a:avLst/>
          </a:prstGeom>
          <a:noFill/>
          <a:ln w="28575">
            <a:solidFill>
              <a:srgbClr val="00A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feld 14"/>
          <p:cNvSpPr txBox="1"/>
          <p:nvPr/>
        </p:nvSpPr>
        <p:spPr>
          <a:xfrm>
            <a:off x="7029516" y="3047759"/>
            <a:ext cx="1395583" cy="561258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 err="1">
                <a:solidFill>
                  <a:schemeClr val="bg1"/>
                </a:solidFill>
              </a:rPr>
              <a:t>İşletme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ve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Bakım</a:t>
            </a:r>
            <a:endParaRPr lang="en-GB" sz="1200" b="1" dirty="0">
              <a:solidFill>
                <a:schemeClr val="bg1"/>
              </a:solidFill>
            </a:endParaRPr>
          </a:p>
        </p:txBody>
      </p:sp>
      <p:grpSp>
        <p:nvGrpSpPr>
          <p:cNvPr id="37" name="Group 4"/>
          <p:cNvGrpSpPr/>
          <p:nvPr/>
        </p:nvGrpSpPr>
        <p:grpSpPr>
          <a:xfrm>
            <a:off x="2902654" y="3154666"/>
            <a:ext cx="4126862" cy="415736"/>
            <a:chOff x="2811611" y="2780291"/>
            <a:chExt cx="4382698" cy="415736"/>
          </a:xfrm>
        </p:grpSpPr>
        <p:sp>
          <p:nvSpPr>
            <p:cNvPr id="49" name="Down Arrow 33"/>
            <p:cNvSpPr/>
            <p:nvPr/>
          </p:nvSpPr>
          <p:spPr>
            <a:xfrm rot="16200000">
              <a:off x="6135979" y="2137697"/>
              <a:ext cx="404820" cy="17118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Down Arrow 34"/>
            <p:cNvSpPr/>
            <p:nvPr/>
          </p:nvSpPr>
          <p:spPr>
            <a:xfrm rot="5400000">
              <a:off x="3490896" y="2101248"/>
              <a:ext cx="404820" cy="176338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36"/>
            <p:cNvSpPr/>
            <p:nvPr/>
          </p:nvSpPr>
          <p:spPr>
            <a:xfrm>
              <a:off x="4575001" y="2780291"/>
              <a:ext cx="10182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000" b="1" dirty="0" smtClean="0"/>
                <a:t>Açıklık</a:t>
              </a:r>
              <a:endParaRPr lang="en-US" sz="2000" dirty="0"/>
            </a:p>
          </p:txBody>
        </p:sp>
      </p:grpSp>
      <p:sp>
        <p:nvSpPr>
          <p:cNvPr id="52" name="Curved Left Arrow 32"/>
          <p:cNvSpPr/>
          <p:nvPr/>
        </p:nvSpPr>
        <p:spPr>
          <a:xfrm rot="5060523">
            <a:off x="4459856" y="1806894"/>
            <a:ext cx="1428508" cy="5586008"/>
          </a:xfrm>
          <a:prstGeom prst="curvedLeftArrow">
            <a:avLst>
              <a:gd name="adj1" fmla="val 25000"/>
              <a:gd name="adj2" fmla="val 50000"/>
              <a:gd name="adj3" fmla="val 2937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Curved Left Arrow 38"/>
          <p:cNvSpPr/>
          <p:nvPr/>
        </p:nvSpPr>
        <p:spPr>
          <a:xfrm rot="16200000">
            <a:off x="4501560" y="-458613"/>
            <a:ext cx="1277387" cy="5631916"/>
          </a:xfrm>
          <a:prstGeom prst="curvedLeftArrow">
            <a:avLst>
              <a:gd name="adj1" fmla="val 25000"/>
              <a:gd name="adj2" fmla="val 50000"/>
              <a:gd name="adj3" fmla="val 2937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ectangle 1"/>
          <p:cNvSpPr/>
          <p:nvPr/>
        </p:nvSpPr>
        <p:spPr>
          <a:xfrm>
            <a:off x="8456396" y="2664474"/>
            <a:ext cx="33516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smtClean="0">
                <a:solidFill>
                  <a:schemeClr val="accent2"/>
                </a:solidFill>
              </a:rPr>
              <a:t>Emniyet Yönetim Sistemine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5" name="Rectangle 7"/>
          <p:cNvSpPr/>
          <p:nvPr/>
        </p:nvSpPr>
        <p:spPr>
          <a:xfrm>
            <a:off x="8425099" y="1416320"/>
            <a:ext cx="32182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Açıklığı kapatmak </a:t>
            </a:r>
            <a:r>
              <a:rPr lang="tr-TR" b="1" dirty="0"/>
              <a:t>için İşletme ve Bakım aşamasının tasarım aşamalarıyla sürekli etkileşim içinde olduğu verimli bir</a:t>
            </a:r>
            <a:endParaRPr lang="en-US" b="1" dirty="0"/>
          </a:p>
        </p:txBody>
      </p:sp>
      <p:sp>
        <p:nvSpPr>
          <p:cNvPr id="56" name="Rectangle 11"/>
          <p:cNvSpPr/>
          <p:nvPr/>
        </p:nvSpPr>
        <p:spPr>
          <a:xfrm>
            <a:off x="8535902" y="4692305"/>
            <a:ext cx="1963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sahip olmak.</a:t>
            </a:r>
          </a:p>
        </p:txBody>
      </p:sp>
      <p:sp>
        <p:nvSpPr>
          <p:cNvPr id="57" name="Rectangle 39"/>
          <p:cNvSpPr/>
          <p:nvPr/>
        </p:nvSpPr>
        <p:spPr>
          <a:xfrm>
            <a:off x="5689219" y="2135107"/>
            <a:ext cx="1229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Verimli bir </a:t>
            </a:r>
            <a:endParaRPr lang="en-US" dirty="0"/>
          </a:p>
        </p:txBody>
      </p:sp>
      <p:sp>
        <p:nvSpPr>
          <p:cNvPr id="58" name="Rectangle 12"/>
          <p:cNvSpPr/>
          <p:nvPr/>
        </p:nvSpPr>
        <p:spPr>
          <a:xfrm>
            <a:off x="5689219" y="4442673"/>
            <a:ext cx="2170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Nasıl sahip olunur</a:t>
            </a:r>
            <a:r>
              <a:rPr lang="en-GB" b="1" dirty="0" smtClean="0"/>
              <a:t>…?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4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12096 -0.002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-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0163 L -0.22643 0.00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28" y="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0.01574 L -0.1237 -0.099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1" y="-578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41 5.55112E-17 L -0.11289 0.081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3 -0.07222 L -0.22852 -0.0395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4" y="162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2" grpId="0" animBg="1"/>
      <p:bldP spid="52" grpId="1" animBg="1"/>
      <p:bldP spid="53" grpId="0" animBg="1"/>
      <p:bldP spid="53" grpId="1" animBg="1"/>
      <p:bldP spid="54" grpId="0"/>
      <p:bldP spid="55" grpId="0"/>
      <p:bldP spid="56" grpId="0"/>
      <p:bldP spid="5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C:\Users\semir\Downloads\HIMA_Logo_Quer_fin_CMYK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03" y="-217653"/>
            <a:ext cx="2171943" cy="130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6E04D0DA-17FB-0D4B-A994-E1DAD02F4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70" y="90722"/>
            <a:ext cx="9477632" cy="68775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4C10FC9A-90F3-A240-8EA4-D79D08A50ACC}"/>
              </a:ext>
            </a:extLst>
          </p:cNvPr>
          <p:cNvSpPr txBox="1"/>
          <p:nvPr/>
        </p:nvSpPr>
        <p:spPr>
          <a:xfrm>
            <a:off x="341870" y="103079"/>
            <a:ext cx="8888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Proses Emniyet Yönetim Sistemlerinin Önemi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xmlns="" id="{89007AD3-A23C-A541-97D2-4B98942908F7}"/>
              </a:ext>
            </a:extLst>
          </p:cNvPr>
          <p:cNvSpPr/>
          <p:nvPr/>
        </p:nvSpPr>
        <p:spPr>
          <a:xfrm>
            <a:off x="329513" y="877331"/>
            <a:ext cx="11520617" cy="5214320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A7F20ADD-EC58-AE41-B7B4-7436E4C6D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6167348"/>
            <a:ext cx="11633200" cy="711200"/>
          </a:xfrm>
          <a:prstGeom prst="rect">
            <a:avLst/>
          </a:prstGeom>
        </p:spPr>
      </p:pic>
      <p:graphicFrame>
        <p:nvGraphicFramePr>
          <p:cNvPr id="11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939626"/>
              </p:ext>
            </p:extLst>
          </p:nvPr>
        </p:nvGraphicFramePr>
        <p:xfrm>
          <a:off x="425450" y="907340"/>
          <a:ext cx="1670050" cy="606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70050">
                  <a:extLst>
                    <a:ext uri="{9D8B030D-6E8A-4147-A177-3AD203B41FA5}">
                      <a16:colId xmlns:a16="http://schemas.microsoft.com/office/drawing/2014/main" xmlns="" val="3344256779"/>
                    </a:ext>
                  </a:extLst>
                </a:gridCol>
              </a:tblGrid>
              <a:tr h="489533">
                <a:tc>
                  <a:txBody>
                    <a:bodyPr/>
                    <a:lstStyle/>
                    <a:p>
                      <a:r>
                        <a:rPr lang="tr-TR" sz="2800" kern="1200" noProof="0" dirty="0" smtClean="0"/>
                        <a:t>Cevap</a:t>
                      </a:r>
                      <a:endParaRPr lang="en-US" sz="2800" b="1" i="0" kern="1200" noProof="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72000" marB="108000"/>
                </a:tc>
                <a:extLst>
                  <a:ext uri="{0D108BD9-81ED-4DB2-BD59-A6C34878D82A}">
                    <a16:rowId xmlns:a16="http://schemas.microsoft.com/office/drawing/2014/main" xmlns="" val="758289943"/>
                  </a:ext>
                </a:extLst>
              </a:tr>
            </a:tbl>
          </a:graphicData>
        </a:graphic>
      </p:graphicFrame>
      <p:sp>
        <p:nvSpPr>
          <p:cNvPr id="43" name="Rectangle 27"/>
          <p:cNvSpPr/>
          <p:nvPr/>
        </p:nvSpPr>
        <p:spPr>
          <a:xfrm>
            <a:off x="2660884" y="2729316"/>
            <a:ext cx="6231065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solidFill>
                  <a:schemeClr val="accent2"/>
                </a:solidFill>
              </a:rPr>
              <a:t>                 Emniyet </a:t>
            </a:r>
            <a:r>
              <a:rPr lang="en-US" sz="2800" b="1" dirty="0" err="1" smtClean="0">
                <a:solidFill>
                  <a:schemeClr val="accent2"/>
                </a:solidFill>
              </a:rPr>
              <a:t>verilerinin</a:t>
            </a:r>
            <a:endParaRPr lang="tr-TR" sz="2800" b="1" dirty="0" smtClean="0">
              <a:solidFill>
                <a:schemeClr val="accent2"/>
              </a:solidFill>
            </a:endParaRPr>
          </a:p>
          <a:p>
            <a:r>
              <a:rPr lang="tr-TR" sz="6600" b="1" spc="50" dirty="0" err="1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</a:t>
            </a:r>
            <a:r>
              <a:rPr lang="en-US" sz="6600" b="1" spc="50" dirty="0" err="1" smtClean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ijitalleştirilmesi</a:t>
            </a:r>
            <a:endParaRPr lang="en-US" sz="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7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emir\Downloads\HIMA_Logo_Quer_fin_CMYK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03" y="-217653"/>
            <a:ext cx="2171943" cy="130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6E04D0DA-17FB-0D4B-A994-E1DAD02F4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70" y="90722"/>
            <a:ext cx="9477632" cy="68775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4C10FC9A-90F3-A240-8EA4-D79D08A50ACC}"/>
              </a:ext>
            </a:extLst>
          </p:cNvPr>
          <p:cNvSpPr txBox="1"/>
          <p:nvPr/>
        </p:nvSpPr>
        <p:spPr>
          <a:xfrm>
            <a:off x="341870" y="103079"/>
            <a:ext cx="8888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Proses Emniyet Yönetim Sistemlerinin Önemi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xmlns="" id="{89007AD3-A23C-A541-97D2-4B98942908F7}"/>
              </a:ext>
            </a:extLst>
          </p:cNvPr>
          <p:cNvSpPr/>
          <p:nvPr/>
        </p:nvSpPr>
        <p:spPr>
          <a:xfrm>
            <a:off x="329513" y="877331"/>
            <a:ext cx="11520617" cy="5214320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A7F20ADD-EC58-AE41-B7B4-7436E4C6D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6167348"/>
            <a:ext cx="11633200" cy="711200"/>
          </a:xfrm>
          <a:prstGeom prst="rect">
            <a:avLst/>
          </a:prstGeom>
        </p:spPr>
      </p:pic>
      <p:graphicFrame>
        <p:nvGraphicFramePr>
          <p:cNvPr id="11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014618"/>
              </p:ext>
            </p:extLst>
          </p:nvPr>
        </p:nvGraphicFramePr>
        <p:xfrm>
          <a:off x="425450" y="907340"/>
          <a:ext cx="1670050" cy="606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70050">
                  <a:extLst>
                    <a:ext uri="{9D8B030D-6E8A-4147-A177-3AD203B41FA5}">
                      <a16:colId xmlns:a16="http://schemas.microsoft.com/office/drawing/2014/main" xmlns="" val="3344256779"/>
                    </a:ext>
                  </a:extLst>
                </a:gridCol>
              </a:tblGrid>
              <a:tr h="489533">
                <a:tc>
                  <a:txBody>
                    <a:bodyPr/>
                    <a:lstStyle/>
                    <a:p>
                      <a:r>
                        <a:rPr lang="tr-TR" sz="2800" kern="1200" noProof="0" dirty="0" smtClean="0"/>
                        <a:t>Cevap</a:t>
                      </a:r>
                      <a:endParaRPr lang="en-US" sz="2800" b="1" i="0" kern="1200" noProof="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72000" marB="108000"/>
                </a:tc>
                <a:extLst>
                  <a:ext uri="{0D108BD9-81ED-4DB2-BD59-A6C34878D82A}">
                    <a16:rowId xmlns:a16="http://schemas.microsoft.com/office/drawing/2014/main" xmlns="" val="758289943"/>
                  </a:ext>
                </a:extLst>
              </a:tr>
            </a:tbl>
          </a:graphicData>
        </a:graphic>
      </p:graphicFrame>
      <p:sp>
        <p:nvSpPr>
          <p:cNvPr id="12" name="Textfeld 14"/>
          <p:cNvSpPr txBox="1"/>
          <p:nvPr/>
        </p:nvSpPr>
        <p:spPr>
          <a:xfrm>
            <a:off x="8515171" y="1684340"/>
            <a:ext cx="1395583" cy="561258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SRS </a:t>
            </a:r>
            <a:r>
              <a:rPr lang="en-GB" sz="1200" b="1" dirty="0" err="1">
                <a:solidFill>
                  <a:schemeClr val="bg1"/>
                </a:solidFill>
              </a:rPr>
              <a:t>ve</a:t>
            </a:r>
            <a:r>
              <a:rPr lang="en-GB" sz="1200" b="1" dirty="0">
                <a:solidFill>
                  <a:schemeClr val="bg1"/>
                </a:solidFill>
              </a:rPr>
              <a:t> IPL </a:t>
            </a:r>
            <a:r>
              <a:rPr lang="en-GB" sz="1200" b="1" dirty="0" err="1">
                <a:solidFill>
                  <a:schemeClr val="bg1"/>
                </a:solidFill>
              </a:rPr>
              <a:t>Tasarımı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3" name="Textfeld 14"/>
          <p:cNvSpPr txBox="1"/>
          <p:nvPr/>
        </p:nvSpPr>
        <p:spPr>
          <a:xfrm>
            <a:off x="4502118" y="1384758"/>
            <a:ext cx="1076411" cy="561258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SIS </a:t>
            </a:r>
            <a:r>
              <a:rPr lang="en-GB" sz="1200" b="1" dirty="0" err="1">
                <a:solidFill>
                  <a:schemeClr val="bg1"/>
                </a:solidFill>
              </a:rPr>
              <a:t>için</a:t>
            </a:r>
            <a:r>
              <a:rPr lang="en-GB" sz="1200" b="1" dirty="0">
                <a:solidFill>
                  <a:schemeClr val="bg1"/>
                </a:solidFill>
              </a:rPr>
              <a:t> SRS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4" name="Textfeld 14"/>
          <p:cNvSpPr txBox="1"/>
          <p:nvPr/>
        </p:nvSpPr>
        <p:spPr>
          <a:xfrm>
            <a:off x="678561" y="4639446"/>
            <a:ext cx="1395583" cy="561258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 err="1">
                <a:solidFill>
                  <a:schemeClr val="bg1"/>
                </a:solidFill>
              </a:rPr>
              <a:t>Kurulum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 err="1">
                <a:solidFill>
                  <a:schemeClr val="bg1"/>
                </a:solidFill>
              </a:rPr>
              <a:t>Devreye</a:t>
            </a:r>
            <a:r>
              <a:rPr lang="en-GB" sz="1200" b="1" dirty="0">
                <a:solidFill>
                  <a:schemeClr val="bg1"/>
                </a:solidFill>
              </a:rPr>
              <a:t> Alma </a:t>
            </a:r>
            <a:r>
              <a:rPr lang="en-GB" sz="1200" b="1" dirty="0" err="1">
                <a:solidFill>
                  <a:schemeClr val="bg1"/>
                </a:solidFill>
              </a:rPr>
              <a:t>ve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tr-TR" sz="1200" b="1" dirty="0">
                <a:solidFill>
                  <a:schemeClr val="bg1"/>
                </a:solidFill>
              </a:rPr>
              <a:t>Doğrulama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7" name="Textfeld 14"/>
          <p:cNvSpPr txBox="1"/>
          <p:nvPr/>
        </p:nvSpPr>
        <p:spPr>
          <a:xfrm>
            <a:off x="2216909" y="4639446"/>
            <a:ext cx="1395583" cy="561258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 err="1">
                <a:solidFill>
                  <a:schemeClr val="bg1"/>
                </a:solidFill>
              </a:rPr>
              <a:t>İşletme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ve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Bakım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8" name="Textfeld 14"/>
          <p:cNvSpPr txBox="1"/>
          <p:nvPr/>
        </p:nvSpPr>
        <p:spPr>
          <a:xfrm>
            <a:off x="9457145" y="4358817"/>
            <a:ext cx="1395583" cy="561258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SIS </a:t>
            </a:r>
            <a:r>
              <a:rPr lang="en-GB" sz="1200" b="1" dirty="0" err="1">
                <a:solidFill>
                  <a:schemeClr val="bg1"/>
                </a:solidFill>
              </a:rPr>
              <a:t>Tasarım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ve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Mühendislik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9" name="Textfeld 14"/>
          <p:cNvSpPr txBox="1"/>
          <p:nvPr/>
        </p:nvSpPr>
        <p:spPr>
          <a:xfrm>
            <a:off x="982902" y="1675116"/>
            <a:ext cx="1395583" cy="660808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Hazard &amp; Risk</a:t>
            </a:r>
          </a:p>
          <a:p>
            <a:pPr algn="ctr"/>
            <a:r>
              <a:rPr lang="en-GB" sz="1200" b="1" dirty="0" err="1">
                <a:solidFill>
                  <a:schemeClr val="bg1"/>
                </a:solidFill>
              </a:rPr>
              <a:t>Değerlendirmesi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0" name="Textfeld 14"/>
          <p:cNvSpPr txBox="1"/>
          <p:nvPr/>
        </p:nvSpPr>
        <p:spPr>
          <a:xfrm>
            <a:off x="987654" y="3334026"/>
            <a:ext cx="1395583" cy="660808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tr-TR" sz="1200" b="1" dirty="0">
                <a:solidFill>
                  <a:schemeClr val="bg1"/>
                </a:solidFill>
              </a:rPr>
              <a:t>Emniyet </a:t>
            </a:r>
            <a:r>
              <a:rPr lang="en-GB" sz="1200" b="1" dirty="0" err="1">
                <a:solidFill>
                  <a:schemeClr val="bg1"/>
                </a:solidFill>
              </a:rPr>
              <a:t>Fonksiyonunun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Tahsisi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22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4701" y="1936771"/>
            <a:ext cx="538049" cy="472425"/>
          </a:xfrm>
          <a:prstGeom prst="rect">
            <a:avLst/>
          </a:prstGeom>
        </p:spPr>
      </p:pic>
      <p:pic>
        <p:nvPicPr>
          <p:cNvPr id="23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5959" y="1153766"/>
            <a:ext cx="1857375" cy="523875"/>
          </a:xfrm>
          <a:prstGeom prst="rect">
            <a:avLst/>
          </a:prstGeom>
        </p:spPr>
      </p:pic>
      <p:pic>
        <p:nvPicPr>
          <p:cNvPr id="24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535" y="2570416"/>
            <a:ext cx="1885950" cy="466725"/>
          </a:xfrm>
          <a:prstGeom prst="rect">
            <a:avLst/>
          </a:prstGeom>
        </p:spPr>
      </p:pic>
      <p:pic>
        <p:nvPicPr>
          <p:cNvPr id="25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2742" y="907340"/>
            <a:ext cx="1219200" cy="419100"/>
          </a:xfrm>
          <a:prstGeom prst="rect">
            <a:avLst/>
          </a:prstGeom>
        </p:spPr>
      </p:pic>
      <p:pic>
        <p:nvPicPr>
          <p:cNvPr id="26" name="Picture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742" y="4084250"/>
            <a:ext cx="1695975" cy="451797"/>
          </a:xfrm>
          <a:prstGeom prst="rect">
            <a:avLst/>
          </a:prstGeom>
        </p:spPr>
      </p:pic>
      <p:pic>
        <p:nvPicPr>
          <p:cNvPr id="27" name="Picture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4793" y="881790"/>
            <a:ext cx="766290" cy="729449"/>
          </a:xfrm>
          <a:prstGeom prst="rect">
            <a:avLst/>
          </a:prstGeom>
        </p:spPr>
      </p:pic>
      <p:pic>
        <p:nvPicPr>
          <p:cNvPr id="28" name="Picture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5973" y="5375487"/>
            <a:ext cx="1491132" cy="584564"/>
          </a:xfrm>
          <a:prstGeom prst="rect">
            <a:avLst/>
          </a:prstGeom>
        </p:spPr>
      </p:pic>
      <p:pic>
        <p:nvPicPr>
          <p:cNvPr id="29" name="Picture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36218" y="5296041"/>
            <a:ext cx="1549071" cy="398902"/>
          </a:xfrm>
          <a:prstGeom prst="rect">
            <a:avLst/>
          </a:prstGeom>
        </p:spPr>
      </p:pic>
      <p:pic>
        <p:nvPicPr>
          <p:cNvPr id="30" name="Picture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59396" y="4924278"/>
            <a:ext cx="1485443" cy="937534"/>
          </a:xfrm>
          <a:prstGeom prst="rect">
            <a:avLst/>
          </a:prstGeom>
        </p:spPr>
      </p:pic>
      <p:pic>
        <p:nvPicPr>
          <p:cNvPr id="31" name="Picture 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67756" y="4457003"/>
            <a:ext cx="1103714" cy="1140100"/>
          </a:xfrm>
          <a:prstGeom prst="rect">
            <a:avLst/>
          </a:prstGeom>
        </p:spPr>
      </p:pic>
      <p:sp>
        <p:nvSpPr>
          <p:cNvPr id="32" name="Rectangle 48"/>
          <p:cNvSpPr/>
          <p:nvPr/>
        </p:nvSpPr>
        <p:spPr>
          <a:xfrm>
            <a:off x="7367756" y="3096490"/>
            <a:ext cx="1576648" cy="420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Consultant</a:t>
            </a:r>
            <a:endParaRPr lang="en-US" dirty="0"/>
          </a:p>
        </p:txBody>
      </p:sp>
      <p:sp>
        <p:nvSpPr>
          <p:cNvPr id="33" name="Rectangle 49"/>
          <p:cNvSpPr/>
          <p:nvPr/>
        </p:nvSpPr>
        <p:spPr>
          <a:xfrm>
            <a:off x="5713919" y="1377732"/>
            <a:ext cx="1576648" cy="613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EPC</a:t>
            </a:r>
            <a:endParaRPr lang="en-US" dirty="0"/>
          </a:p>
        </p:txBody>
      </p:sp>
      <p:sp>
        <p:nvSpPr>
          <p:cNvPr id="34" name="Rectangle 50"/>
          <p:cNvSpPr/>
          <p:nvPr/>
        </p:nvSpPr>
        <p:spPr>
          <a:xfrm>
            <a:off x="9212962" y="2436116"/>
            <a:ext cx="1902496" cy="660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 contractors</a:t>
            </a:r>
            <a:endParaRPr lang="en-US" dirty="0"/>
          </a:p>
        </p:txBody>
      </p:sp>
      <p:sp>
        <p:nvSpPr>
          <p:cNvPr id="35" name="Rectangle 51"/>
          <p:cNvSpPr/>
          <p:nvPr/>
        </p:nvSpPr>
        <p:spPr>
          <a:xfrm>
            <a:off x="9309129" y="3488250"/>
            <a:ext cx="1902496" cy="660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OEM</a:t>
            </a:r>
            <a:endParaRPr lang="en-US" dirty="0"/>
          </a:p>
        </p:txBody>
      </p:sp>
      <p:sp>
        <p:nvSpPr>
          <p:cNvPr id="36" name="Rectangle 52"/>
          <p:cNvSpPr/>
          <p:nvPr/>
        </p:nvSpPr>
        <p:spPr>
          <a:xfrm>
            <a:off x="5382834" y="4908699"/>
            <a:ext cx="1902496" cy="660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</a:t>
            </a:r>
            <a:endParaRPr lang="en-US" dirty="0"/>
          </a:p>
        </p:txBody>
      </p:sp>
      <p:grpSp>
        <p:nvGrpSpPr>
          <p:cNvPr id="3" name="Grup 2"/>
          <p:cNvGrpSpPr/>
          <p:nvPr/>
        </p:nvGrpSpPr>
        <p:grpSpPr>
          <a:xfrm>
            <a:off x="3484495" y="2035970"/>
            <a:ext cx="3753167" cy="2523256"/>
            <a:chOff x="5987838" y="3062693"/>
            <a:chExt cx="3753167" cy="2523256"/>
          </a:xfrm>
        </p:grpSpPr>
        <p:pic>
          <p:nvPicPr>
            <p:cNvPr id="1026" name="Picture 2" descr="C:\Users\semir\Downloads\Programming code abstract technology background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1705" y="3062693"/>
              <a:ext cx="3688944" cy="2523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9"/>
            <p:cNvSpPr/>
            <p:nvPr/>
          </p:nvSpPr>
          <p:spPr>
            <a:xfrm>
              <a:off x="5987838" y="3724156"/>
              <a:ext cx="375316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600" b="1" dirty="0">
                  <a:solidFill>
                    <a:schemeClr val="bg1"/>
                  </a:solidFill>
                </a:rPr>
                <a:t>Tek Bir Dijital Platform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930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024 L 0.02214 0.230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115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-0.31693 0.18658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46" y="932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39583 -0.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2" y="-10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0.34466 -0.25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-128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19597 -0.22917 " pathEditMode="relative" rAng="0" ptsTypes="AA">
                                      <p:cBhvr>
                                        <p:cTn id="14" dur="2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145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0.3194 -0.055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277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29102 0.180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4" y="902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0694 -0.305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" y="-1525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07825 -0.282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-141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21081 -0.246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-123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0.37773 -0.318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93" y="-1592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41576 -0.0620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94" y="-310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40976 0.07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5" y="395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0.2388 0.291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0" y="1456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0.10937 0.2275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1136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0375 0.3134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1567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17435 0.2796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1398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0.175 0.156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780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0.22786 -0.0048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-25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31107 0.061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305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29219 -0.1472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736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32396 -0.3479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98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semir\Downloads\HIMA_Logo_Quer_fin_CMYK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03" y="-217653"/>
            <a:ext cx="2171943" cy="130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6E04D0DA-17FB-0D4B-A994-E1DAD02F4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70" y="90722"/>
            <a:ext cx="9477632" cy="68775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4C10FC9A-90F3-A240-8EA4-D79D08A50ACC}"/>
              </a:ext>
            </a:extLst>
          </p:cNvPr>
          <p:cNvSpPr txBox="1"/>
          <p:nvPr/>
        </p:nvSpPr>
        <p:spPr>
          <a:xfrm>
            <a:off x="341870" y="103079"/>
            <a:ext cx="8888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Proses Emniyet Yönetim Sistemlerinin Önemi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xmlns="" id="{89007AD3-A23C-A541-97D2-4B98942908F7}"/>
              </a:ext>
            </a:extLst>
          </p:cNvPr>
          <p:cNvSpPr/>
          <p:nvPr/>
        </p:nvSpPr>
        <p:spPr>
          <a:xfrm>
            <a:off x="329513" y="877331"/>
            <a:ext cx="11520617" cy="5214320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A7F20ADD-EC58-AE41-B7B4-7436E4C6D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6167348"/>
            <a:ext cx="11633200" cy="711200"/>
          </a:xfrm>
          <a:prstGeom prst="rect">
            <a:avLst/>
          </a:prstGeom>
        </p:spPr>
      </p:pic>
      <p:graphicFrame>
        <p:nvGraphicFramePr>
          <p:cNvPr id="11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24685"/>
              </p:ext>
            </p:extLst>
          </p:nvPr>
        </p:nvGraphicFramePr>
        <p:xfrm>
          <a:off x="425450" y="907340"/>
          <a:ext cx="2212975" cy="606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12975">
                  <a:extLst>
                    <a:ext uri="{9D8B030D-6E8A-4147-A177-3AD203B41FA5}">
                      <a16:colId xmlns:a16="http://schemas.microsoft.com/office/drawing/2014/main" xmlns="" val="3344256779"/>
                    </a:ext>
                  </a:extLst>
                </a:gridCol>
              </a:tblGrid>
              <a:tr h="489533">
                <a:tc>
                  <a:txBody>
                    <a:bodyPr/>
                    <a:lstStyle/>
                    <a:p>
                      <a:r>
                        <a:rPr lang="tr-TR" sz="2800" kern="1200" noProof="0" dirty="0" smtClean="0"/>
                        <a:t>Dijitalleştirme</a:t>
                      </a:r>
                      <a:endParaRPr lang="en-US" sz="2800" b="1" i="0" kern="1200" noProof="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72000" marB="108000"/>
                </a:tc>
                <a:extLst>
                  <a:ext uri="{0D108BD9-81ED-4DB2-BD59-A6C34878D82A}">
                    <a16:rowId xmlns:a16="http://schemas.microsoft.com/office/drawing/2014/main" xmlns="" val="758289943"/>
                  </a:ext>
                </a:extLst>
              </a:tr>
            </a:tbl>
          </a:graphicData>
        </a:graphic>
      </p:graphicFrame>
      <p:pic>
        <p:nvPicPr>
          <p:cNvPr id="2051" name="Picture 3" descr="C:\Users\semir\Downloads\Person sitting in front of laptop with graph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354" y="1126000"/>
            <a:ext cx="2315314" cy="17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39"/>
          <p:cNvSpPr/>
          <p:nvPr/>
        </p:nvSpPr>
        <p:spPr>
          <a:xfrm>
            <a:off x="8727081" y="2941880"/>
            <a:ext cx="2773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b="1" dirty="0" smtClean="0"/>
              <a:t>Tesis(-</a:t>
            </a:r>
            <a:r>
              <a:rPr lang="tr-TR" sz="2400" b="1" dirty="0" err="1" smtClean="0"/>
              <a:t>ler</a:t>
            </a:r>
            <a:r>
              <a:rPr lang="tr-TR" sz="2400" b="1" dirty="0" smtClean="0"/>
              <a:t>) göstergesi</a:t>
            </a:r>
            <a:endParaRPr lang="tr-TR" sz="2400" b="1" dirty="0" smtClean="0"/>
          </a:p>
          <a:p>
            <a:pPr algn="ctr"/>
            <a:r>
              <a:rPr lang="es-ES" sz="1600" b="1" dirty="0" smtClean="0"/>
              <a:t>KPI'ları </a:t>
            </a:r>
            <a:r>
              <a:rPr lang="es-ES" sz="1600" b="1" dirty="0"/>
              <a:t>ve Metrikleri</a:t>
            </a:r>
            <a:endParaRPr lang="en-US" sz="1600" dirty="0"/>
          </a:p>
        </p:txBody>
      </p:sp>
      <p:sp>
        <p:nvSpPr>
          <p:cNvPr id="43" name="Rectangle 39"/>
          <p:cNvSpPr/>
          <p:nvPr/>
        </p:nvSpPr>
        <p:spPr>
          <a:xfrm>
            <a:off x="8595795" y="3970580"/>
            <a:ext cx="30355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b="1" dirty="0" err="1" smtClean="0">
                <a:solidFill>
                  <a:schemeClr val="accent2"/>
                </a:solidFill>
              </a:rPr>
              <a:t>Cloud</a:t>
            </a:r>
            <a:r>
              <a:rPr lang="tr-TR" sz="2400" b="1" dirty="0" smtClean="0">
                <a:solidFill>
                  <a:schemeClr val="accent2"/>
                </a:solidFill>
              </a:rPr>
              <a:t> </a:t>
            </a:r>
            <a:r>
              <a:rPr lang="es-ES" sz="2400" b="1" dirty="0" smtClean="0">
                <a:solidFill>
                  <a:schemeClr val="accent2"/>
                </a:solidFill>
              </a:rPr>
              <a:t>Tabanlı Analitik,</a:t>
            </a:r>
            <a:endParaRPr lang="tr-TR" sz="2400" b="1" dirty="0" smtClean="0">
              <a:solidFill>
                <a:schemeClr val="accent2"/>
              </a:solidFill>
            </a:endParaRPr>
          </a:p>
          <a:p>
            <a:pPr algn="ctr"/>
            <a:r>
              <a:rPr lang="es-ES" sz="2400" b="1" dirty="0" smtClean="0">
                <a:solidFill>
                  <a:schemeClr val="accent2"/>
                </a:solidFill>
              </a:rPr>
              <a:t>Raporlama</a:t>
            </a:r>
            <a:r>
              <a:rPr lang="es-ES" sz="2400" b="1" dirty="0">
                <a:solidFill>
                  <a:schemeClr val="accent2"/>
                </a:solidFill>
              </a:rPr>
              <a:t>, İş Akışları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4" name="Right Arrow 3"/>
          <p:cNvSpPr/>
          <p:nvPr/>
        </p:nvSpPr>
        <p:spPr>
          <a:xfrm rot="20141458">
            <a:off x="7354292" y="2506158"/>
            <a:ext cx="1710097" cy="459837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up 44"/>
          <p:cNvGrpSpPr/>
          <p:nvPr/>
        </p:nvGrpSpPr>
        <p:grpSpPr>
          <a:xfrm>
            <a:off x="3484495" y="2035970"/>
            <a:ext cx="3753167" cy="2523256"/>
            <a:chOff x="5987838" y="3062693"/>
            <a:chExt cx="3753167" cy="2523256"/>
          </a:xfrm>
        </p:grpSpPr>
        <p:pic>
          <p:nvPicPr>
            <p:cNvPr id="46" name="Picture 2" descr="C:\Users\semir\Downloads\Programming code abstract technology background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1705" y="3062693"/>
              <a:ext cx="3688944" cy="2523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39"/>
            <p:cNvSpPr/>
            <p:nvPr/>
          </p:nvSpPr>
          <p:spPr>
            <a:xfrm>
              <a:off x="5987838" y="3724156"/>
              <a:ext cx="375316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600" b="1" dirty="0">
                  <a:solidFill>
                    <a:schemeClr val="bg1"/>
                  </a:solidFill>
                </a:rPr>
                <a:t>Tek Bir Dijital Platform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65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C:\Users\semir\Downloads\HIMA_Logo_Quer_fin_CMYK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03" y="-217653"/>
            <a:ext cx="2171943" cy="130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6E04D0DA-17FB-0D4B-A994-E1DAD02F4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70" y="90722"/>
            <a:ext cx="9477632" cy="68775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4C10FC9A-90F3-A240-8EA4-D79D08A50ACC}"/>
              </a:ext>
            </a:extLst>
          </p:cNvPr>
          <p:cNvSpPr txBox="1"/>
          <p:nvPr/>
        </p:nvSpPr>
        <p:spPr>
          <a:xfrm>
            <a:off x="341870" y="103079"/>
            <a:ext cx="8888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Proses Emniyet Yönetim Sistemlerinin Önemi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xmlns="" id="{89007AD3-A23C-A541-97D2-4B98942908F7}"/>
              </a:ext>
            </a:extLst>
          </p:cNvPr>
          <p:cNvSpPr/>
          <p:nvPr/>
        </p:nvSpPr>
        <p:spPr>
          <a:xfrm>
            <a:off x="329513" y="877331"/>
            <a:ext cx="11520617" cy="5214320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A7F20ADD-EC58-AE41-B7B4-7436E4C6D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6167348"/>
            <a:ext cx="11633200" cy="711200"/>
          </a:xfrm>
          <a:prstGeom prst="rect">
            <a:avLst/>
          </a:prstGeom>
        </p:spPr>
      </p:pic>
      <p:graphicFrame>
        <p:nvGraphicFramePr>
          <p:cNvPr id="11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987772"/>
              </p:ext>
            </p:extLst>
          </p:nvPr>
        </p:nvGraphicFramePr>
        <p:xfrm>
          <a:off x="425450" y="907340"/>
          <a:ext cx="2212975" cy="606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12975">
                  <a:extLst>
                    <a:ext uri="{9D8B030D-6E8A-4147-A177-3AD203B41FA5}">
                      <a16:colId xmlns:a16="http://schemas.microsoft.com/office/drawing/2014/main" xmlns="" val="3344256779"/>
                    </a:ext>
                  </a:extLst>
                </a:gridCol>
              </a:tblGrid>
              <a:tr h="489533">
                <a:tc>
                  <a:txBody>
                    <a:bodyPr/>
                    <a:lstStyle/>
                    <a:p>
                      <a:r>
                        <a:rPr lang="tr-TR" sz="2800" kern="1200" noProof="0" dirty="0" smtClean="0"/>
                        <a:t>Dijitalleştirme</a:t>
                      </a:r>
                      <a:endParaRPr lang="en-US" sz="2800" b="1" i="0" kern="1200" noProof="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72000" marB="108000"/>
                </a:tc>
                <a:extLst>
                  <a:ext uri="{0D108BD9-81ED-4DB2-BD59-A6C34878D82A}">
                    <a16:rowId xmlns:a16="http://schemas.microsoft.com/office/drawing/2014/main" xmlns="" val="758289943"/>
                  </a:ext>
                </a:extLst>
              </a:tr>
            </a:tbl>
          </a:graphicData>
        </a:graphic>
      </p:graphicFrame>
      <p:sp>
        <p:nvSpPr>
          <p:cNvPr id="23" name="Oval 22"/>
          <p:cNvSpPr/>
          <p:nvPr/>
        </p:nvSpPr>
        <p:spPr>
          <a:xfrm>
            <a:off x="8181190" y="2152848"/>
            <a:ext cx="3307565" cy="70470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181190" y="1339128"/>
            <a:ext cx="3307565" cy="70470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11623" y="5905914"/>
            <a:ext cx="554262" cy="365125"/>
          </a:xfrm>
        </p:spPr>
        <p:txBody>
          <a:bodyPr/>
          <a:lstStyle/>
          <a:p>
            <a:fld id="{73A10B5D-BA71-4904-B24B-ECE277640C0A}" type="slidenum">
              <a:rPr lang="de-DE" smtClean="0"/>
              <a:t>15</a:t>
            </a:fld>
            <a:endParaRPr lang="de-DE"/>
          </a:p>
        </p:txBody>
      </p:sp>
      <p:sp>
        <p:nvSpPr>
          <p:cNvPr id="26" name="Rectangle 10"/>
          <p:cNvSpPr/>
          <p:nvPr/>
        </p:nvSpPr>
        <p:spPr>
          <a:xfrm>
            <a:off x="507460" y="1506517"/>
            <a:ext cx="7160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365 </a:t>
            </a:r>
            <a:r>
              <a:rPr lang="en-US" b="1" dirty="0" err="1"/>
              <a:t>gün</a:t>
            </a:r>
            <a:r>
              <a:rPr lang="en-US" b="1" dirty="0"/>
              <a:t> </a:t>
            </a:r>
            <a:r>
              <a:rPr lang="tr-TR" b="1" dirty="0" smtClean="0"/>
              <a:t>Emniyet </a:t>
            </a:r>
            <a:r>
              <a:rPr lang="en-US" b="1" dirty="0" err="1" smtClean="0"/>
              <a:t>verilerinizin</a:t>
            </a:r>
            <a:r>
              <a:rPr lang="en-US" b="1" dirty="0" smtClean="0"/>
              <a:t>/</a:t>
            </a:r>
            <a:r>
              <a:rPr lang="en-US" b="1" dirty="0" err="1" smtClean="0"/>
              <a:t>İş</a:t>
            </a:r>
            <a:r>
              <a:rPr lang="en-US" b="1" dirty="0" smtClean="0"/>
              <a:t> </a:t>
            </a:r>
            <a:r>
              <a:rPr lang="en-US" b="1" dirty="0" err="1"/>
              <a:t>Akışlarınızın</a:t>
            </a:r>
            <a:r>
              <a:rPr lang="en-US" b="1" dirty="0"/>
              <a:t> IEC 61511 </a:t>
            </a:r>
            <a:r>
              <a:rPr lang="en-US" b="1" dirty="0" err="1"/>
              <a:t>gibi</a:t>
            </a:r>
            <a:r>
              <a:rPr lang="en-US" b="1" dirty="0"/>
              <a:t> </a:t>
            </a:r>
            <a:r>
              <a:rPr lang="tr-TR" b="1" dirty="0" smtClean="0"/>
              <a:t>Emniyet</a:t>
            </a:r>
            <a:r>
              <a:rPr lang="en-US" b="1" dirty="0" smtClean="0"/>
              <a:t> </a:t>
            </a:r>
            <a:r>
              <a:rPr lang="en-US" b="1" dirty="0" err="1" smtClean="0"/>
              <a:t>standartlarına</a:t>
            </a:r>
            <a:r>
              <a:rPr lang="en-US" b="1" dirty="0" smtClean="0"/>
              <a:t> </a:t>
            </a:r>
            <a:r>
              <a:rPr lang="en-US" b="1" dirty="0" err="1"/>
              <a:t>göre</a:t>
            </a:r>
            <a:r>
              <a:rPr lang="en-US" b="1" dirty="0"/>
              <a:t> </a:t>
            </a:r>
            <a:r>
              <a:rPr lang="en-US" b="1" dirty="0" err="1"/>
              <a:t>analizi</a:t>
            </a:r>
            <a:endParaRPr lang="en-US" b="1" dirty="0" smtClean="0"/>
          </a:p>
        </p:txBody>
      </p:sp>
      <p:sp>
        <p:nvSpPr>
          <p:cNvPr id="27" name="Rectangle 17"/>
          <p:cNvSpPr/>
          <p:nvPr/>
        </p:nvSpPr>
        <p:spPr>
          <a:xfrm>
            <a:off x="8181190" y="1537591"/>
            <a:ext cx="33075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Uygunsuzluk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8" name="Rectangle 18"/>
          <p:cNvSpPr/>
          <p:nvPr/>
        </p:nvSpPr>
        <p:spPr>
          <a:xfrm>
            <a:off x="516983" y="2269007"/>
            <a:ext cx="8271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Emniyet </a:t>
            </a:r>
            <a:r>
              <a:rPr lang="en-US" b="1" dirty="0" err="1" smtClean="0"/>
              <a:t>performansı</a:t>
            </a:r>
            <a:r>
              <a:rPr lang="en-US" b="1" dirty="0" smtClean="0"/>
              <a:t> </a:t>
            </a:r>
            <a:r>
              <a:rPr lang="tr-TR" b="1" dirty="0" smtClean="0"/>
              <a:t>zayıflatan ekipmanların </a:t>
            </a:r>
            <a:r>
              <a:rPr lang="en-US" b="1" dirty="0" err="1" smtClean="0"/>
              <a:t>belirlenmesi</a:t>
            </a:r>
            <a:endParaRPr lang="en-US" b="1" dirty="0" smtClean="0"/>
          </a:p>
        </p:txBody>
      </p:sp>
      <p:sp>
        <p:nvSpPr>
          <p:cNvPr id="29" name="Rectangle 20"/>
          <p:cNvSpPr/>
          <p:nvPr/>
        </p:nvSpPr>
        <p:spPr>
          <a:xfrm>
            <a:off x="8204799" y="2351311"/>
            <a:ext cx="3283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Kazalar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ectangle 21"/>
          <p:cNvSpPr/>
          <p:nvPr/>
        </p:nvSpPr>
        <p:spPr>
          <a:xfrm>
            <a:off x="542636" y="3126554"/>
            <a:ext cx="8052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Tasarıma</a:t>
            </a:r>
            <a:r>
              <a:rPr lang="en-US" b="1" dirty="0"/>
              <a:t> </a:t>
            </a:r>
            <a:r>
              <a:rPr lang="tr-TR" b="1" dirty="0" smtClean="0"/>
              <a:t>göre </a:t>
            </a:r>
            <a:r>
              <a:rPr lang="tr-TR" b="1" dirty="0" err="1" smtClean="0"/>
              <a:t>üygunluğunu</a:t>
            </a:r>
            <a:r>
              <a:rPr lang="tr-TR" b="1" dirty="0" smtClean="0"/>
              <a:t> sürekli i</a:t>
            </a:r>
            <a:r>
              <a:rPr lang="en-US" b="1" dirty="0" err="1" smtClean="0"/>
              <a:t>zle</a:t>
            </a:r>
            <a:r>
              <a:rPr lang="tr-TR" b="1" dirty="0" smtClean="0"/>
              <a:t>n</a:t>
            </a:r>
            <a:r>
              <a:rPr lang="en-US" b="1" dirty="0" smtClean="0"/>
              <a:t>me</a:t>
            </a:r>
            <a:r>
              <a:rPr lang="tr-TR" b="1" dirty="0" smtClean="0"/>
              <a:t>si</a:t>
            </a:r>
            <a:endParaRPr lang="en-US" b="1" dirty="0" smtClean="0"/>
          </a:p>
        </p:txBody>
      </p:sp>
      <p:sp>
        <p:nvSpPr>
          <p:cNvPr id="31" name="Oval 30"/>
          <p:cNvSpPr/>
          <p:nvPr/>
        </p:nvSpPr>
        <p:spPr>
          <a:xfrm>
            <a:off x="8181189" y="3043196"/>
            <a:ext cx="3307565" cy="70470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7"/>
          <p:cNvSpPr/>
          <p:nvPr/>
        </p:nvSpPr>
        <p:spPr>
          <a:xfrm>
            <a:off x="8181190" y="3241659"/>
            <a:ext cx="33075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Üretim </a:t>
            </a:r>
            <a:r>
              <a:rPr lang="tr-TR" sz="2000" b="1" dirty="0" smtClean="0">
                <a:solidFill>
                  <a:schemeClr val="bg1"/>
                </a:solidFill>
              </a:rPr>
              <a:t>kaybı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" name="Rectangle 28"/>
          <p:cNvSpPr/>
          <p:nvPr/>
        </p:nvSpPr>
        <p:spPr>
          <a:xfrm>
            <a:off x="542636" y="4000259"/>
            <a:ext cx="8052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K</a:t>
            </a:r>
            <a:r>
              <a:rPr lang="en-US" b="1" dirty="0" err="1" smtClean="0"/>
              <a:t>apsamlı</a:t>
            </a:r>
            <a:r>
              <a:rPr lang="en-US" b="1" dirty="0" smtClean="0"/>
              <a:t> </a:t>
            </a:r>
            <a:r>
              <a:rPr lang="en-US" b="1" dirty="0" err="1" smtClean="0"/>
              <a:t>raporlama</a:t>
            </a:r>
            <a:endParaRPr lang="en-US" b="1" dirty="0" smtClean="0"/>
          </a:p>
        </p:txBody>
      </p:sp>
      <p:sp>
        <p:nvSpPr>
          <p:cNvPr id="34" name="Oval 33"/>
          <p:cNvSpPr/>
          <p:nvPr/>
        </p:nvSpPr>
        <p:spPr>
          <a:xfrm>
            <a:off x="8204800" y="3801553"/>
            <a:ext cx="3307565" cy="7047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0"/>
          <p:cNvSpPr/>
          <p:nvPr/>
        </p:nvSpPr>
        <p:spPr>
          <a:xfrm>
            <a:off x="8204799" y="4031036"/>
            <a:ext cx="3283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Bilgi </a:t>
            </a:r>
            <a:r>
              <a:rPr lang="en-US" sz="2000" b="1" dirty="0" err="1">
                <a:solidFill>
                  <a:schemeClr val="bg1"/>
                </a:solidFill>
              </a:rPr>
              <a:t>eksikliği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Rectangle 31"/>
          <p:cNvSpPr/>
          <p:nvPr/>
        </p:nvSpPr>
        <p:spPr>
          <a:xfrm>
            <a:off x="542636" y="4790198"/>
            <a:ext cx="8052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K</a:t>
            </a:r>
            <a:r>
              <a:rPr lang="en-US" b="1" dirty="0" err="1" smtClean="0"/>
              <a:t>urumsal</a:t>
            </a:r>
            <a:r>
              <a:rPr lang="en-US" b="1" dirty="0" smtClean="0"/>
              <a:t> </a:t>
            </a:r>
            <a:r>
              <a:rPr lang="en-US" b="1" dirty="0" err="1"/>
              <a:t>çapta</a:t>
            </a:r>
            <a:r>
              <a:rPr lang="en-US" b="1" dirty="0"/>
              <a:t> </a:t>
            </a:r>
            <a:r>
              <a:rPr lang="en-US" b="1" dirty="0" err="1"/>
              <a:t>arıza</a:t>
            </a:r>
            <a:r>
              <a:rPr lang="en-US" b="1" dirty="0"/>
              <a:t> </a:t>
            </a:r>
            <a:r>
              <a:rPr lang="en-US" b="1" dirty="0" err="1" smtClean="0"/>
              <a:t>oranlarını</a:t>
            </a:r>
            <a:r>
              <a:rPr lang="tr-TR" b="1" dirty="0" smtClean="0"/>
              <a:t>n</a:t>
            </a:r>
            <a:r>
              <a:rPr lang="en-US" b="1" dirty="0" smtClean="0"/>
              <a:t> </a:t>
            </a:r>
            <a:r>
              <a:rPr lang="tr-TR" b="1" dirty="0" smtClean="0"/>
              <a:t>toplanması</a:t>
            </a:r>
            <a:endParaRPr lang="en-US" b="1" dirty="0" smtClean="0"/>
          </a:p>
        </p:txBody>
      </p:sp>
      <p:sp>
        <p:nvSpPr>
          <p:cNvPr id="37" name="Oval 36"/>
          <p:cNvSpPr/>
          <p:nvPr/>
        </p:nvSpPr>
        <p:spPr>
          <a:xfrm>
            <a:off x="8181189" y="4643991"/>
            <a:ext cx="3307565" cy="7047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3"/>
          <p:cNvSpPr/>
          <p:nvPr/>
        </p:nvSpPr>
        <p:spPr>
          <a:xfrm>
            <a:off x="8181190" y="4842454"/>
            <a:ext cx="33075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Verimsizlik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9" name="Rectangle 34"/>
          <p:cNvSpPr/>
          <p:nvPr/>
        </p:nvSpPr>
        <p:spPr>
          <a:xfrm>
            <a:off x="542636" y="5583178"/>
            <a:ext cx="8052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Yüksek</a:t>
            </a:r>
            <a:r>
              <a:rPr lang="en-US" b="1" dirty="0"/>
              <a:t> </a:t>
            </a:r>
            <a:r>
              <a:rPr lang="en-US" b="1" dirty="0" err="1"/>
              <a:t>düzeyde</a:t>
            </a:r>
            <a:r>
              <a:rPr lang="en-US" b="1" dirty="0"/>
              <a:t> </a:t>
            </a:r>
            <a:r>
              <a:rPr lang="en-US" b="1" dirty="0" err="1"/>
              <a:t>geliştirilmiş</a:t>
            </a:r>
            <a:r>
              <a:rPr lang="en-US" b="1" dirty="0"/>
              <a:t> </a:t>
            </a:r>
            <a:r>
              <a:rPr lang="tr-TR" b="1" dirty="0" smtClean="0"/>
              <a:t>Emniyet </a:t>
            </a:r>
            <a:r>
              <a:rPr lang="en-US" b="1" dirty="0" err="1" smtClean="0"/>
              <a:t>verileri</a:t>
            </a:r>
            <a:r>
              <a:rPr lang="en-US" b="1" dirty="0" smtClean="0"/>
              <a:t> </a:t>
            </a:r>
            <a:r>
              <a:rPr lang="en-US" b="1" dirty="0" err="1"/>
              <a:t>toplama</a:t>
            </a:r>
            <a:r>
              <a:rPr lang="en-US" b="1" dirty="0"/>
              <a:t>/</a:t>
            </a:r>
            <a:r>
              <a:rPr lang="en-US" b="1" dirty="0" err="1"/>
              <a:t>Raporlama</a:t>
            </a:r>
            <a:r>
              <a:rPr lang="en-US" b="1" dirty="0"/>
              <a:t> vb.</a:t>
            </a:r>
            <a:endParaRPr lang="en-US" b="1" dirty="0" smtClean="0"/>
          </a:p>
        </p:txBody>
      </p:sp>
      <p:sp>
        <p:nvSpPr>
          <p:cNvPr id="40" name="Oval 39"/>
          <p:cNvSpPr/>
          <p:nvPr/>
        </p:nvSpPr>
        <p:spPr>
          <a:xfrm>
            <a:off x="8181189" y="5415492"/>
            <a:ext cx="3307565" cy="70470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6"/>
          <p:cNvSpPr/>
          <p:nvPr/>
        </p:nvSpPr>
        <p:spPr>
          <a:xfrm>
            <a:off x="8204799" y="5598767"/>
            <a:ext cx="3283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Yüksek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v</a:t>
            </a:r>
            <a:r>
              <a:rPr lang="en-US" sz="2000" b="1" dirty="0" err="1" smtClean="0">
                <a:solidFill>
                  <a:schemeClr val="bg1"/>
                </a:solidFill>
              </a:rPr>
              <a:t>erimli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kaynaklar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1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  <p:bldP spid="39" grpId="0"/>
      <p:bldP spid="40" grpId="0" animBg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 descr="C:\Users\semir\Downloads\HIMA_Logo_Quer_fin_CMYK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03" y="-217653"/>
            <a:ext cx="2171943" cy="130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6E04D0DA-17FB-0D4B-A994-E1DAD02F4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70" y="90722"/>
            <a:ext cx="9477632" cy="68775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4C10FC9A-90F3-A240-8EA4-D79D08A50ACC}"/>
              </a:ext>
            </a:extLst>
          </p:cNvPr>
          <p:cNvSpPr txBox="1"/>
          <p:nvPr/>
        </p:nvSpPr>
        <p:spPr>
          <a:xfrm>
            <a:off x="341870" y="103079"/>
            <a:ext cx="8888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Proses Emniyet Yönetim Sistemlerinin Önemi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xmlns="" id="{89007AD3-A23C-A541-97D2-4B98942908F7}"/>
              </a:ext>
            </a:extLst>
          </p:cNvPr>
          <p:cNvSpPr/>
          <p:nvPr/>
        </p:nvSpPr>
        <p:spPr>
          <a:xfrm>
            <a:off x="329513" y="877331"/>
            <a:ext cx="11520617" cy="5214320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A7F20ADD-EC58-AE41-B7B4-7436E4C6D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6167348"/>
            <a:ext cx="11633200" cy="711200"/>
          </a:xfrm>
          <a:prstGeom prst="rect">
            <a:avLst/>
          </a:prstGeom>
        </p:spPr>
      </p:pic>
      <p:graphicFrame>
        <p:nvGraphicFramePr>
          <p:cNvPr id="11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2499"/>
              </p:ext>
            </p:extLst>
          </p:nvPr>
        </p:nvGraphicFramePr>
        <p:xfrm>
          <a:off x="425449" y="907340"/>
          <a:ext cx="8718551" cy="606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718551">
                  <a:extLst>
                    <a:ext uri="{9D8B030D-6E8A-4147-A177-3AD203B41FA5}">
                      <a16:colId xmlns:a16="http://schemas.microsoft.com/office/drawing/2014/main" xmlns="" val="3344256779"/>
                    </a:ext>
                  </a:extLst>
                </a:gridCol>
              </a:tblGrid>
              <a:tr h="489533">
                <a:tc>
                  <a:txBody>
                    <a:bodyPr/>
                    <a:lstStyle/>
                    <a:p>
                      <a:r>
                        <a:rPr lang="tr-TR" sz="2800" kern="1200" noProof="0" dirty="0" smtClean="0"/>
                        <a:t>Yeterli Koruma Katmanlarının Kurulduğundan Emin Olmak</a:t>
                      </a:r>
                      <a:endParaRPr lang="en-US" sz="2800" b="1" i="0" kern="1200" noProof="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72000" marB="108000"/>
                </a:tc>
                <a:extLst>
                  <a:ext uri="{0D108BD9-81ED-4DB2-BD59-A6C34878D82A}">
                    <a16:rowId xmlns:a16="http://schemas.microsoft.com/office/drawing/2014/main" xmlns="" val="758289943"/>
                  </a:ext>
                </a:extLst>
              </a:tr>
            </a:tbl>
          </a:graphicData>
        </a:graphic>
      </p:graphicFrame>
      <p:sp>
        <p:nvSpPr>
          <p:cNvPr id="70" name="Rectangle 8"/>
          <p:cNvSpPr/>
          <p:nvPr/>
        </p:nvSpPr>
        <p:spPr>
          <a:xfrm>
            <a:off x="970885" y="1989930"/>
            <a:ext cx="1520456" cy="861238"/>
          </a:xfrm>
          <a:prstGeom prst="rect">
            <a:avLst/>
          </a:prstGeom>
          <a:solidFill>
            <a:srgbClr val="0080C6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Manuel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Rectangle 37"/>
          <p:cNvSpPr/>
          <p:nvPr/>
        </p:nvSpPr>
        <p:spPr>
          <a:xfrm>
            <a:off x="970885" y="3060802"/>
            <a:ext cx="1520456" cy="861238"/>
          </a:xfrm>
          <a:prstGeom prst="rect">
            <a:avLst/>
          </a:prstGeom>
          <a:solidFill>
            <a:srgbClr val="0080C6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Maliyetli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Rectangle 38"/>
          <p:cNvSpPr/>
          <p:nvPr/>
        </p:nvSpPr>
        <p:spPr>
          <a:xfrm>
            <a:off x="970885" y="4131674"/>
            <a:ext cx="1520456" cy="861238"/>
          </a:xfrm>
          <a:prstGeom prst="rect">
            <a:avLst/>
          </a:prstGeom>
          <a:solidFill>
            <a:srgbClr val="0080C6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Tutarsızlık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Rectangle 39"/>
          <p:cNvSpPr/>
          <p:nvPr/>
        </p:nvSpPr>
        <p:spPr>
          <a:xfrm>
            <a:off x="970885" y="5202546"/>
            <a:ext cx="1520456" cy="861238"/>
          </a:xfrm>
          <a:prstGeom prst="rect">
            <a:avLst/>
          </a:prstGeom>
          <a:solidFill>
            <a:srgbClr val="0080C6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kern="0" dirty="0" err="1">
                <a:solidFill>
                  <a:prstClr val="white"/>
                </a:solidFill>
                <a:latin typeface="Arial"/>
              </a:rPr>
              <a:t>Belirsizlik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Rectangle 9"/>
          <p:cNvSpPr/>
          <p:nvPr/>
        </p:nvSpPr>
        <p:spPr>
          <a:xfrm>
            <a:off x="2493964" y="1951189"/>
            <a:ext cx="255450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435055"/>
                </a:solidFill>
                <a:latin typeface="Arial"/>
              </a:rPr>
              <a:t>Verileri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tr-TR" sz="1100" dirty="0" smtClean="0">
                <a:solidFill>
                  <a:srgbClr val="435055"/>
                </a:solidFill>
                <a:latin typeface="Arial"/>
              </a:rPr>
              <a:t>bulmak </a:t>
            </a:r>
            <a:r>
              <a:rPr lang="en-US" sz="1100" dirty="0" err="1" smtClean="0">
                <a:solidFill>
                  <a:srgbClr val="435055"/>
                </a:solidFill>
                <a:latin typeface="Arial"/>
              </a:rPr>
              <a:t>ve</a:t>
            </a:r>
            <a:r>
              <a:rPr lang="en-US" sz="1100" dirty="0" smtClean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analiz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etmek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için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zaman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alan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435055"/>
                </a:solidFill>
                <a:latin typeface="Arial"/>
              </a:rPr>
              <a:t>süreç</a:t>
            </a:r>
            <a:endParaRPr lang="tr-TR" sz="1100" dirty="0" smtClean="0">
              <a:solidFill>
                <a:srgbClr val="435055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rgbClr val="435055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435055"/>
                </a:solidFill>
                <a:latin typeface="Arial"/>
              </a:rPr>
              <a:t>Verimlilik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üzerinde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olumsuz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etki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ve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insan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hatasına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tabi</a:t>
            </a:r>
            <a:endParaRPr lang="en-US" sz="1100" dirty="0">
              <a:solidFill>
                <a:srgbClr val="435055"/>
              </a:solidFill>
              <a:latin typeface="Arial"/>
            </a:endParaRPr>
          </a:p>
        </p:txBody>
      </p:sp>
      <p:sp>
        <p:nvSpPr>
          <p:cNvPr id="75" name="Rectangle 40"/>
          <p:cNvSpPr/>
          <p:nvPr/>
        </p:nvSpPr>
        <p:spPr>
          <a:xfrm>
            <a:off x="2493964" y="3023240"/>
            <a:ext cx="255450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435055"/>
                </a:solidFill>
                <a:latin typeface="Arial"/>
              </a:rPr>
              <a:t>Mühendislik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kaynakları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tarafından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yürütülen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tr-TR" sz="1100" dirty="0" err="1" smtClean="0">
                <a:solidFill>
                  <a:srgbClr val="435055"/>
                </a:solidFill>
                <a:latin typeface="Arial"/>
              </a:rPr>
              <a:t>v</a:t>
            </a:r>
            <a:r>
              <a:rPr lang="en-US" sz="1100" dirty="0" err="1" smtClean="0">
                <a:solidFill>
                  <a:srgbClr val="435055"/>
                </a:solidFill>
                <a:latin typeface="Arial"/>
              </a:rPr>
              <a:t>eri</a:t>
            </a:r>
            <a:r>
              <a:rPr lang="en-US" sz="1100" dirty="0" smtClean="0">
                <a:solidFill>
                  <a:srgbClr val="435055"/>
                </a:solidFill>
                <a:latin typeface="Arial"/>
              </a:rPr>
              <a:t> </a:t>
            </a:r>
            <a:r>
              <a:rPr lang="tr-TR" sz="1100" dirty="0" smtClean="0">
                <a:solidFill>
                  <a:srgbClr val="435055"/>
                </a:solidFill>
                <a:latin typeface="Arial"/>
              </a:rPr>
              <a:t>toplama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rgbClr val="435055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100" dirty="0">
                <a:solidFill>
                  <a:srgbClr val="435055"/>
                </a:solidFill>
                <a:latin typeface="Arial"/>
              </a:rPr>
              <a:t>Yinelenen kaynaklar </a:t>
            </a:r>
            <a:r>
              <a:rPr lang="nn-NO" sz="1100" dirty="0" smtClean="0">
                <a:solidFill>
                  <a:srgbClr val="435055"/>
                </a:solidFill>
                <a:latin typeface="Arial"/>
              </a:rPr>
              <a:t>üretkenliğ</a:t>
            </a:r>
            <a:r>
              <a:rPr lang="tr-TR" sz="1100" dirty="0" smtClean="0">
                <a:solidFill>
                  <a:srgbClr val="435055"/>
                </a:solidFill>
                <a:latin typeface="Arial"/>
              </a:rPr>
              <a:t>i</a:t>
            </a:r>
            <a:r>
              <a:rPr lang="nn-NO" sz="1100" dirty="0" smtClean="0">
                <a:solidFill>
                  <a:srgbClr val="435055"/>
                </a:solidFill>
                <a:latin typeface="Arial"/>
              </a:rPr>
              <a:t> </a:t>
            </a:r>
            <a:r>
              <a:rPr lang="tr-TR" sz="1100" dirty="0" smtClean="0">
                <a:solidFill>
                  <a:srgbClr val="435055"/>
                </a:solidFill>
                <a:latin typeface="Arial"/>
              </a:rPr>
              <a:t>azaltır</a:t>
            </a:r>
            <a:endParaRPr lang="en-US" sz="1100" dirty="0">
              <a:solidFill>
                <a:srgbClr val="435055"/>
              </a:solidFill>
              <a:latin typeface="Arial"/>
            </a:endParaRPr>
          </a:p>
        </p:txBody>
      </p:sp>
      <p:sp>
        <p:nvSpPr>
          <p:cNvPr id="76" name="Rectangle 41"/>
          <p:cNvSpPr/>
          <p:nvPr/>
        </p:nvSpPr>
        <p:spPr>
          <a:xfrm>
            <a:off x="2493964" y="4125851"/>
            <a:ext cx="268209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435055"/>
                </a:solidFill>
                <a:latin typeface="Arial"/>
              </a:rPr>
              <a:t>Farklı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LOPA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metodolojileri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operasyonel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verimliliği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435055"/>
                </a:solidFill>
                <a:latin typeface="Arial"/>
              </a:rPr>
              <a:t>etkileyebilir</a:t>
            </a:r>
            <a:endParaRPr lang="tr-TR" sz="1100" dirty="0" smtClean="0">
              <a:solidFill>
                <a:srgbClr val="435055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rgbClr val="435055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435055"/>
                </a:solidFill>
                <a:latin typeface="Arial"/>
              </a:rPr>
              <a:t>Veri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eksik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,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bulunması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zor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veya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veri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yok</a:t>
            </a:r>
          </a:p>
        </p:txBody>
      </p:sp>
      <p:sp>
        <p:nvSpPr>
          <p:cNvPr id="77" name="Rectangle 42"/>
          <p:cNvSpPr/>
          <p:nvPr/>
        </p:nvSpPr>
        <p:spPr>
          <a:xfrm>
            <a:off x="2493964" y="5163805"/>
            <a:ext cx="268209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35055"/>
                </a:solidFill>
                <a:latin typeface="Arial"/>
              </a:rPr>
              <a:t>Proses </a:t>
            </a:r>
            <a:r>
              <a:rPr lang="tr-TR" sz="1100" dirty="0" smtClean="0">
                <a:solidFill>
                  <a:srgbClr val="435055"/>
                </a:solidFill>
                <a:latin typeface="Arial"/>
              </a:rPr>
              <a:t>emniyet </a:t>
            </a:r>
            <a:r>
              <a:rPr lang="en-US" sz="1100" dirty="0" err="1" smtClean="0">
                <a:solidFill>
                  <a:srgbClr val="435055"/>
                </a:solidFill>
                <a:latin typeface="Arial"/>
              </a:rPr>
              <a:t>verileri</a:t>
            </a:r>
            <a:r>
              <a:rPr lang="en-US" sz="1100" dirty="0" smtClean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için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tek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bir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doğru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kaynak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smtClean="0">
                <a:solidFill>
                  <a:srgbClr val="435055"/>
                </a:solidFill>
                <a:latin typeface="Arial"/>
              </a:rPr>
              <a:t>yok</a:t>
            </a:r>
            <a:endParaRPr lang="tr-TR" sz="1100" dirty="0" smtClean="0">
              <a:solidFill>
                <a:srgbClr val="435055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rgbClr val="435055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35055"/>
                </a:solidFill>
                <a:latin typeface="Arial"/>
              </a:rPr>
              <a:t>LOPA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önerileri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nadiren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risk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düzeyine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göre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önceliklendirilir</a:t>
            </a:r>
            <a:endParaRPr lang="en-US" sz="1100" dirty="0">
              <a:solidFill>
                <a:srgbClr val="435055"/>
              </a:solidFill>
              <a:latin typeface="Arial"/>
            </a:endParaRPr>
          </a:p>
        </p:txBody>
      </p:sp>
      <p:sp>
        <p:nvSpPr>
          <p:cNvPr id="83" name="Rectangle 14"/>
          <p:cNvSpPr/>
          <p:nvPr/>
        </p:nvSpPr>
        <p:spPr>
          <a:xfrm>
            <a:off x="970885" y="1581857"/>
            <a:ext cx="2360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435055"/>
                </a:solidFill>
                <a:latin typeface="Roboto-Bold"/>
              </a:rPr>
              <a:t>Mevcut</a:t>
            </a:r>
            <a:r>
              <a:rPr lang="en-US" b="1" dirty="0">
                <a:solidFill>
                  <a:srgbClr val="435055"/>
                </a:solidFill>
                <a:latin typeface="Roboto-Bold"/>
              </a:rPr>
              <a:t> </a:t>
            </a:r>
            <a:r>
              <a:rPr lang="en-US" b="1" dirty="0" err="1">
                <a:solidFill>
                  <a:srgbClr val="435055"/>
                </a:solidFill>
                <a:latin typeface="Roboto-Bold"/>
              </a:rPr>
              <a:t>Teknoloji</a:t>
            </a:r>
            <a:r>
              <a:rPr lang="en-US" b="1" dirty="0">
                <a:solidFill>
                  <a:srgbClr val="435055"/>
                </a:solidFill>
                <a:latin typeface="Roboto-Bold"/>
              </a:rPr>
              <a:t> </a:t>
            </a:r>
            <a:r>
              <a:rPr lang="en-US" b="1" dirty="0" err="1">
                <a:solidFill>
                  <a:srgbClr val="435055"/>
                </a:solidFill>
                <a:latin typeface="Roboto-Bold"/>
              </a:rPr>
              <a:t>ile</a:t>
            </a:r>
            <a:endParaRPr lang="en-US" dirty="0">
              <a:solidFill>
                <a:srgbClr val="435055"/>
              </a:solidFill>
              <a:latin typeface="Arial"/>
            </a:endParaRPr>
          </a:p>
        </p:txBody>
      </p:sp>
      <p:sp>
        <p:nvSpPr>
          <p:cNvPr id="84" name="Rectangle 55"/>
          <p:cNvSpPr/>
          <p:nvPr/>
        </p:nvSpPr>
        <p:spPr>
          <a:xfrm>
            <a:off x="6131220" y="2028671"/>
            <a:ext cx="1520456" cy="861238"/>
          </a:xfrm>
          <a:prstGeom prst="rect">
            <a:avLst/>
          </a:prstGeom>
          <a:solidFill>
            <a:srgbClr val="0080C6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tr-TR" kern="0" dirty="0" smtClean="0">
                <a:solidFill>
                  <a:prstClr val="white"/>
                </a:solidFill>
                <a:latin typeface="Arial"/>
              </a:rPr>
              <a:t>O</a:t>
            </a:r>
            <a:r>
              <a:rPr lang="en-US" kern="0" dirty="0" err="1" smtClean="0">
                <a:solidFill>
                  <a:prstClr val="white"/>
                </a:solidFill>
                <a:latin typeface="Arial"/>
              </a:rPr>
              <a:t>tomatik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Rectangle 56"/>
          <p:cNvSpPr/>
          <p:nvPr/>
        </p:nvSpPr>
        <p:spPr>
          <a:xfrm>
            <a:off x="6131220" y="3099543"/>
            <a:ext cx="1520456" cy="861238"/>
          </a:xfrm>
          <a:prstGeom prst="rect">
            <a:avLst/>
          </a:prstGeom>
          <a:solidFill>
            <a:srgbClr val="0080C6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kern="0" dirty="0" err="1">
                <a:solidFill>
                  <a:prstClr val="white"/>
                </a:solidFill>
                <a:latin typeface="Arial"/>
              </a:rPr>
              <a:t>Verimli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Rectangle 57"/>
          <p:cNvSpPr/>
          <p:nvPr/>
        </p:nvSpPr>
        <p:spPr>
          <a:xfrm>
            <a:off x="6131220" y="4170415"/>
            <a:ext cx="1520456" cy="861238"/>
          </a:xfrm>
          <a:prstGeom prst="rect">
            <a:avLst/>
          </a:prstGeom>
          <a:solidFill>
            <a:srgbClr val="0080C6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Uyumlu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Rectangle 58"/>
          <p:cNvSpPr/>
          <p:nvPr/>
        </p:nvSpPr>
        <p:spPr>
          <a:xfrm>
            <a:off x="6131220" y="5241287"/>
            <a:ext cx="1520456" cy="861238"/>
          </a:xfrm>
          <a:prstGeom prst="rect">
            <a:avLst/>
          </a:prstGeom>
          <a:solidFill>
            <a:srgbClr val="0080C6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tr-TR" kern="0" dirty="0" smtClean="0">
                <a:solidFill>
                  <a:prstClr val="white"/>
                </a:solidFill>
                <a:latin typeface="Arial"/>
              </a:rPr>
              <a:t>G</a:t>
            </a:r>
            <a:r>
              <a:rPr lang="en-US" kern="0" dirty="0" err="1" smtClean="0">
                <a:solidFill>
                  <a:prstClr val="white"/>
                </a:solidFill>
                <a:latin typeface="Arial"/>
              </a:rPr>
              <a:t>örünürlük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Rectangle 59"/>
          <p:cNvSpPr/>
          <p:nvPr/>
        </p:nvSpPr>
        <p:spPr>
          <a:xfrm>
            <a:off x="7654299" y="1989930"/>
            <a:ext cx="25545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435055"/>
                </a:solidFill>
                <a:latin typeface="Arial"/>
              </a:rPr>
              <a:t>Hazop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/LOPA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verilerinin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tr-TR" sz="1100" dirty="0" err="1" smtClean="0">
                <a:solidFill>
                  <a:srgbClr val="435055"/>
                </a:solidFill>
                <a:latin typeface="Arial"/>
              </a:rPr>
              <a:t>o</a:t>
            </a:r>
            <a:r>
              <a:rPr lang="en-US" sz="1100" dirty="0" err="1" smtClean="0">
                <a:solidFill>
                  <a:srgbClr val="435055"/>
                </a:solidFill>
                <a:latin typeface="Arial"/>
              </a:rPr>
              <a:t>tomatik</a:t>
            </a:r>
            <a:r>
              <a:rPr lang="en-US" sz="1100" dirty="0" smtClean="0">
                <a:solidFill>
                  <a:srgbClr val="435055"/>
                </a:solidFill>
                <a:latin typeface="Arial"/>
              </a:rPr>
              <a:t> </a:t>
            </a:r>
            <a:r>
              <a:rPr lang="tr-TR" sz="1100" dirty="0" smtClean="0">
                <a:solidFill>
                  <a:srgbClr val="435055"/>
                </a:solidFill>
                <a:latin typeface="Arial"/>
              </a:rPr>
              <a:t>belirlenmesi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rgbClr val="435055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100" dirty="0" err="1" smtClean="0">
                <a:solidFill>
                  <a:srgbClr val="435055"/>
                </a:solidFill>
                <a:latin typeface="Arial"/>
              </a:rPr>
              <a:t>A</a:t>
            </a:r>
            <a:r>
              <a:rPr lang="en-US" sz="1100" dirty="0" err="1" smtClean="0">
                <a:solidFill>
                  <a:srgbClr val="435055"/>
                </a:solidFill>
                <a:latin typeface="Arial"/>
              </a:rPr>
              <a:t>nlık</a:t>
            </a:r>
            <a:r>
              <a:rPr lang="en-US" sz="1100" dirty="0" smtClean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raporlama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ve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takip</a:t>
            </a:r>
            <a:endParaRPr lang="en-US" sz="1100" dirty="0">
              <a:solidFill>
                <a:srgbClr val="435055"/>
              </a:solidFill>
              <a:latin typeface="Arial"/>
            </a:endParaRPr>
          </a:p>
        </p:txBody>
      </p:sp>
      <p:sp>
        <p:nvSpPr>
          <p:cNvPr id="89" name="Rectangle 60"/>
          <p:cNvSpPr/>
          <p:nvPr/>
        </p:nvSpPr>
        <p:spPr>
          <a:xfrm>
            <a:off x="7654298" y="3061981"/>
            <a:ext cx="291845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435055"/>
                </a:solidFill>
                <a:latin typeface="Arial"/>
              </a:rPr>
              <a:t>Otomatik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olarak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oluşturulan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IPL </a:t>
            </a:r>
            <a:r>
              <a:rPr lang="en-US" sz="1100" dirty="0" err="1" smtClean="0">
                <a:solidFill>
                  <a:srgbClr val="435055"/>
                </a:solidFill>
                <a:latin typeface="Arial"/>
              </a:rPr>
              <a:t>kayıtları</a:t>
            </a:r>
            <a:r>
              <a:rPr lang="tr-TR" sz="1100" dirty="0" smtClean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smtClean="0">
                <a:solidFill>
                  <a:srgbClr val="435055"/>
                </a:solidFill>
                <a:latin typeface="Arial"/>
              </a:rPr>
              <a:t>/</a:t>
            </a:r>
            <a:r>
              <a:rPr lang="tr-TR" sz="1100" dirty="0" smtClean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smtClean="0">
                <a:solidFill>
                  <a:srgbClr val="435055"/>
                </a:solidFill>
                <a:latin typeface="Arial"/>
              </a:rPr>
              <a:t>risk </a:t>
            </a:r>
            <a:r>
              <a:rPr lang="tr-TR" sz="1100" dirty="0" smtClean="0">
                <a:solidFill>
                  <a:srgbClr val="435055"/>
                </a:solidFill>
                <a:latin typeface="Arial"/>
              </a:rPr>
              <a:t>analizi / değerlendirmesi</a:t>
            </a:r>
            <a:endParaRPr lang="tr-TR" sz="1100" dirty="0" smtClean="0">
              <a:solidFill>
                <a:srgbClr val="435055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rgbClr val="435055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35055"/>
                </a:solidFill>
                <a:latin typeface="Arial"/>
              </a:rPr>
              <a:t>SRS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şablonları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ve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araçları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,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dış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kaynak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ihtiyaçlarını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azaltır</a:t>
            </a:r>
            <a:endParaRPr lang="en-US" sz="1100" dirty="0">
              <a:solidFill>
                <a:srgbClr val="435055"/>
              </a:solidFill>
              <a:latin typeface="Arial"/>
            </a:endParaRPr>
          </a:p>
        </p:txBody>
      </p:sp>
      <p:sp>
        <p:nvSpPr>
          <p:cNvPr id="90" name="Rectangle 61"/>
          <p:cNvSpPr/>
          <p:nvPr/>
        </p:nvSpPr>
        <p:spPr>
          <a:xfrm>
            <a:off x="7654299" y="4164592"/>
            <a:ext cx="268209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435055"/>
                </a:solidFill>
                <a:latin typeface="Arial"/>
              </a:rPr>
              <a:t>Raporlar ve gösterge panoları IPL </a:t>
            </a:r>
            <a:r>
              <a:rPr lang="tr-TR" sz="1100" dirty="0" smtClean="0">
                <a:solidFill>
                  <a:srgbClr val="435055"/>
                </a:solidFill>
                <a:latin typeface="Arial"/>
              </a:rPr>
              <a:t>eksikleri </a:t>
            </a:r>
            <a:r>
              <a:rPr lang="sv-SE" sz="1100" dirty="0" smtClean="0">
                <a:solidFill>
                  <a:srgbClr val="435055"/>
                </a:solidFill>
                <a:latin typeface="Arial"/>
              </a:rPr>
              <a:t>vurgular</a:t>
            </a:r>
            <a:endParaRPr lang="tr-TR" sz="1100" dirty="0" smtClean="0">
              <a:solidFill>
                <a:srgbClr val="435055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rgbClr val="435055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35055"/>
                </a:solidFill>
                <a:latin typeface="Arial"/>
              </a:rPr>
              <a:t>Risk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azaltma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435055"/>
                </a:solidFill>
                <a:latin typeface="Arial"/>
              </a:rPr>
              <a:t>stratejileri</a:t>
            </a:r>
            <a:r>
              <a:rPr lang="en-US" sz="1100" dirty="0" smtClean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verimli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bir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şekilde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analiz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435055"/>
                </a:solidFill>
                <a:latin typeface="Arial"/>
              </a:rPr>
              <a:t>edi</a:t>
            </a:r>
            <a:r>
              <a:rPr lang="tr-TR" sz="1100" dirty="0" smtClean="0">
                <a:solidFill>
                  <a:srgbClr val="435055"/>
                </a:solidFill>
                <a:latin typeface="Arial"/>
              </a:rPr>
              <a:t>lir</a:t>
            </a:r>
            <a:endParaRPr lang="en-US" sz="1100" dirty="0">
              <a:solidFill>
                <a:srgbClr val="435055"/>
              </a:solidFill>
              <a:latin typeface="Arial"/>
            </a:endParaRPr>
          </a:p>
        </p:txBody>
      </p:sp>
      <p:sp>
        <p:nvSpPr>
          <p:cNvPr id="91" name="Rectangle 62"/>
          <p:cNvSpPr/>
          <p:nvPr/>
        </p:nvSpPr>
        <p:spPr>
          <a:xfrm>
            <a:off x="7654299" y="5202546"/>
            <a:ext cx="268209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100" dirty="0">
                <a:solidFill>
                  <a:srgbClr val="435055"/>
                </a:solidFill>
                <a:latin typeface="Arial"/>
              </a:rPr>
              <a:t>Yetkili kullanıcılar LOPA ve Hazop verilerine </a:t>
            </a:r>
            <a:r>
              <a:rPr lang="nn-NO" sz="1100" dirty="0" smtClean="0">
                <a:solidFill>
                  <a:srgbClr val="435055"/>
                </a:solidFill>
                <a:latin typeface="Arial"/>
              </a:rPr>
              <a:t>erişebilir</a:t>
            </a:r>
            <a:endParaRPr lang="tr-TR" sz="1100" dirty="0" smtClean="0">
              <a:solidFill>
                <a:srgbClr val="435055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rgbClr val="435055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435055"/>
                </a:solidFill>
                <a:latin typeface="Arial"/>
              </a:rPr>
              <a:t>Raporlama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araçları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, </a:t>
            </a:r>
            <a:r>
              <a:rPr lang="en-US" sz="1100" dirty="0" smtClean="0">
                <a:solidFill>
                  <a:srgbClr val="435055"/>
                </a:solidFill>
                <a:latin typeface="Arial"/>
              </a:rPr>
              <a:t>risk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açığının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kapatılmasına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435055"/>
                </a:solidFill>
                <a:latin typeface="Arial"/>
              </a:rPr>
              <a:t>öncelik</a:t>
            </a:r>
            <a:r>
              <a:rPr lang="en-US" sz="1100" dirty="0">
                <a:solidFill>
                  <a:srgbClr val="435055"/>
                </a:solidFill>
                <a:latin typeface="Arial"/>
              </a:rPr>
              <a:t> </a:t>
            </a:r>
            <a:r>
              <a:rPr lang="tr-TR" sz="1100" dirty="0" smtClean="0">
                <a:solidFill>
                  <a:srgbClr val="435055"/>
                </a:solidFill>
                <a:latin typeface="Arial"/>
              </a:rPr>
              <a:t>sağlar</a:t>
            </a:r>
            <a:endParaRPr lang="en-US" sz="1100" dirty="0">
              <a:solidFill>
                <a:srgbClr val="435055"/>
              </a:solidFill>
              <a:latin typeface="Arial"/>
            </a:endParaRPr>
          </a:p>
        </p:txBody>
      </p:sp>
      <p:sp>
        <p:nvSpPr>
          <p:cNvPr id="97" name="Rectangle 68"/>
          <p:cNvSpPr/>
          <p:nvPr/>
        </p:nvSpPr>
        <p:spPr>
          <a:xfrm>
            <a:off x="6131220" y="1590576"/>
            <a:ext cx="5365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435055"/>
                </a:solidFill>
                <a:latin typeface="Roboto-Bold"/>
              </a:rPr>
              <a:t>Emniyet </a:t>
            </a:r>
            <a:r>
              <a:rPr lang="en-US" b="1" dirty="0" err="1" smtClean="0">
                <a:solidFill>
                  <a:srgbClr val="435055"/>
                </a:solidFill>
                <a:latin typeface="Roboto-Bold"/>
              </a:rPr>
              <a:t>verilerinin</a:t>
            </a:r>
            <a:r>
              <a:rPr lang="en-US" b="1" dirty="0" smtClean="0">
                <a:solidFill>
                  <a:srgbClr val="435055"/>
                </a:solidFill>
                <a:latin typeface="Roboto-Bold"/>
              </a:rPr>
              <a:t> </a:t>
            </a:r>
            <a:r>
              <a:rPr lang="en-US" b="1" dirty="0" err="1">
                <a:solidFill>
                  <a:srgbClr val="435055"/>
                </a:solidFill>
                <a:latin typeface="Roboto-Bold"/>
              </a:rPr>
              <a:t>dijitalleştirilmesinden</a:t>
            </a:r>
            <a:r>
              <a:rPr lang="en-US" b="1" dirty="0">
                <a:solidFill>
                  <a:srgbClr val="435055"/>
                </a:solidFill>
                <a:latin typeface="Roboto-Bold"/>
              </a:rPr>
              <a:t> </a:t>
            </a:r>
            <a:r>
              <a:rPr lang="en-US" b="1" dirty="0" err="1">
                <a:solidFill>
                  <a:srgbClr val="435055"/>
                </a:solidFill>
                <a:latin typeface="Roboto-Bold"/>
              </a:rPr>
              <a:t>sonra</a:t>
            </a:r>
            <a:endParaRPr lang="en-US" dirty="0">
              <a:solidFill>
                <a:srgbClr val="43505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969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/>
      <p:bldP spid="89" grpId="0"/>
      <p:bldP spid="90" grpId="0"/>
      <p:bldP spid="91" grpId="0"/>
      <p:bldP spid="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semir\Downloads\HIMA_Logo_Quer_fin_CMYK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03" y="-217653"/>
            <a:ext cx="2171943" cy="130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6E04D0DA-17FB-0D4B-A994-E1DAD02F4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70" y="90722"/>
            <a:ext cx="9477632" cy="68775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4C10FC9A-90F3-A240-8EA4-D79D08A50ACC}"/>
              </a:ext>
            </a:extLst>
          </p:cNvPr>
          <p:cNvSpPr txBox="1"/>
          <p:nvPr/>
        </p:nvSpPr>
        <p:spPr>
          <a:xfrm>
            <a:off x="341870" y="103079"/>
            <a:ext cx="8888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Proses Emniyet Yönetim Sistemlerinin Önemi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xmlns="" id="{89007AD3-A23C-A541-97D2-4B98942908F7}"/>
              </a:ext>
            </a:extLst>
          </p:cNvPr>
          <p:cNvSpPr/>
          <p:nvPr/>
        </p:nvSpPr>
        <p:spPr>
          <a:xfrm>
            <a:off x="329513" y="877331"/>
            <a:ext cx="11520617" cy="5214320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A7F20ADD-EC58-AE41-B7B4-7436E4C6D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6167348"/>
            <a:ext cx="11633200" cy="711200"/>
          </a:xfrm>
          <a:prstGeom prst="rect">
            <a:avLst/>
          </a:prstGeom>
        </p:spPr>
      </p:pic>
      <p:graphicFrame>
        <p:nvGraphicFramePr>
          <p:cNvPr id="11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851672"/>
              </p:ext>
            </p:extLst>
          </p:nvPr>
        </p:nvGraphicFramePr>
        <p:xfrm>
          <a:off x="425449" y="907340"/>
          <a:ext cx="3765551" cy="606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765551">
                  <a:extLst>
                    <a:ext uri="{9D8B030D-6E8A-4147-A177-3AD203B41FA5}">
                      <a16:colId xmlns:a16="http://schemas.microsoft.com/office/drawing/2014/main" xmlns="" val="3344256779"/>
                    </a:ext>
                  </a:extLst>
                </a:gridCol>
              </a:tblGrid>
              <a:tr h="489533">
                <a:tc>
                  <a:txBody>
                    <a:bodyPr/>
                    <a:lstStyle/>
                    <a:p>
                      <a:r>
                        <a:rPr lang="tr-TR" sz="2800" kern="1200" noProof="0" dirty="0" err="1" smtClean="0"/>
                        <a:t>Proof</a:t>
                      </a:r>
                      <a:r>
                        <a:rPr lang="tr-TR" sz="2800" kern="1200" noProof="0" dirty="0" smtClean="0"/>
                        <a:t> test optimizasyonu</a:t>
                      </a:r>
                      <a:endParaRPr lang="en-US" sz="2800" b="1" i="0" kern="1200" noProof="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72000" marB="108000"/>
                </a:tc>
                <a:extLst>
                  <a:ext uri="{0D108BD9-81ED-4DB2-BD59-A6C34878D82A}">
                    <a16:rowId xmlns:a16="http://schemas.microsoft.com/office/drawing/2014/main" xmlns="" val="758289943"/>
                  </a:ext>
                </a:extLst>
              </a:tr>
            </a:tbl>
          </a:graphicData>
        </a:graphic>
      </p:graphicFrame>
      <p:pic>
        <p:nvPicPr>
          <p:cNvPr id="26" name="Picture 1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400" y="1623816"/>
            <a:ext cx="7182853" cy="3347187"/>
          </a:xfrm>
          <a:prstGeom prst="rect">
            <a:avLst/>
          </a:prstGeom>
        </p:spPr>
      </p:pic>
      <p:pic>
        <p:nvPicPr>
          <p:cNvPr id="27" name="Picture 1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9279" y="1663547"/>
            <a:ext cx="2871316" cy="2143471"/>
          </a:xfrm>
          <a:prstGeom prst="rect">
            <a:avLst/>
          </a:prstGeom>
        </p:spPr>
      </p:pic>
      <p:sp>
        <p:nvSpPr>
          <p:cNvPr id="28" name="Rectangle 118"/>
          <p:cNvSpPr/>
          <p:nvPr/>
        </p:nvSpPr>
        <p:spPr>
          <a:xfrm>
            <a:off x="428400" y="5179977"/>
            <a:ext cx="10323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sym typeface="UniversalMath1 BT" pitchFamily="18" charset="2"/>
              </a:rPr>
              <a:t>Sonuç</a:t>
            </a:r>
            <a:r>
              <a:rPr lang="tr-TR" sz="3200" b="1" dirty="0" smtClean="0">
                <a:solidFill>
                  <a:srgbClr val="00B050"/>
                </a:solidFill>
                <a:sym typeface="UniversalMath1 BT" pitchFamily="18" charset="2"/>
              </a:rPr>
              <a:t>… en yüksek emniyet ile</a:t>
            </a:r>
            <a:r>
              <a:rPr lang="en-US" sz="3200" b="1" dirty="0" smtClean="0">
                <a:solidFill>
                  <a:srgbClr val="00B050"/>
                </a:solidFill>
                <a:sym typeface="UniversalMath1 BT" pitchFamily="18" charset="2"/>
              </a:rPr>
              <a:t> </a:t>
            </a:r>
            <a:r>
              <a:rPr lang="tr-TR" sz="3200" b="1" dirty="0" smtClean="0">
                <a:solidFill>
                  <a:srgbClr val="00B050"/>
                </a:solidFill>
                <a:sym typeface="UniversalMath1 BT" pitchFamily="18" charset="2"/>
              </a:rPr>
              <a:t>en verimli </a:t>
            </a:r>
            <a:r>
              <a:rPr lang="en-US" sz="3200" b="1" dirty="0" err="1" smtClean="0">
                <a:solidFill>
                  <a:srgbClr val="00B050"/>
                </a:solidFill>
                <a:sym typeface="UniversalMath1 BT" pitchFamily="18" charset="2"/>
              </a:rPr>
              <a:t>Tesis</a:t>
            </a:r>
            <a:r>
              <a:rPr lang="en-US" sz="3200" b="1" dirty="0" smtClean="0">
                <a:solidFill>
                  <a:srgbClr val="00B050"/>
                </a:solidFill>
                <a:sym typeface="UniversalMath1 BT" pitchFamily="18" charset="2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sym typeface="UniversalMath1 BT" pitchFamily="18" charset="2"/>
              </a:rPr>
              <a:t>çalışma</a:t>
            </a:r>
            <a:r>
              <a:rPr lang="en-US" sz="3200" b="1" dirty="0">
                <a:solidFill>
                  <a:srgbClr val="00B050"/>
                </a:solidFill>
                <a:sym typeface="UniversalMath1 BT" pitchFamily="18" charset="2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sym typeface="UniversalMath1 BT" pitchFamily="18" charset="2"/>
              </a:rPr>
              <a:t>süresi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8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Users\semir\Downloads\HIMA_Logo_Quer_fin_CMYK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03" y="-217653"/>
            <a:ext cx="2171943" cy="130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6E04D0DA-17FB-0D4B-A994-E1DAD02F4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70" y="90722"/>
            <a:ext cx="9477632" cy="68775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4C10FC9A-90F3-A240-8EA4-D79D08A50ACC}"/>
              </a:ext>
            </a:extLst>
          </p:cNvPr>
          <p:cNvSpPr txBox="1"/>
          <p:nvPr/>
        </p:nvSpPr>
        <p:spPr>
          <a:xfrm>
            <a:off x="341870" y="103079"/>
            <a:ext cx="8888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Proses Emniyet Yönetim Sistemlerinin Önemi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xmlns="" id="{89007AD3-A23C-A541-97D2-4B98942908F7}"/>
              </a:ext>
            </a:extLst>
          </p:cNvPr>
          <p:cNvSpPr/>
          <p:nvPr/>
        </p:nvSpPr>
        <p:spPr>
          <a:xfrm>
            <a:off x="329513" y="877331"/>
            <a:ext cx="11520617" cy="5214320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A7F20ADD-EC58-AE41-B7B4-7436E4C6D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6167348"/>
            <a:ext cx="11633200" cy="711200"/>
          </a:xfrm>
          <a:prstGeom prst="rect">
            <a:avLst/>
          </a:prstGeom>
        </p:spPr>
      </p:pic>
      <p:graphicFrame>
        <p:nvGraphicFramePr>
          <p:cNvPr id="11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013892"/>
              </p:ext>
            </p:extLst>
          </p:nvPr>
        </p:nvGraphicFramePr>
        <p:xfrm>
          <a:off x="425449" y="907340"/>
          <a:ext cx="10061576" cy="606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061576">
                  <a:extLst>
                    <a:ext uri="{9D8B030D-6E8A-4147-A177-3AD203B41FA5}">
                      <a16:colId xmlns:a16="http://schemas.microsoft.com/office/drawing/2014/main" xmlns="" val="3344256779"/>
                    </a:ext>
                  </a:extLst>
                </a:gridCol>
              </a:tblGrid>
              <a:tr h="489533">
                <a:tc>
                  <a:txBody>
                    <a:bodyPr/>
                    <a:lstStyle/>
                    <a:p>
                      <a:r>
                        <a:rPr lang="tr-TR" sz="2800" kern="1200" noProof="0" dirty="0" smtClean="0"/>
                        <a:t>Yaşam </a:t>
                      </a:r>
                      <a:r>
                        <a:rPr lang="tr-TR" sz="2800" kern="1200" noProof="0" dirty="0" err="1" smtClean="0"/>
                        <a:t>döngüsününün</a:t>
                      </a:r>
                      <a:r>
                        <a:rPr lang="tr-TR" sz="2800" kern="1200" baseline="0" noProof="0" dirty="0" smtClean="0"/>
                        <a:t> tüm </a:t>
                      </a:r>
                      <a:r>
                        <a:rPr lang="tr-TR" sz="2800" kern="1200" baseline="0" noProof="0" dirty="0" smtClean="0"/>
                        <a:t>aşamalarını </a:t>
                      </a:r>
                      <a:r>
                        <a:rPr lang="tr-TR" sz="2800" kern="1200" baseline="0" noProof="0" dirty="0" smtClean="0"/>
                        <a:t>birleştiren dijital dönüşüm</a:t>
                      </a:r>
                      <a:endParaRPr lang="en-US" sz="2800" b="1" i="0" kern="1200" noProof="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72000" marB="108000"/>
                </a:tc>
                <a:extLst>
                  <a:ext uri="{0D108BD9-81ED-4DB2-BD59-A6C34878D82A}">
                    <a16:rowId xmlns:a16="http://schemas.microsoft.com/office/drawing/2014/main" xmlns="" val="758289943"/>
                  </a:ext>
                </a:extLst>
              </a:tr>
            </a:tbl>
          </a:graphicData>
        </a:graphic>
      </p:graphicFrame>
      <p:grpSp>
        <p:nvGrpSpPr>
          <p:cNvPr id="12" name="Group 4"/>
          <p:cNvGrpSpPr/>
          <p:nvPr/>
        </p:nvGrpSpPr>
        <p:grpSpPr>
          <a:xfrm>
            <a:off x="357630" y="1651271"/>
            <a:ext cx="4352925" cy="3059515"/>
            <a:chOff x="357630" y="1651271"/>
            <a:chExt cx="4352925" cy="3059515"/>
          </a:xfrm>
        </p:grpSpPr>
        <p:sp>
          <p:nvSpPr>
            <p:cNvPr id="13" name="Rectangle 9"/>
            <p:cNvSpPr/>
            <p:nvPr/>
          </p:nvSpPr>
          <p:spPr>
            <a:xfrm>
              <a:off x="669571" y="4341454"/>
              <a:ext cx="37429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>
                  <a:latin typeface="Roboto-Bold"/>
                </a:rPr>
                <a:t>Akıllı</a:t>
              </a:r>
              <a:r>
                <a:rPr lang="en-US" b="1" dirty="0">
                  <a:latin typeface="Roboto-Bold"/>
                </a:rPr>
                <a:t> </a:t>
              </a:r>
              <a:r>
                <a:rPr lang="en-US" b="1" dirty="0" err="1">
                  <a:latin typeface="Roboto-Bold"/>
                </a:rPr>
                <a:t>Bakım</a:t>
              </a:r>
              <a:r>
                <a:rPr lang="en-US" b="1" dirty="0">
                  <a:latin typeface="Roboto-Bold"/>
                </a:rPr>
                <a:t> </a:t>
              </a:r>
              <a:r>
                <a:rPr lang="en-US" b="1" dirty="0" err="1">
                  <a:latin typeface="Roboto-Bold"/>
                </a:rPr>
                <a:t>Uygulamaları</a:t>
              </a:r>
              <a:endParaRPr lang="en-US" dirty="0"/>
            </a:p>
          </p:txBody>
        </p:sp>
        <p:pic>
          <p:nvPicPr>
            <p:cNvPr id="14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630" y="1651271"/>
              <a:ext cx="4352925" cy="2581275"/>
            </a:xfrm>
            <a:prstGeom prst="rect">
              <a:avLst/>
            </a:prstGeom>
          </p:spPr>
        </p:pic>
      </p:grpSp>
      <p:grpSp>
        <p:nvGrpSpPr>
          <p:cNvPr id="20" name="Group 12"/>
          <p:cNvGrpSpPr/>
          <p:nvPr/>
        </p:nvGrpSpPr>
        <p:grpSpPr>
          <a:xfrm>
            <a:off x="3674542" y="4985072"/>
            <a:ext cx="9004428" cy="1182276"/>
            <a:chOff x="341591" y="4883012"/>
            <a:chExt cx="10755256" cy="1182276"/>
          </a:xfrm>
        </p:grpSpPr>
        <p:pic>
          <p:nvPicPr>
            <p:cNvPr id="21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591" y="4883012"/>
              <a:ext cx="10755256" cy="1154519"/>
            </a:xfrm>
            <a:prstGeom prst="rect">
              <a:avLst/>
            </a:prstGeom>
          </p:spPr>
        </p:pic>
        <p:sp>
          <p:nvSpPr>
            <p:cNvPr id="22" name="Rectangle 20"/>
            <p:cNvSpPr/>
            <p:nvPr/>
          </p:nvSpPr>
          <p:spPr>
            <a:xfrm>
              <a:off x="4412512" y="5695956"/>
              <a:ext cx="37429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>
                  <a:latin typeface="Roboto-Bold"/>
                </a:rPr>
                <a:t>Akıllı</a:t>
              </a:r>
              <a:r>
                <a:rPr lang="en-US" b="1" dirty="0">
                  <a:latin typeface="Roboto-Bold"/>
                </a:rPr>
                <a:t> SIF </a:t>
              </a:r>
              <a:r>
                <a:rPr lang="en-US" b="1" dirty="0" err="1">
                  <a:latin typeface="Roboto-Bold"/>
                </a:rPr>
                <a:t>analizi</a:t>
              </a:r>
              <a:endParaRPr lang="en-US" dirty="0"/>
            </a:p>
          </p:txBody>
        </p:sp>
      </p:grpSp>
      <p:grpSp>
        <p:nvGrpSpPr>
          <p:cNvPr id="23" name="Group 18"/>
          <p:cNvGrpSpPr/>
          <p:nvPr/>
        </p:nvGrpSpPr>
        <p:grpSpPr>
          <a:xfrm>
            <a:off x="6477000" y="3009900"/>
            <a:ext cx="5543550" cy="2393726"/>
            <a:chOff x="6061136" y="2775555"/>
            <a:chExt cx="6024908" cy="2969956"/>
          </a:xfrm>
        </p:grpSpPr>
        <p:pic>
          <p:nvPicPr>
            <p:cNvPr id="24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61136" y="2775555"/>
              <a:ext cx="6024908" cy="2715831"/>
            </a:xfrm>
            <a:prstGeom prst="rect">
              <a:avLst/>
            </a:prstGeom>
          </p:spPr>
        </p:pic>
        <p:sp>
          <p:nvSpPr>
            <p:cNvPr id="25" name="Rectangle 27"/>
            <p:cNvSpPr/>
            <p:nvPr/>
          </p:nvSpPr>
          <p:spPr>
            <a:xfrm>
              <a:off x="8162261" y="5376179"/>
              <a:ext cx="31336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b="1" dirty="0" smtClean="0">
                  <a:latin typeface="Roboto-Bold"/>
                </a:rPr>
                <a:t>Akıllı Risk Yönetimi</a:t>
              </a:r>
              <a:endParaRPr lang="en-US" dirty="0"/>
            </a:p>
          </p:txBody>
        </p:sp>
      </p:grpSp>
      <p:grpSp>
        <p:nvGrpSpPr>
          <p:cNvPr id="29" name="Group 21"/>
          <p:cNvGrpSpPr/>
          <p:nvPr/>
        </p:nvGrpSpPr>
        <p:grpSpPr>
          <a:xfrm>
            <a:off x="-225148" y="3381302"/>
            <a:ext cx="6321148" cy="3130114"/>
            <a:chOff x="546683" y="2606737"/>
            <a:chExt cx="6321148" cy="3130114"/>
          </a:xfrm>
        </p:grpSpPr>
        <p:pic>
          <p:nvPicPr>
            <p:cNvPr id="30" name="Pictur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6683" y="2606737"/>
              <a:ext cx="6321148" cy="2790216"/>
            </a:xfrm>
            <a:prstGeom prst="rect">
              <a:avLst/>
            </a:prstGeom>
          </p:spPr>
        </p:pic>
        <p:sp>
          <p:nvSpPr>
            <p:cNvPr id="31" name="Rectangle 29"/>
            <p:cNvSpPr/>
            <p:nvPr/>
          </p:nvSpPr>
          <p:spPr>
            <a:xfrm>
              <a:off x="2676280" y="5367519"/>
              <a:ext cx="31336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b="1" dirty="0" smtClean="0">
                  <a:latin typeface="Roboto-Bold"/>
                </a:rPr>
                <a:t>Akıllı </a:t>
              </a:r>
              <a:r>
                <a:rPr lang="en-US" b="1" dirty="0" err="1">
                  <a:latin typeface="Roboto-Bold"/>
                </a:rPr>
                <a:t>Değişim</a:t>
              </a:r>
              <a:r>
                <a:rPr lang="en-US" b="1" dirty="0">
                  <a:latin typeface="Roboto-Bold"/>
                </a:rPr>
                <a:t> </a:t>
              </a:r>
              <a:r>
                <a:rPr lang="en-US" b="1" dirty="0" err="1">
                  <a:latin typeface="Roboto-Bold"/>
                </a:rPr>
                <a:t>Yönetimi</a:t>
              </a:r>
              <a:endParaRPr lang="en-US" dirty="0"/>
            </a:p>
          </p:txBody>
        </p:sp>
      </p:grpSp>
      <p:grpSp>
        <p:nvGrpSpPr>
          <p:cNvPr id="32" name="Group 15"/>
          <p:cNvGrpSpPr/>
          <p:nvPr/>
        </p:nvGrpSpPr>
        <p:grpSpPr>
          <a:xfrm>
            <a:off x="4105275" y="2042195"/>
            <a:ext cx="4104974" cy="2942877"/>
            <a:chOff x="3810358" y="2348057"/>
            <a:chExt cx="4228498" cy="3266011"/>
          </a:xfrm>
        </p:grpSpPr>
        <p:pic>
          <p:nvPicPr>
            <p:cNvPr id="33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10358" y="2348057"/>
              <a:ext cx="4145701" cy="2878109"/>
            </a:xfrm>
            <a:prstGeom prst="rect">
              <a:avLst/>
            </a:prstGeom>
          </p:spPr>
        </p:pic>
        <p:sp>
          <p:nvSpPr>
            <p:cNvPr id="34" name="Rectangle 23"/>
            <p:cNvSpPr/>
            <p:nvPr/>
          </p:nvSpPr>
          <p:spPr>
            <a:xfrm>
              <a:off x="4243098" y="5244736"/>
              <a:ext cx="37957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>
                  <a:latin typeface="Roboto-Bold"/>
                </a:rPr>
                <a:t>Akıllı</a:t>
              </a:r>
              <a:r>
                <a:rPr lang="en-US" b="1" dirty="0">
                  <a:latin typeface="Roboto-Bold"/>
                </a:rPr>
                <a:t> </a:t>
              </a:r>
              <a:r>
                <a:rPr lang="en-US" b="1" dirty="0" err="1">
                  <a:latin typeface="Roboto-Bold"/>
                </a:rPr>
                <a:t>Baypas</a:t>
              </a:r>
              <a:r>
                <a:rPr lang="en-US" b="1" dirty="0">
                  <a:latin typeface="Roboto-Bold"/>
                </a:rPr>
                <a:t> </a:t>
              </a:r>
              <a:r>
                <a:rPr lang="en-US" b="1" dirty="0" err="1">
                  <a:latin typeface="Roboto-Bold"/>
                </a:rPr>
                <a:t>Yönetimi</a:t>
              </a:r>
              <a:endParaRPr lang="en-US" dirty="0"/>
            </a:p>
          </p:txBody>
        </p:sp>
      </p:grpSp>
      <p:grpSp>
        <p:nvGrpSpPr>
          <p:cNvPr id="17" name="Group 6"/>
          <p:cNvGrpSpPr/>
          <p:nvPr/>
        </p:nvGrpSpPr>
        <p:grpSpPr>
          <a:xfrm>
            <a:off x="6229350" y="1943100"/>
            <a:ext cx="3396800" cy="2357669"/>
            <a:chOff x="5883209" y="1679270"/>
            <a:chExt cx="3742941" cy="2594131"/>
          </a:xfrm>
        </p:grpSpPr>
        <p:sp>
          <p:nvSpPr>
            <p:cNvPr id="18" name="Rectangle 16"/>
            <p:cNvSpPr/>
            <p:nvPr/>
          </p:nvSpPr>
          <p:spPr>
            <a:xfrm>
              <a:off x="5883209" y="3904069"/>
              <a:ext cx="37429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>
                  <a:latin typeface="Roboto-Bold"/>
                </a:rPr>
                <a:t>Otomatik</a:t>
              </a:r>
              <a:r>
                <a:rPr lang="en-US" b="1" dirty="0">
                  <a:latin typeface="Roboto-Bold"/>
                </a:rPr>
                <a:t> Proof </a:t>
              </a:r>
              <a:r>
                <a:rPr lang="en-US" b="1" dirty="0" err="1">
                  <a:latin typeface="Roboto-Bold"/>
                </a:rPr>
                <a:t>testi</a:t>
              </a:r>
              <a:endParaRPr lang="en-US" dirty="0"/>
            </a:p>
          </p:txBody>
        </p:sp>
        <p:pic>
          <p:nvPicPr>
            <p:cNvPr id="19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57985" y="1679270"/>
              <a:ext cx="3381375" cy="2124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719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1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2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0.01067 -0.07755 " pathEditMode="relative" rAng="0" ptsTypes="AA">
                                      <p:cBhvr>
                                        <p:cTn id="13" dur="1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3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0.20299 -0.09907 " pathEditMode="relative" rAng="0" ptsTypes="AA">
                                      <p:cBhvr>
                                        <p:cTn id="23" dur="1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3" y="-495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4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6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7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9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3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 -0.1219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9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900"/>
                            </p:stCondLst>
                            <p:childTnLst>
                              <p:par>
                                <p:cTn id="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9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9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semir\Downloads\HIMA_Logo_Quer_fin_CMYK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03" y="-217653"/>
            <a:ext cx="2171943" cy="130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6E04D0DA-17FB-0D4B-A994-E1DAD02F4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70" y="90722"/>
            <a:ext cx="9477632" cy="68775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4C10FC9A-90F3-A240-8EA4-D79D08A50ACC}"/>
              </a:ext>
            </a:extLst>
          </p:cNvPr>
          <p:cNvSpPr txBox="1"/>
          <p:nvPr/>
        </p:nvSpPr>
        <p:spPr>
          <a:xfrm>
            <a:off x="341870" y="103079"/>
            <a:ext cx="8888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Proses Emniyet Yönetim Sistemlerinin Önemi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xmlns="" id="{89007AD3-A23C-A541-97D2-4B98942908F7}"/>
              </a:ext>
            </a:extLst>
          </p:cNvPr>
          <p:cNvSpPr/>
          <p:nvPr/>
        </p:nvSpPr>
        <p:spPr>
          <a:xfrm>
            <a:off x="329513" y="877331"/>
            <a:ext cx="11520617" cy="5214320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A7F20ADD-EC58-AE41-B7B4-7436E4C6D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6167348"/>
            <a:ext cx="11633200" cy="711200"/>
          </a:xfrm>
          <a:prstGeom prst="rect">
            <a:avLst/>
          </a:prstGeom>
        </p:spPr>
      </p:pic>
      <p:graphicFrame>
        <p:nvGraphicFramePr>
          <p:cNvPr id="12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584521"/>
              </p:ext>
            </p:extLst>
          </p:nvPr>
        </p:nvGraphicFramePr>
        <p:xfrm>
          <a:off x="341870" y="2841886"/>
          <a:ext cx="11508259" cy="72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08259">
                  <a:extLst>
                    <a:ext uri="{9D8B030D-6E8A-4147-A177-3AD203B41FA5}">
                      <a16:colId xmlns:a16="http://schemas.microsoft.com/office/drawing/2014/main" xmlns="" val="3344256779"/>
                    </a:ext>
                  </a:extLst>
                </a:gridCol>
              </a:tblGrid>
              <a:tr h="489533"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 noProof="0" dirty="0" err="1" smtClean="0"/>
                        <a:t>Güvende</a:t>
                      </a:r>
                      <a:r>
                        <a:rPr lang="en-US" sz="3600" kern="1200" noProof="0" dirty="0" smtClean="0"/>
                        <a:t> </a:t>
                      </a:r>
                      <a:r>
                        <a:rPr lang="en-US" sz="3600" kern="1200" noProof="0" dirty="0" err="1" smtClean="0"/>
                        <a:t>olduğumuzu</a:t>
                      </a:r>
                      <a:r>
                        <a:rPr lang="en-US" sz="3600" kern="1200" noProof="0" dirty="0" smtClean="0"/>
                        <a:t> </a:t>
                      </a:r>
                      <a:r>
                        <a:rPr lang="en-US" sz="3600" kern="1200" noProof="0" dirty="0" err="1" smtClean="0"/>
                        <a:t>düşünüyoruz</a:t>
                      </a:r>
                      <a:r>
                        <a:rPr lang="en-US" sz="3600" kern="1200" baseline="0" noProof="0" dirty="0" smtClean="0"/>
                        <a:t>.</a:t>
                      </a:r>
                      <a:endParaRPr lang="en-US" sz="3600" b="1" i="0" kern="1200" noProof="0" dirty="0" smtClean="0">
                        <a:solidFill>
                          <a:srgbClr val="06060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72000" marB="108000"/>
                </a:tc>
                <a:extLst>
                  <a:ext uri="{0D108BD9-81ED-4DB2-BD59-A6C34878D82A}">
                    <a16:rowId xmlns:a16="http://schemas.microsoft.com/office/drawing/2014/main" xmlns="" val="758289943"/>
                  </a:ext>
                </a:extLst>
              </a:tr>
            </a:tbl>
          </a:graphicData>
        </a:graphic>
      </p:graphicFrame>
      <p:sp>
        <p:nvSpPr>
          <p:cNvPr id="13" name="Rectangle 22"/>
          <p:cNvSpPr/>
          <p:nvPr/>
        </p:nvSpPr>
        <p:spPr>
          <a:xfrm>
            <a:off x="7010400" y="3484491"/>
            <a:ext cx="2219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Biliyoruz.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24"/>
          <p:cNvCxnSpPr/>
          <p:nvPr/>
        </p:nvCxnSpPr>
        <p:spPr>
          <a:xfrm flipV="1">
            <a:off x="7010400" y="3000375"/>
            <a:ext cx="2219569" cy="4841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05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mir\Downloads\HIMA_Logo_Quer_fin_CMYK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03" y="-217653"/>
            <a:ext cx="2171943" cy="130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6E04D0DA-17FB-0D4B-A994-E1DAD02F4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70" y="90722"/>
            <a:ext cx="9477632" cy="68775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4C10FC9A-90F3-A240-8EA4-D79D08A50ACC}"/>
              </a:ext>
            </a:extLst>
          </p:cNvPr>
          <p:cNvSpPr txBox="1"/>
          <p:nvPr/>
        </p:nvSpPr>
        <p:spPr>
          <a:xfrm>
            <a:off x="341870" y="103079"/>
            <a:ext cx="8888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Proses Emniyet Yönetim Sistemlerinin Önemi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xmlns="" id="{89007AD3-A23C-A541-97D2-4B98942908F7}"/>
              </a:ext>
            </a:extLst>
          </p:cNvPr>
          <p:cNvSpPr/>
          <p:nvPr/>
        </p:nvSpPr>
        <p:spPr>
          <a:xfrm>
            <a:off x="329513" y="877331"/>
            <a:ext cx="11520617" cy="5214320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A7F20ADD-EC58-AE41-B7B4-7436E4C6D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6167348"/>
            <a:ext cx="11633200" cy="711200"/>
          </a:xfrm>
          <a:prstGeom prst="rect">
            <a:avLst/>
          </a:prstGeom>
        </p:spPr>
      </p:pic>
      <p:grpSp>
        <p:nvGrpSpPr>
          <p:cNvPr id="36" name="Group 32"/>
          <p:cNvGrpSpPr/>
          <p:nvPr/>
        </p:nvGrpSpPr>
        <p:grpSpPr>
          <a:xfrm>
            <a:off x="3577218" y="2393466"/>
            <a:ext cx="5096402" cy="3549239"/>
            <a:chOff x="6112936" y="587085"/>
            <a:chExt cx="5096402" cy="3549239"/>
          </a:xfrm>
        </p:grpSpPr>
        <p:pic>
          <p:nvPicPr>
            <p:cNvPr id="37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88259" y="587085"/>
              <a:ext cx="4877338" cy="2442205"/>
            </a:xfrm>
            <a:prstGeom prst="rect">
              <a:avLst/>
            </a:prstGeom>
          </p:spPr>
        </p:pic>
        <p:sp>
          <p:nvSpPr>
            <p:cNvPr id="38" name="Rectangle 4"/>
            <p:cNvSpPr/>
            <p:nvPr/>
          </p:nvSpPr>
          <p:spPr>
            <a:xfrm>
              <a:off x="6112936" y="3274550"/>
              <a:ext cx="5096402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/>
                <a:t> </a:t>
              </a:r>
              <a:r>
                <a:rPr lang="en-US" b="1" dirty="0" smtClean="0"/>
                <a:t>                   </a:t>
              </a:r>
              <a:r>
                <a:rPr lang="en-US" b="1" dirty="0"/>
                <a:t>Surat </a:t>
              </a:r>
              <a:r>
                <a:rPr lang="en-US" b="1" dirty="0" err="1"/>
                <a:t>Gaz</a:t>
              </a:r>
              <a:r>
                <a:rPr lang="en-US" b="1" dirty="0"/>
                <a:t> </a:t>
              </a:r>
              <a:r>
                <a:rPr lang="en-US" b="1" dirty="0" err="1"/>
                <a:t>Sızıntısı</a:t>
              </a:r>
              <a:endParaRPr lang="en-US" b="1" dirty="0" smtClean="0"/>
            </a:p>
            <a:p>
              <a:r>
                <a:rPr lang="en-US" b="1" dirty="0"/>
                <a:t> </a:t>
              </a:r>
              <a:r>
                <a:rPr lang="en-US" b="1" dirty="0" smtClean="0"/>
                <a:t>                           </a:t>
              </a:r>
              <a:r>
                <a:rPr lang="en-US" sz="3200" b="1" dirty="0" smtClean="0"/>
                <a:t>2022 </a:t>
              </a:r>
              <a:endParaRPr lang="en-US" sz="3200" b="1" dirty="0"/>
            </a:p>
          </p:txBody>
        </p:sp>
      </p:grpSp>
      <p:graphicFrame>
        <p:nvGraphicFramePr>
          <p:cNvPr id="39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208804"/>
              </p:ext>
            </p:extLst>
          </p:nvPr>
        </p:nvGraphicFramePr>
        <p:xfrm>
          <a:off x="425451" y="907340"/>
          <a:ext cx="6631709" cy="606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631709">
                  <a:extLst>
                    <a:ext uri="{9D8B030D-6E8A-4147-A177-3AD203B41FA5}">
                      <a16:colId xmlns:a16="http://schemas.microsoft.com/office/drawing/2014/main" xmlns="" val="3344256779"/>
                    </a:ext>
                  </a:extLst>
                </a:gridCol>
              </a:tblGrid>
              <a:tr h="489533">
                <a:tc>
                  <a:txBody>
                    <a:bodyPr/>
                    <a:lstStyle/>
                    <a:p>
                      <a:r>
                        <a:rPr lang="tr-TR" sz="2800" kern="1200" noProof="0" dirty="0" smtClean="0"/>
                        <a:t>Emniyet standartlarımız</a:t>
                      </a:r>
                      <a:r>
                        <a:rPr lang="tr-TR" sz="2800" kern="1200" baseline="0" noProof="0" dirty="0" smtClean="0"/>
                        <a:t> var</a:t>
                      </a:r>
                      <a:r>
                        <a:rPr lang="en-US" sz="2800" kern="1200" baseline="0" noProof="0" dirty="0" smtClean="0"/>
                        <a:t>.. </a:t>
                      </a:r>
                      <a:r>
                        <a:rPr lang="en-US" sz="2800" kern="1200" baseline="0" noProof="0" dirty="0" err="1" smtClean="0"/>
                        <a:t>Aynı</a:t>
                      </a:r>
                      <a:r>
                        <a:rPr lang="en-US" sz="2800" kern="1200" baseline="0" noProof="0" dirty="0" smtClean="0"/>
                        <a:t> </a:t>
                      </a:r>
                      <a:r>
                        <a:rPr lang="en-US" sz="2800" kern="1200" baseline="0" noProof="0" dirty="0" err="1" smtClean="0"/>
                        <a:t>zamanda</a:t>
                      </a:r>
                      <a:r>
                        <a:rPr lang="en-US" sz="2800" kern="1200" baseline="0" noProof="0" dirty="0" smtClean="0"/>
                        <a:t>..</a:t>
                      </a:r>
                      <a:endParaRPr lang="en-US" sz="2800" b="1" i="0" kern="1200" noProof="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72000" marB="108000"/>
                </a:tc>
                <a:extLst>
                  <a:ext uri="{0D108BD9-81ED-4DB2-BD59-A6C34878D82A}">
                    <a16:rowId xmlns:a16="http://schemas.microsoft.com/office/drawing/2014/main" xmlns="" val="758289943"/>
                  </a:ext>
                </a:extLst>
              </a:tr>
            </a:tbl>
          </a:graphicData>
        </a:graphic>
      </p:graphicFrame>
      <p:grpSp>
        <p:nvGrpSpPr>
          <p:cNvPr id="40" name="Group 29"/>
          <p:cNvGrpSpPr/>
          <p:nvPr/>
        </p:nvGrpSpPr>
        <p:grpSpPr>
          <a:xfrm>
            <a:off x="2361178" y="1981885"/>
            <a:ext cx="5170292" cy="3810867"/>
            <a:chOff x="462989" y="3085224"/>
            <a:chExt cx="5170292" cy="3810867"/>
          </a:xfrm>
        </p:grpSpPr>
        <p:pic>
          <p:nvPicPr>
            <p:cNvPr id="41" name="Bildplatzhalter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62989" y="3085224"/>
              <a:ext cx="5170292" cy="2676526"/>
            </a:xfrm>
            <a:prstGeom prst="rect">
              <a:avLst/>
            </a:prstGeom>
          </p:spPr>
        </p:pic>
        <p:sp>
          <p:nvSpPr>
            <p:cNvPr id="42" name="Shape 201"/>
            <p:cNvSpPr/>
            <p:nvPr/>
          </p:nvSpPr>
          <p:spPr>
            <a:xfrm>
              <a:off x="511787" y="5691933"/>
              <a:ext cx="5121494" cy="120415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72000" tIns="72000" rIns="72000" bIns="72000" anchor="t" anchorCtr="0">
              <a:spAutoFit/>
            </a:bodyPr>
            <a:lstStyle/>
            <a:p>
              <a:pPr lvl="0">
                <a:lnSpc>
                  <a:spcPct val="120000"/>
                </a:lnSpc>
                <a:buSzPct val="25000"/>
              </a:pPr>
              <a:r>
                <a:rPr lang="en-US" sz="2000" b="1" dirty="0">
                  <a:sym typeface="Arial"/>
                </a:rPr>
                <a:t>Deepwater Horizon </a:t>
              </a:r>
              <a:r>
                <a:rPr lang="en-US" sz="2000" b="1" dirty="0" err="1">
                  <a:sym typeface="Arial"/>
                </a:rPr>
                <a:t>felaketi</a:t>
              </a:r>
              <a:r>
                <a:rPr lang="en-US" sz="2000" b="1" dirty="0">
                  <a:sym typeface="Arial"/>
                </a:rPr>
                <a:t/>
              </a:r>
              <a:br>
                <a:rPr lang="en-US" sz="2000" b="1" dirty="0">
                  <a:sym typeface="Arial"/>
                </a:rPr>
              </a:br>
              <a:r>
                <a:rPr lang="en-US" sz="2000" b="1" dirty="0" smtClean="0">
                  <a:sym typeface="Arial"/>
                </a:rPr>
                <a:t>               </a:t>
              </a:r>
              <a:r>
                <a:rPr lang="en-US" sz="4000" b="1" dirty="0" smtClean="0">
                  <a:sym typeface="Arial"/>
                </a:rPr>
                <a:t>2010</a:t>
              </a:r>
              <a:endParaRPr lang="en-US" sz="4000" b="1" dirty="0">
                <a:sym typeface="Arial"/>
              </a:endParaRPr>
            </a:p>
          </p:txBody>
        </p:sp>
      </p:grpSp>
      <p:grpSp>
        <p:nvGrpSpPr>
          <p:cNvPr id="43" name="Group 30"/>
          <p:cNvGrpSpPr/>
          <p:nvPr/>
        </p:nvGrpSpPr>
        <p:grpSpPr>
          <a:xfrm>
            <a:off x="2416224" y="2034802"/>
            <a:ext cx="4640936" cy="3564661"/>
            <a:chOff x="3144490" y="2605421"/>
            <a:chExt cx="4640936" cy="3564661"/>
          </a:xfrm>
        </p:grpSpPr>
        <p:pic>
          <p:nvPicPr>
            <p:cNvPr id="44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57785" y="2605421"/>
              <a:ext cx="4627641" cy="2607632"/>
            </a:xfrm>
            <a:prstGeom prst="rect">
              <a:avLst/>
            </a:prstGeom>
          </p:spPr>
        </p:pic>
        <p:sp>
          <p:nvSpPr>
            <p:cNvPr id="45" name="Rectangle 20"/>
            <p:cNvSpPr/>
            <p:nvPr/>
          </p:nvSpPr>
          <p:spPr>
            <a:xfrm>
              <a:off x="3144490" y="5246752"/>
              <a:ext cx="181748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Tianjin </a:t>
              </a:r>
              <a:r>
                <a:rPr lang="en-US" dirty="0" err="1"/>
                <a:t>Patlaması</a:t>
              </a:r>
              <a:r>
                <a:rPr lang="en-US" dirty="0"/>
                <a:t> </a:t>
              </a:r>
              <a:endParaRPr lang="en-US" dirty="0" smtClean="0"/>
            </a:p>
            <a:p>
              <a:r>
                <a:rPr lang="en-US" dirty="0"/>
                <a:t> </a:t>
              </a:r>
              <a:r>
                <a:rPr lang="en-US" dirty="0" smtClean="0"/>
                <a:t>       </a:t>
              </a:r>
              <a:r>
                <a:rPr lang="en-US" sz="3600" b="1" dirty="0" smtClean="0"/>
                <a:t>2015</a:t>
              </a:r>
              <a:endParaRPr lang="en-US" sz="3600" b="1" dirty="0"/>
            </a:p>
          </p:txBody>
        </p:sp>
      </p:grpSp>
      <p:grpSp>
        <p:nvGrpSpPr>
          <p:cNvPr id="46" name="Group 31"/>
          <p:cNvGrpSpPr/>
          <p:nvPr/>
        </p:nvGrpSpPr>
        <p:grpSpPr>
          <a:xfrm>
            <a:off x="3770985" y="1785607"/>
            <a:ext cx="4357791" cy="3937356"/>
            <a:chOff x="6205386" y="2458918"/>
            <a:chExt cx="4357791" cy="3937356"/>
          </a:xfrm>
        </p:grpSpPr>
        <p:pic>
          <p:nvPicPr>
            <p:cNvPr id="47" name="Picture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66262" y="2458918"/>
              <a:ext cx="4296915" cy="2941053"/>
            </a:xfrm>
            <a:prstGeom prst="rect">
              <a:avLst/>
            </a:prstGeom>
          </p:spPr>
        </p:pic>
        <p:sp>
          <p:nvSpPr>
            <p:cNvPr id="48" name="Rectangle 22"/>
            <p:cNvSpPr/>
            <p:nvPr/>
          </p:nvSpPr>
          <p:spPr>
            <a:xfrm>
              <a:off x="6205386" y="5411389"/>
              <a:ext cx="3801041" cy="984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Linux Libertine"/>
                </a:rPr>
                <a:t>Gürcistan</a:t>
              </a:r>
              <a:r>
                <a:rPr lang="en-US" dirty="0">
                  <a:latin typeface="Linux Libertine"/>
                </a:rPr>
                <a:t> </a:t>
              </a:r>
              <a:r>
                <a:rPr lang="en-US" dirty="0" err="1">
                  <a:latin typeface="Linux Libertine"/>
                </a:rPr>
                <a:t>şeker</a:t>
              </a:r>
              <a:r>
                <a:rPr lang="en-US" dirty="0">
                  <a:latin typeface="Linux Libertine"/>
                </a:rPr>
                <a:t> </a:t>
              </a:r>
              <a:r>
                <a:rPr lang="en-US" dirty="0" err="1">
                  <a:latin typeface="Linux Libertine"/>
                </a:rPr>
                <a:t>rafinerisi</a:t>
              </a:r>
              <a:r>
                <a:rPr lang="en-US" dirty="0">
                  <a:latin typeface="Linux Libertine"/>
                </a:rPr>
                <a:t> </a:t>
              </a:r>
              <a:r>
                <a:rPr lang="en-US" dirty="0" err="1">
                  <a:latin typeface="Linux Libertine"/>
                </a:rPr>
                <a:t>patlaması</a:t>
              </a:r>
              <a:endParaRPr lang="en-US" dirty="0" smtClean="0">
                <a:latin typeface="Linux Libertine"/>
              </a:endParaRPr>
            </a:p>
            <a:p>
              <a:r>
                <a:rPr lang="en-US" b="0" i="0" dirty="0">
                  <a:effectLst/>
                  <a:latin typeface="Linux Libertine"/>
                </a:rPr>
                <a:t> </a:t>
              </a:r>
              <a:r>
                <a:rPr lang="en-US" b="0" i="0" dirty="0" smtClean="0">
                  <a:effectLst/>
                  <a:latin typeface="Linux Libertine"/>
                </a:rPr>
                <a:t>                  </a:t>
              </a:r>
              <a:r>
                <a:rPr lang="en-US" sz="4000" b="1" i="0" dirty="0" smtClean="0">
                  <a:effectLst/>
                  <a:latin typeface="Linux Libertine"/>
                </a:rPr>
                <a:t>2008</a:t>
              </a:r>
              <a:endParaRPr lang="en-US" sz="4000" b="1" i="0" dirty="0">
                <a:effectLst/>
                <a:latin typeface="Linux Libertine"/>
              </a:endParaRPr>
            </a:p>
          </p:txBody>
        </p:sp>
      </p:grpSp>
      <p:grpSp>
        <p:nvGrpSpPr>
          <p:cNvPr id="49" name="Group 17"/>
          <p:cNvGrpSpPr/>
          <p:nvPr/>
        </p:nvGrpSpPr>
        <p:grpSpPr>
          <a:xfrm>
            <a:off x="3413906" y="2117514"/>
            <a:ext cx="5259714" cy="3752532"/>
            <a:chOff x="1142615" y="2307766"/>
            <a:chExt cx="5259931" cy="4221730"/>
          </a:xfrm>
        </p:grpSpPr>
        <p:sp>
          <p:nvSpPr>
            <p:cNvPr id="50" name="Rectangle 7"/>
            <p:cNvSpPr/>
            <p:nvPr/>
          </p:nvSpPr>
          <p:spPr>
            <a:xfrm>
              <a:off x="2058957" y="2701176"/>
              <a:ext cx="3362129" cy="9695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Factory Explosion –Turkey-</a:t>
              </a:r>
              <a:r>
                <a:rPr lang="en-US" sz="3200" b="1" dirty="0" smtClean="0"/>
                <a:t>2020</a:t>
              </a:r>
              <a:endParaRPr lang="en-US" sz="3200" b="1" dirty="0"/>
            </a:p>
          </p:txBody>
        </p:sp>
        <p:sp>
          <p:nvSpPr>
            <p:cNvPr id="51" name="Rectangle 15"/>
            <p:cNvSpPr/>
            <p:nvPr/>
          </p:nvSpPr>
          <p:spPr>
            <a:xfrm>
              <a:off x="1142615" y="5429357"/>
              <a:ext cx="3020952" cy="4155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Dahej</a:t>
              </a:r>
              <a:r>
                <a:rPr lang="en-US" dirty="0"/>
                <a:t> </a:t>
              </a:r>
              <a:r>
                <a:rPr lang="en-US" dirty="0" err="1"/>
                <a:t>kimyasal</a:t>
              </a:r>
              <a:r>
                <a:rPr lang="en-US" dirty="0"/>
                <a:t> </a:t>
              </a:r>
              <a:r>
                <a:rPr lang="en-US" dirty="0" err="1"/>
                <a:t>tesis</a:t>
              </a:r>
              <a:r>
                <a:rPr lang="en-US" dirty="0"/>
                <a:t> </a:t>
              </a:r>
              <a:r>
                <a:rPr lang="en-US" dirty="0" err="1"/>
                <a:t>patlaması</a:t>
              </a:r>
              <a:endParaRPr lang="en-US" dirty="0"/>
            </a:p>
          </p:txBody>
        </p:sp>
        <p:sp>
          <p:nvSpPr>
            <p:cNvPr id="52" name="Rectangle 16"/>
            <p:cNvSpPr/>
            <p:nvPr/>
          </p:nvSpPr>
          <p:spPr>
            <a:xfrm>
              <a:off x="2568558" y="5802351"/>
              <a:ext cx="1120866" cy="7271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/>
                <a:t>2020</a:t>
              </a:r>
              <a:endParaRPr lang="en-US" sz="3600" b="1" dirty="0"/>
            </a:p>
          </p:txBody>
        </p:sp>
        <p:pic>
          <p:nvPicPr>
            <p:cNvPr id="53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42615" y="2307766"/>
              <a:ext cx="5259931" cy="2933263"/>
            </a:xfrm>
            <a:prstGeom prst="rect">
              <a:avLst/>
            </a:prstGeom>
          </p:spPr>
        </p:pic>
      </p:grpSp>
      <p:grpSp>
        <p:nvGrpSpPr>
          <p:cNvPr id="54" name="Group 13"/>
          <p:cNvGrpSpPr/>
          <p:nvPr/>
        </p:nvGrpSpPr>
        <p:grpSpPr>
          <a:xfrm>
            <a:off x="2047655" y="2288679"/>
            <a:ext cx="5125817" cy="3219049"/>
            <a:chOff x="3740021" y="2269030"/>
            <a:chExt cx="5320530" cy="4247801"/>
          </a:xfrm>
        </p:grpSpPr>
        <p:pic>
          <p:nvPicPr>
            <p:cNvPr id="55" name="Picture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740021" y="2269030"/>
              <a:ext cx="5320530" cy="3096205"/>
            </a:xfrm>
            <a:prstGeom prst="rect">
              <a:avLst/>
            </a:prstGeom>
          </p:spPr>
        </p:pic>
        <p:sp>
          <p:nvSpPr>
            <p:cNvPr id="56" name="Rectangle 12"/>
            <p:cNvSpPr/>
            <p:nvPr/>
          </p:nvSpPr>
          <p:spPr>
            <a:xfrm>
              <a:off x="3740021" y="5379649"/>
              <a:ext cx="4818842" cy="11371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Philadelphia Energy Solutions </a:t>
              </a:r>
              <a:r>
                <a:rPr lang="en-US" dirty="0" err="1"/>
                <a:t>rafineri</a:t>
              </a:r>
              <a:r>
                <a:rPr lang="en-US" dirty="0"/>
                <a:t> </a:t>
              </a:r>
              <a:r>
                <a:rPr lang="en-US" dirty="0" err="1" smtClean="0"/>
                <a:t>patlaması</a:t>
              </a:r>
              <a:endParaRPr lang="tr-TR" dirty="0" smtClean="0"/>
            </a:p>
            <a:p>
              <a:r>
                <a:rPr lang="en-US" dirty="0" smtClean="0"/>
                <a:t>                             </a:t>
              </a:r>
              <a:r>
                <a:rPr lang="en-US" sz="3200" b="1" dirty="0" smtClean="0"/>
                <a:t>2019</a:t>
              </a:r>
              <a:endParaRPr lang="en-US" sz="3200" b="1" dirty="0"/>
            </a:p>
          </p:txBody>
        </p:sp>
      </p:grpSp>
      <p:grpSp>
        <p:nvGrpSpPr>
          <p:cNvPr id="57" name="Group 34"/>
          <p:cNvGrpSpPr/>
          <p:nvPr/>
        </p:nvGrpSpPr>
        <p:grpSpPr>
          <a:xfrm>
            <a:off x="2762491" y="2017080"/>
            <a:ext cx="6114631" cy="3489224"/>
            <a:chOff x="2233026" y="1703969"/>
            <a:chExt cx="7423212" cy="3489224"/>
          </a:xfrm>
        </p:grpSpPr>
        <p:sp>
          <p:nvSpPr>
            <p:cNvPr id="58" name="Rectangle 33"/>
            <p:cNvSpPr/>
            <p:nvPr/>
          </p:nvSpPr>
          <p:spPr>
            <a:xfrm>
              <a:off x="4023012" y="4331419"/>
              <a:ext cx="3352593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Fabrika</a:t>
              </a:r>
              <a:r>
                <a:rPr lang="en-US" dirty="0"/>
                <a:t> </a:t>
              </a:r>
              <a:r>
                <a:rPr lang="en-US" dirty="0" err="1"/>
                <a:t>Patlaması</a:t>
              </a:r>
              <a:r>
                <a:rPr lang="en-US" dirty="0"/>
                <a:t> – </a:t>
              </a:r>
              <a:r>
                <a:rPr lang="en-US" dirty="0" err="1"/>
                <a:t>Türkiye</a:t>
              </a:r>
              <a:r>
                <a:rPr lang="en-US" dirty="0"/>
                <a:t> </a:t>
              </a:r>
              <a:endParaRPr lang="en-US" dirty="0" smtClean="0"/>
            </a:p>
            <a:p>
              <a:r>
                <a:rPr lang="en-US" dirty="0"/>
                <a:t> </a:t>
              </a:r>
              <a:r>
                <a:rPr lang="en-US" dirty="0" smtClean="0"/>
                <a:t>            </a:t>
              </a:r>
              <a:r>
                <a:rPr lang="en-US" sz="3200" b="1" dirty="0" smtClean="0"/>
                <a:t>2020</a:t>
              </a:r>
              <a:endParaRPr lang="en-US" sz="3200" b="1" dirty="0"/>
            </a:p>
          </p:txBody>
        </p:sp>
        <p:pic>
          <p:nvPicPr>
            <p:cNvPr id="59" name="Picture 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33026" y="1703969"/>
              <a:ext cx="7423212" cy="2567059"/>
            </a:xfrm>
            <a:prstGeom prst="rect">
              <a:avLst/>
            </a:prstGeom>
          </p:spPr>
        </p:pic>
      </p:grpSp>
      <p:sp>
        <p:nvSpPr>
          <p:cNvPr id="60" name="Rectangle 36"/>
          <p:cNvSpPr/>
          <p:nvPr/>
        </p:nvSpPr>
        <p:spPr>
          <a:xfrm>
            <a:off x="3739514" y="3421146"/>
            <a:ext cx="66252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 smtClean="0"/>
              <a:t>Yanlış giden ne </a:t>
            </a:r>
            <a:r>
              <a:rPr lang="en-US" sz="4400" b="1" dirty="0" smtClean="0"/>
              <a:t>..?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4748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6.25E-7 -3.7037E-6 L 0.38555 -0.182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1" y="-91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0.00694 L -0.25326 -0.199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0" y="-1034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1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6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2452 L -0.24883 0.19297 " pathEditMode="relative" rAng="0" ptsTypes="AA">
                                      <p:cBhvr>
                                        <p:cTn id="24" dur="2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1087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5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1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4.81481E-6 L 0.43777 0.1942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969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6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6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4118 L 0.12058 -0.1832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9" y="-1122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6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0.047 0.1710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854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6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 0.03308 L -0.13424 -0.2491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4" y="-1411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B12F11A8-6FF8-BE48-9B62-F00018FB2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" y="0"/>
            <a:ext cx="12186656" cy="6858000"/>
          </a:xfrm>
          <a:prstGeom prst="rect">
            <a:avLst/>
          </a:prstGeom>
        </p:spPr>
      </p:pic>
      <p:sp>
        <p:nvSpPr>
          <p:cNvPr id="6" name="Text Box 18">
            <a:extLst>
              <a:ext uri="{FF2B5EF4-FFF2-40B4-BE49-F238E27FC236}">
                <a16:creationId xmlns:a16="http://schemas.microsoft.com/office/drawing/2014/main" xmlns="" id="{18B669E7-50FF-374B-8777-D19789295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5368" y="4102426"/>
            <a:ext cx="7561262" cy="5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765" tIns="35383" rIns="70765" bIns="35383">
            <a:spAutoFit/>
          </a:bodyPr>
          <a:lstStyle/>
          <a:p>
            <a:pPr algn="ctr" defTabSz="708025" eaLnBrk="0" hangingPunct="0">
              <a:spcBef>
                <a:spcPct val="50000"/>
              </a:spcBef>
              <a:defRPr/>
            </a:pPr>
            <a:r>
              <a:rPr lang="tr-TR" sz="3200" b="1" dirty="0">
                <a:solidFill>
                  <a:srgbClr val="5F5F5F"/>
                </a:solidFill>
              </a:rPr>
              <a:t>Teşekkür Ederiz.</a:t>
            </a:r>
          </a:p>
        </p:txBody>
      </p:sp>
    </p:spTree>
    <p:extLst>
      <p:ext uri="{BB962C8B-B14F-4D97-AF65-F5344CB8AC3E}">
        <p14:creationId xmlns:p14="http://schemas.microsoft.com/office/powerpoint/2010/main" val="354723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emir\Downloads\HIMA_Logo_Quer_fin_CMYK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03" y="-217653"/>
            <a:ext cx="2171943" cy="130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6E04D0DA-17FB-0D4B-A994-E1DAD02F4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70" y="90722"/>
            <a:ext cx="9477632" cy="68775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4C10FC9A-90F3-A240-8EA4-D79D08A50ACC}"/>
              </a:ext>
            </a:extLst>
          </p:cNvPr>
          <p:cNvSpPr txBox="1"/>
          <p:nvPr/>
        </p:nvSpPr>
        <p:spPr>
          <a:xfrm>
            <a:off x="341870" y="103079"/>
            <a:ext cx="8888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Proses Emniyet Yönetim Sistemlerinin Önemi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xmlns="" id="{89007AD3-A23C-A541-97D2-4B98942908F7}"/>
              </a:ext>
            </a:extLst>
          </p:cNvPr>
          <p:cNvSpPr/>
          <p:nvPr/>
        </p:nvSpPr>
        <p:spPr>
          <a:xfrm>
            <a:off x="329513" y="877331"/>
            <a:ext cx="11520617" cy="5214320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A7F20ADD-EC58-AE41-B7B4-7436E4C6D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6167348"/>
            <a:ext cx="11633200" cy="711200"/>
          </a:xfrm>
          <a:prstGeom prst="rect">
            <a:avLst/>
          </a:prstGeom>
        </p:spPr>
      </p:pic>
      <p:sp>
        <p:nvSpPr>
          <p:cNvPr id="32" name="Rechteck 3"/>
          <p:cNvSpPr/>
          <p:nvPr/>
        </p:nvSpPr>
        <p:spPr>
          <a:xfrm>
            <a:off x="1516380" y="1187866"/>
            <a:ext cx="83031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2400" dirty="0" smtClean="0"/>
              <a:t>1982'den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yana</a:t>
            </a:r>
            <a:r>
              <a:rPr lang="en-US" sz="2400" dirty="0"/>
              <a:t> </a:t>
            </a:r>
            <a:r>
              <a:rPr lang="en-US" sz="2400" dirty="0" err="1"/>
              <a:t>kazaların</a:t>
            </a:r>
            <a:r>
              <a:rPr lang="en-US" sz="2400" dirty="0"/>
              <a:t> </a:t>
            </a:r>
            <a:r>
              <a:rPr lang="en-US" sz="8000" b="1" dirty="0" err="1"/>
              <a:t>yüzde</a:t>
            </a:r>
            <a:r>
              <a:rPr lang="en-US" sz="8000" b="1" dirty="0"/>
              <a:t> </a:t>
            </a:r>
            <a:r>
              <a:rPr lang="en-US" sz="8000" b="1" dirty="0" smtClean="0"/>
              <a:t>90'ı</a:t>
            </a:r>
            <a:endParaRPr lang="en-US" sz="2400" b="1" dirty="0"/>
          </a:p>
        </p:txBody>
      </p:sp>
      <p:sp>
        <p:nvSpPr>
          <p:cNvPr id="33" name="Rectangle 1"/>
          <p:cNvSpPr/>
          <p:nvPr/>
        </p:nvSpPr>
        <p:spPr>
          <a:xfrm>
            <a:off x="810632" y="4685997"/>
            <a:ext cx="10962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 smtClean="0"/>
              <a:t>Sonuç olarak</a:t>
            </a:r>
            <a:r>
              <a:rPr lang="en-US" sz="2000" dirty="0" smtClean="0"/>
              <a:t>… </a:t>
            </a:r>
            <a:r>
              <a:rPr lang="en-US" sz="2000" dirty="0" err="1"/>
              <a:t>Etkin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Proses </a:t>
            </a:r>
            <a:r>
              <a:rPr lang="tr-TR" sz="2000" dirty="0" smtClean="0"/>
              <a:t>Emniyet </a:t>
            </a:r>
            <a:r>
              <a:rPr lang="en-US" sz="2000" dirty="0" err="1" smtClean="0"/>
              <a:t>Yönetimimiz</a:t>
            </a:r>
            <a:r>
              <a:rPr lang="en-US" sz="2000" dirty="0" smtClean="0"/>
              <a:t> </a:t>
            </a:r>
            <a:r>
              <a:rPr lang="en-US" sz="2000" dirty="0" err="1"/>
              <a:t>varsa</a:t>
            </a:r>
            <a:r>
              <a:rPr lang="en-US" sz="2000" dirty="0"/>
              <a:t>, </a:t>
            </a:r>
            <a:r>
              <a:rPr lang="tr-TR" sz="2000" dirty="0" smtClean="0"/>
              <a:t>b</a:t>
            </a:r>
            <a:r>
              <a:rPr lang="en-US" sz="2000" dirty="0" smtClean="0"/>
              <a:t>u </a:t>
            </a:r>
            <a:r>
              <a:rPr lang="tr-TR" sz="2000" dirty="0" err="1" smtClean="0"/>
              <a:t>o</a:t>
            </a:r>
            <a:r>
              <a:rPr lang="en-US" sz="2000" dirty="0" err="1" smtClean="0"/>
              <a:t>laylar</a:t>
            </a:r>
            <a:r>
              <a:rPr lang="en-US" sz="2000" dirty="0" smtClean="0"/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Önlenebilir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4" name="Rectangle 4"/>
          <p:cNvSpPr/>
          <p:nvPr/>
        </p:nvSpPr>
        <p:spPr>
          <a:xfrm>
            <a:off x="341870" y="2981255"/>
            <a:ext cx="11508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tr-TR" sz="3600" dirty="0" smtClean="0"/>
              <a:t>Olmayan veya yetersiz </a:t>
            </a:r>
          </a:p>
          <a:p>
            <a:pPr lvl="0" algn="ctr">
              <a:buSzPct val="25000"/>
            </a:pPr>
            <a:r>
              <a:rPr lang="en-US" sz="3600" dirty="0" err="1" smtClean="0"/>
              <a:t>Yaşam</a:t>
            </a:r>
            <a:r>
              <a:rPr lang="en-US" sz="3600" dirty="0" smtClean="0"/>
              <a:t> </a:t>
            </a:r>
            <a:r>
              <a:rPr lang="en-US" sz="3600" dirty="0" err="1"/>
              <a:t>Döngüsü</a:t>
            </a:r>
            <a:r>
              <a:rPr lang="en-US" sz="3600" dirty="0"/>
              <a:t> </a:t>
            </a:r>
            <a:r>
              <a:rPr lang="en-US" sz="3600" dirty="0" err="1"/>
              <a:t>Yönetim</a:t>
            </a:r>
            <a:r>
              <a:rPr lang="en-US" sz="3600" dirty="0"/>
              <a:t> </a:t>
            </a:r>
            <a:r>
              <a:rPr lang="en-US" sz="3600" dirty="0" err="1"/>
              <a:t>Planı'ndan</a:t>
            </a:r>
            <a:r>
              <a:rPr lang="en-US" sz="3600" dirty="0"/>
              <a:t> </a:t>
            </a:r>
            <a:r>
              <a:rPr lang="en-US" sz="3600" dirty="0" err="1" smtClean="0"/>
              <a:t>kaynakl</a:t>
            </a:r>
            <a:r>
              <a:rPr lang="tr-TR" sz="3600" dirty="0" smtClean="0"/>
              <a:t>ı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5028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semir\Downloads\HIMA_Logo_Quer_fin_CMYK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03" y="-217653"/>
            <a:ext cx="2171943" cy="130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6E04D0DA-17FB-0D4B-A994-E1DAD02F4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70" y="90722"/>
            <a:ext cx="9477632" cy="68775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4C10FC9A-90F3-A240-8EA4-D79D08A50ACC}"/>
              </a:ext>
            </a:extLst>
          </p:cNvPr>
          <p:cNvSpPr txBox="1"/>
          <p:nvPr/>
        </p:nvSpPr>
        <p:spPr>
          <a:xfrm>
            <a:off x="341870" y="103079"/>
            <a:ext cx="8888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Proses Emniyet Yönetim Sistemlerinin Önemi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xmlns="" id="{89007AD3-A23C-A541-97D2-4B98942908F7}"/>
              </a:ext>
            </a:extLst>
          </p:cNvPr>
          <p:cNvSpPr/>
          <p:nvPr/>
        </p:nvSpPr>
        <p:spPr>
          <a:xfrm>
            <a:off x="329513" y="877331"/>
            <a:ext cx="11520617" cy="5214320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A7F20ADD-EC58-AE41-B7B4-7436E4C6D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6167348"/>
            <a:ext cx="11633200" cy="711200"/>
          </a:xfrm>
          <a:prstGeom prst="rect">
            <a:avLst/>
          </a:prstGeom>
        </p:spPr>
      </p:pic>
      <p:graphicFrame>
        <p:nvGraphicFramePr>
          <p:cNvPr id="11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535288"/>
              </p:ext>
            </p:extLst>
          </p:nvPr>
        </p:nvGraphicFramePr>
        <p:xfrm>
          <a:off x="425451" y="907340"/>
          <a:ext cx="2759709" cy="606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59709">
                  <a:extLst>
                    <a:ext uri="{9D8B030D-6E8A-4147-A177-3AD203B41FA5}">
                      <a16:colId xmlns:a16="http://schemas.microsoft.com/office/drawing/2014/main" xmlns="" val="3344256779"/>
                    </a:ext>
                  </a:extLst>
                </a:gridCol>
              </a:tblGrid>
              <a:tr h="489533">
                <a:tc>
                  <a:txBody>
                    <a:bodyPr/>
                    <a:lstStyle/>
                    <a:p>
                      <a:r>
                        <a:rPr lang="tr-TR" sz="2800" kern="1200" noProof="0" dirty="0" smtClean="0"/>
                        <a:t>Maliyeti nedir … ?</a:t>
                      </a:r>
                      <a:endParaRPr lang="en-US" sz="2800" b="1" i="0" kern="1200" noProof="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72000" marB="108000"/>
                </a:tc>
                <a:extLst>
                  <a:ext uri="{0D108BD9-81ED-4DB2-BD59-A6C34878D82A}">
                    <a16:rowId xmlns:a16="http://schemas.microsoft.com/office/drawing/2014/main" xmlns="" val="75828994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98030" y="2545202"/>
            <a:ext cx="3223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accent2"/>
                </a:solidFill>
                <a:latin typeface="Arial"/>
              </a:rPr>
              <a:t>Kazalar </a:t>
            </a:r>
            <a:r>
              <a:rPr lang="en-US" sz="2400" dirty="0" smtClean="0">
                <a:solidFill>
                  <a:schemeClr val="accent2"/>
                </a:solidFill>
                <a:latin typeface="Arial"/>
              </a:rPr>
              <a:t>?  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2840" y="3044801"/>
            <a:ext cx="3735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accent2"/>
                </a:solidFill>
                <a:latin typeface="Arial"/>
              </a:rPr>
              <a:t>Gereksiz Duruşlar </a:t>
            </a:r>
            <a:r>
              <a:rPr lang="en-US" sz="2400" dirty="0" smtClean="0">
                <a:solidFill>
                  <a:schemeClr val="accent2"/>
                </a:solidFill>
                <a:latin typeface="Arial"/>
              </a:rPr>
              <a:t>?</a:t>
            </a:r>
            <a:endParaRPr lang="en-US" sz="2400" dirty="0">
              <a:solidFill>
                <a:schemeClr val="accent2"/>
              </a:solidFill>
              <a:latin typeface="Arial"/>
            </a:endParaRPr>
          </a:p>
        </p:txBody>
      </p:sp>
      <p:sp>
        <p:nvSpPr>
          <p:cNvPr id="12" name="Rectangle 13"/>
          <p:cNvSpPr/>
          <p:nvPr/>
        </p:nvSpPr>
        <p:spPr>
          <a:xfrm>
            <a:off x="498030" y="3572059"/>
            <a:ext cx="3068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accent2"/>
                </a:solidFill>
                <a:latin typeface="Arial"/>
              </a:rPr>
              <a:t>Uygunsuzluk </a:t>
            </a:r>
            <a:r>
              <a:rPr lang="en-US" sz="2400" dirty="0" smtClean="0">
                <a:solidFill>
                  <a:schemeClr val="accent2"/>
                </a:solidFill>
                <a:latin typeface="Arial"/>
              </a:rPr>
              <a:t>? </a:t>
            </a:r>
            <a:endParaRPr lang="en-US" sz="2400" dirty="0">
              <a:solidFill>
                <a:schemeClr val="accent2"/>
              </a:solidFill>
              <a:latin typeface="Arial"/>
            </a:endParaRPr>
          </a:p>
        </p:txBody>
      </p:sp>
      <p:sp>
        <p:nvSpPr>
          <p:cNvPr id="13" name="Rectangle 14"/>
          <p:cNvSpPr/>
          <p:nvPr/>
        </p:nvSpPr>
        <p:spPr>
          <a:xfrm>
            <a:off x="517490" y="4071323"/>
            <a:ext cx="2951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>
                <a:solidFill>
                  <a:schemeClr val="accent2"/>
                </a:solidFill>
                <a:latin typeface="Arial"/>
              </a:rPr>
              <a:t>Yanlış / eksik bilgi</a:t>
            </a:r>
            <a:r>
              <a:rPr lang="en-US" sz="2400" dirty="0" smtClean="0">
                <a:solidFill>
                  <a:schemeClr val="accent2"/>
                </a:solidFill>
                <a:latin typeface="Arial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Arial"/>
              </a:rPr>
              <a:t>? </a:t>
            </a:r>
          </a:p>
        </p:txBody>
      </p:sp>
      <p:sp>
        <p:nvSpPr>
          <p:cNvPr id="14" name="Rectangle 15"/>
          <p:cNvSpPr/>
          <p:nvPr/>
        </p:nvSpPr>
        <p:spPr>
          <a:xfrm>
            <a:off x="516933" y="4572501"/>
            <a:ext cx="2067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accent2"/>
                </a:solidFill>
                <a:latin typeface="Arial"/>
              </a:rPr>
              <a:t>Verimsizlik</a:t>
            </a:r>
            <a:r>
              <a:rPr lang="tr-TR" sz="2400" dirty="0">
                <a:solidFill>
                  <a:schemeClr val="accent2"/>
                </a:solidFill>
                <a:latin typeface="Arial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Arial"/>
              </a:rPr>
              <a:t>?  </a:t>
            </a:r>
            <a:endParaRPr lang="en-US" sz="2400" dirty="0">
              <a:solidFill>
                <a:schemeClr val="accent2"/>
              </a:solidFill>
              <a:latin typeface="Arial"/>
            </a:endParaRPr>
          </a:p>
        </p:txBody>
      </p:sp>
      <p:sp>
        <p:nvSpPr>
          <p:cNvPr id="17" name="Rectangle 17"/>
          <p:cNvSpPr/>
          <p:nvPr/>
        </p:nvSpPr>
        <p:spPr>
          <a:xfrm>
            <a:off x="3849278" y="1786941"/>
            <a:ext cx="6594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Ekonomik</a:t>
            </a:r>
            <a:r>
              <a:rPr lang="en-US" sz="2800" b="1" dirty="0"/>
              <a:t>, </a:t>
            </a:r>
            <a:r>
              <a:rPr lang="en-US" sz="2800" b="1" dirty="0" err="1"/>
              <a:t>İtibar</a:t>
            </a:r>
            <a:r>
              <a:rPr lang="en-US" sz="2800" b="1" dirty="0"/>
              <a:t>, </a:t>
            </a:r>
            <a:r>
              <a:rPr lang="en-US" sz="2800" b="1" dirty="0" err="1"/>
              <a:t>telafi</a:t>
            </a:r>
            <a:r>
              <a:rPr lang="en-US" sz="2800" b="1" dirty="0"/>
              <a:t> </a:t>
            </a:r>
            <a:r>
              <a:rPr lang="en-US" sz="2800" b="1" dirty="0" err="1"/>
              <a:t>edici</a:t>
            </a:r>
            <a:r>
              <a:rPr lang="en-US" sz="2800" b="1" dirty="0"/>
              <a:t> </a:t>
            </a:r>
            <a:r>
              <a:rPr lang="en-US" sz="2800" b="1" dirty="0" err="1"/>
              <a:t>olmayan</a:t>
            </a:r>
            <a:r>
              <a:rPr lang="en-US" sz="2800" b="1" dirty="0"/>
              <a:t> </a:t>
            </a:r>
            <a:r>
              <a:rPr lang="en-US" sz="2800" b="1" dirty="0" err="1"/>
              <a:t>hasar</a:t>
            </a:r>
            <a:endParaRPr lang="en-US" sz="2800" b="1" dirty="0"/>
          </a:p>
        </p:txBody>
      </p:sp>
      <p:cxnSp>
        <p:nvCxnSpPr>
          <p:cNvPr id="18" name="Straight Arrow Connector 19"/>
          <p:cNvCxnSpPr/>
          <p:nvPr/>
        </p:nvCxnSpPr>
        <p:spPr>
          <a:xfrm flipV="1">
            <a:off x="2461549" y="2299935"/>
            <a:ext cx="1045618" cy="3774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0"/>
          <p:cNvSpPr/>
          <p:nvPr/>
        </p:nvSpPr>
        <p:spPr>
          <a:xfrm>
            <a:off x="4305682" y="2664998"/>
            <a:ext cx="1652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Ekonomik</a:t>
            </a:r>
            <a:endParaRPr lang="en-US" sz="2800" b="1" dirty="0"/>
          </a:p>
        </p:txBody>
      </p:sp>
      <p:cxnSp>
        <p:nvCxnSpPr>
          <p:cNvPr id="20" name="Straight Arrow Connector 21"/>
          <p:cNvCxnSpPr/>
          <p:nvPr/>
        </p:nvCxnSpPr>
        <p:spPr>
          <a:xfrm flipV="1">
            <a:off x="3467889" y="3006867"/>
            <a:ext cx="750226" cy="2374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3"/>
          <p:cNvSpPr/>
          <p:nvPr/>
        </p:nvSpPr>
        <p:spPr>
          <a:xfrm>
            <a:off x="4637476" y="3505944"/>
            <a:ext cx="4445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Ekonomik</a:t>
            </a:r>
            <a:r>
              <a:rPr lang="en-US" sz="2800" b="1" dirty="0"/>
              <a:t> (</a:t>
            </a:r>
            <a:r>
              <a:rPr lang="en-US" sz="2800" b="1" dirty="0" err="1"/>
              <a:t>Sigorta</a:t>
            </a:r>
            <a:r>
              <a:rPr lang="en-US" sz="2800" b="1" dirty="0"/>
              <a:t>), </a:t>
            </a:r>
            <a:r>
              <a:rPr lang="en-US" sz="2800" b="1" dirty="0" err="1"/>
              <a:t>İtibar</a:t>
            </a:r>
            <a:endParaRPr lang="en-US" sz="2800" b="1" dirty="0"/>
          </a:p>
        </p:txBody>
      </p:sp>
      <p:cxnSp>
        <p:nvCxnSpPr>
          <p:cNvPr id="22" name="Straight Arrow Connector 24"/>
          <p:cNvCxnSpPr/>
          <p:nvPr/>
        </p:nvCxnSpPr>
        <p:spPr>
          <a:xfrm flipV="1">
            <a:off x="3204335" y="3767554"/>
            <a:ext cx="1207645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7"/>
          <p:cNvSpPr/>
          <p:nvPr/>
        </p:nvSpPr>
        <p:spPr>
          <a:xfrm>
            <a:off x="4305682" y="4342064"/>
            <a:ext cx="5565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Zor</a:t>
            </a:r>
            <a:r>
              <a:rPr lang="en-US" sz="2800" b="1" dirty="0"/>
              <a:t> / </a:t>
            </a:r>
            <a:r>
              <a:rPr lang="en-US" sz="2800" b="1" dirty="0" err="1"/>
              <a:t>Gecikmeli</a:t>
            </a:r>
            <a:r>
              <a:rPr lang="en-US" sz="2800" b="1" dirty="0"/>
              <a:t> / </a:t>
            </a:r>
            <a:r>
              <a:rPr lang="en-US" sz="2800" b="1" dirty="0" err="1"/>
              <a:t>Yanlış</a:t>
            </a:r>
            <a:r>
              <a:rPr lang="en-US" sz="2800" b="1" dirty="0"/>
              <a:t> </a:t>
            </a:r>
            <a:r>
              <a:rPr lang="en-US" sz="2800" b="1" dirty="0" err="1"/>
              <a:t>Karar</a:t>
            </a:r>
            <a:r>
              <a:rPr lang="en-US" sz="2800" b="1" dirty="0"/>
              <a:t> Verme</a:t>
            </a:r>
          </a:p>
        </p:txBody>
      </p:sp>
      <p:cxnSp>
        <p:nvCxnSpPr>
          <p:cNvPr id="24" name="Straight Arrow Connector 28"/>
          <p:cNvCxnSpPr/>
          <p:nvPr/>
        </p:nvCxnSpPr>
        <p:spPr>
          <a:xfrm>
            <a:off x="3468554" y="4364135"/>
            <a:ext cx="710254" cy="2395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1"/>
          <p:cNvSpPr/>
          <p:nvPr/>
        </p:nvSpPr>
        <p:spPr>
          <a:xfrm>
            <a:off x="3843002" y="5153556"/>
            <a:ext cx="1652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/>
              <a:t>Ekonomik</a:t>
            </a:r>
            <a:endParaRPr lang="en-US" dirty="0"/>
          </a:p>
        </p:txBody>
      </p:sp>
      <p:cxnSp>
        <p:nvCxnSpPr>
          <p:cNvPr id="26" name="Straight Arrow Connector 32"/>
          <p:cNvCxnSpPr/>
          <p:nvPr/>
        </p:nvCxnSpPr>
        <p:spPr>
          <a:xfrm>
            <a:off x="2648121" y="4905820"/>
            <a:ext cx="918430" cy="3983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24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semir\Downloads\HIMA_Logo_Quer_fin_CMYK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03" y="-217653"/>
            <a:ext cx="2171943" cy="130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6E04D0DA-17FB-0D4B-A994-E1DAD02F4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70" y="90722"/>
            <a:ext cx="9477632" cy="68775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4C10FC9A-90F3-A240-8EA4-D79D08A50ACC}"/>
              </a:ext>
            </a:extLst>
          </p:cNvPr>
          <p:cNvSpPr txBox="1"/>
          <p:nvPr/>
        </p:nvSpPr>
        <p:spPr>
          <a:xfrm>
            <a:off x="341870" y="103079"/>
            <a:ext cx="8888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Proses Emniyet Yönetim Sistemlerinin Önemi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xmlns="" id="{89007AD3-A23C-A541-97D2-4B98942908F7}"/>
              </a:ext>
            </a:extLst>
          </p:cNvPr>
          <p:cNvSpPr/>
          <p:nvPr/>
        </p:nvSpPr>
        <p:spPr>
          <a:xfrm>
            <a:off x="329513" y="877331"/>
            <a:ext cx="11520617" cy="5214320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A7F20ADD-EC58-AE41-B7B4-7436E4C6D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6167348"/>
            <a:ext cx="11633200" cy="711200"/>
          </a:xfrm>
          <a:prstGeom prst="rect">
            <a:avLst/>
          </a:prstGeom>
        </p:spPr>
      </p:pic>
      <p:graphicFrame>
        <p:nvGraphicFramePr>
          <p:cNvPr id="11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818169"/>
              </p:ext>
            </p:extLst>
          </p:nvPr>
        </p:nvGraphicFramePr>
        <p:xfrm>
          <a:off x="425451" y="907340"/>
          <a:ext cx="1684402" cy="606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84402">
                  <a:extLst>
                    <a:ext uri="{9D8B030D-6E8A-4147-A177-3AD203B41FA5}">
                      <a16:colId xmlns:a16="http://schemas.microsoft.com/office/drawing/2014/main" xmlns="" val="3344256779"/>
                    </a:ext>
                  </a:extLst>
                </a:gridCol>
              </a:tblGrid>
              <a:tr h="489533">
                <a:tc>
                  <a:txBody>
                    <a:bodyPr/>
                    <a:lstStyle/>
                    <a:p>
                      <a:r>
                        <a:rPr lang="tr-TR" sz="2800" kern="1200" noProof="0" dirty="0" smtClean="0"/>
                        <a:t>Zorluk…?</a:t>
                      </a:r>
                      <a:endParaRPr lang="en-US" sz="2800" b="1" i="0" kern="1200" noProof="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72000" marB="108000"/>
                </a:tc>
                <a:extLst>
                  <a:ext uri="{0D108BD9-81ED-4DB2-BD59-A6C34878D82A}">
                    <a16:rowId xmlns:a16="http://schemas.microsoft.com/office/drawing/2014/main" xmlns="" val="758289943"/>
                  </a:ext>
                </a:extLst>
              </a:tr>
            </a:tbl>
          </a:graphicData>
        </a:graphic>
      </p:graphicFrame>
      <p:sp>
        <p:nvSpPr>
          <p:cNvPr id="27" name="Oval 26"/>
          <p:cNvSpPr/>
          <p:nvPr/>
        </p:nvSpPr>
        <p:spPr>
          <a:xfrm>
            <a:off x="2667000" y="2042588"/>
            <a:ext cx="6248400" cy="3228975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5"/>
          <p:cNvSpPr/>
          <p:nvPr/>
        </p:nvSpPr>
        <p:spPr>
          <a:xfrm>
            <a:off x="3697004" y="2526268"/>
            <a:ext cx="4188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Maksimum</a:t>
            </a:r>
            <a:r>
              <a:rPr lang="en-US" sz="2400" b="1" dirty="0"/>
              <a:t> </a:t>
            </a:r>
            <a:r>
              <a:rPr lang="en-US" sz="2400" b="1" dirty="0" err="1"/>
              <a:t>Tesis</a:t>
            </a:r>
            <a:r>
              <a:rPr lang="en-US" sz="2400" b="1" dirty="0"/>
              <a:t> </a:t>
            </a:r>
            <a:r>
              <a:rPr lang="en-US" sz="2400" b="1" dirty="0" err="1"/>
              <a:t>Çalışma</a:t>
            </a:r>
            <a:r>
              <a:rPr lang="en-US" sz="2400" b="1" dirty="0"/>
              <a:t> </a:t>
            </a:r>
            <a:r>
              <a:rPr lang="en-US" sz="2400" b="1" dirty="0" err="1"/>
              <a:t>Süresi</a:t>
            </a:r>
            <a:endParaRPr lang="en-US" sz="2400" dirty="0"/>
          </a:p>
        </p:txBody>
      </p:sp>
      <p:sp>
        <p:nvSpPr>
          <p:cNvPr id="29" name="Rectangle 12"/>
          <p:cNvSpPr/>
          <p:nvPr/>
        </p:nvSpPr>
        <p:spPr>
          <a:xfrm>
            <a:off x="4425280" y="3260832"/>
            <a:ext cx="2597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Güvenli</a:t>
            </a:r>
            <a:r>
              <a:rPr lang="en-US" sz="2400" b="1" dirty="0"/>
              <a:t>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Uyumlu</a:t>
            </a:r>
            <a:endParaRPr lang="en-US" sz="2400" dirty="0"/>
          </a:p>
        </p:txBody>
      </p:sp>
      <p:sp>
        <p:nvSpPr>
          <p:cNvPr id="30" name="Rectangle 13"/>
          <p:cNvSpPr/>
          <p:nvPr/>
        </p:nvSpPr>
        <p:spPr>
          <a:xfrm>
            <a:off x="3759233" y="3995396"/>
            <a:ext cx="4347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Optimize </a:t>
            </a:r>
            <a:r>
              <a:rPr lang="en-US" sz="2400" b="1" dirty="0" err="1"/>
              <a:t>Edilmiş</a:t>
            </a:r>
            <a:r>
              <a:rPr lang="en-US" sz="2400" b="1" dirty="0"/>
              <a:t> CAPEX </a:t>
            </a:r>
            <a:r>
              <a:rPr lang="en-US" sz="2400" b="1" dirty="0" err="1"/>
              <a:t>ve</a:t>
            </a:r>
            <a:r>
              <a:rPr lang="en-US" sz="2400" b="1" dirty="0"/>
              <a:t> OPEX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87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semir\Downloads\HIMA_Logo_Quer_fin_CMYK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03" y="-217653"/>
            <a:ext cx="2171943" cy="130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6E04D0DA-17FB-0D4B-A994-E1DAD02F4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70" y="90722"/>
            <a:ext cx="9477632" cy="68775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4C10FC9A-90F3-A240-8EA4-D79D08A50ACC}"/>
              </a:ext>
            </a:extLst>
          </p:cNvPr>
          <p:cNvSpPr txBox="1"/>
          <p:nvPr/>
        </p:nvSpPr>
        <p:spPr>
          <a:xfrm>
            <a:off x="341870" y="103079"/>
            <a:ext cx="8888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Proses Emniyet Yönetim Sistemlerinin Önemi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xmlns="" id="{89007AD3-A23C-A541-97D2-4B98942908F7}"/>
              </a:ext>
            </a:extLst>
          </p:cNvPr>
          <p:cNvSpPr/>
          <p:nvPr/>
        </p:nvSpPr>
        <p:spPr>
          <a:xfrm>
            <a:off x="329513" y="877331"/>
            <a:ext cx="11520617" cy="5214320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A7F20ADD-EC58-AE41-B7B4-7436E4C6D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6167348"/>
            <a:ext cx="11633200" cy="711200"/>
          </a:xfrm>
          <a:prstGeom prst="rect">
            <a:avLst/>
          </a:prstGeom>
        </p:spPr>
      </p:pic>
      <p:graphicFrame>
        <p:nvGraphicFramePr>
          <p:cNvPr id="11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016167"/>
              </p:ext>
            </p:extLst>
          </p:nvPr>
        </p:nvGraphicFramePr>
        <p:xfrm>
          <a:off x="425451" y="907340"/>
          <a:ext cx="1684402" cy="606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84402">
                  <a:extLst>
                    <a:ext uri="{9D8B030D-6E8A-4147-A177-3AD203B41FA5}">
                      <a16:colId xmlns:a16="http://schemas.microsoft.com/office/drawing/2014/main" xmlns="" val="3344256779"/>
                    </a:ext>
                  </a:extLst>
                </a:gridCol>
              </a:tblGrid>
              <a:tr h="489533">
                <a:tc>
                  <a:txBody>
                    <a:bodyPr/>
                    <a:lstStyle/>
                    <a:p>
                      <a:r>
                        <a:rPr lang="tr-TR" sz="2800" kern="1200" noProof="0" dirty="0" smtClean="0"/>
                        <a:t>Zorluk…?</a:t>
                      </a:r>
                      <a:endParaRPr lang="en-US" sz="2800" b="1" i="0" kern="1200" noProof="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72000" marB="108000"/>
                </a:tc>
                <a:extLst>
                  <a:ext uri="{0D108BD9-81ED-4DB2-BD59-A6C34878D82A}">
                    <a16:rowId xmlns:a16="http://schemas.microsoft.com/office/drawing/2014/main" xmlns="" val="758289943"/>
                  </a:ext>
                </a:extLst>
              </a:tr>
            </a:tbl>
          </a:graphicData>
        </a:graphic>
      </p:graphicFrame>
      <p:sp>
        <p:nvSpPr>
          <p:cNvPr id="12" name="Rectangle 14"/>
          <p:cNvSpPr/>
          <p:nvPr/>
        </p:nvSpPr>
        <p:spPr>
          <a:xfrm>
            <a:off x="696686" y="2616803"/>
            <a:ext cx="10512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smtClean="0">
                <a:latin typeface="Arial"/>
              </a:rPr>
              <a:t>Kompleks proses sektöründe </a:t>
            </a:r>
            <a:r>
              <a:rPr lang="en-US" sz="3600" b="1" dirty="0" err="1" smtClean="0">
                <a:latin typeface="Arial"/>
              </a:rPr>
              <a:t>nasıl</a:t>
            </a:r>
            <a:r>
              <a:rPr lang="en-US" sz="3600" b="1" dirty="0" smtClean="0">
                <a:latin typeface="Arial"/>
              </a:rPr>
              <a:t> </a:t>
            </a:r>
            <a:r>
              <a:rPr lang="tr-TR" sz="3600" b="1" dirty="0" err="1" smtClean="0">
                <a:latin typeface="Arial"/>
              </a:rPr>
              <a:t>Emiyetli</a:t>
            </a:r>
            <a:r>
              <a:rPr lang="en-US" sz="3600" b="1" dirty="0" smtClean="0">
                <a:latin typeface="Arial"/>
              </a:rPr>
              <a:t>, </a:t>
            </a:r>
            <a:r>
              <a:rPr lang="tr-TR" sz="3600" b="1" dirty="0" smtClean="0">
                <a:latin typeface="Arial"/>
              </a:rPr>
              <a:t>Mevzuatlara uygun </a:t>
            </a:r>
            <a:r>
              <a:rPr lang="en-US" sz="3600" b="1" dirty="0" err="1" smtClean="0">
                <a:latin typeface="Arial"/>
              </a:rPr>
              <a:t>ve</a:t>
            </a:r>
            <a:r>
              <a:rPr lang="en-US" sz="3600" b="1" dirty="0" smtClean="0">
                <a:latin typeface="Arial"/>
              </a:rPr>
              <a:t> </a:t>
            </a:r>
            <a:r>
              <a:rPr lang="tr-TR" sz="3600" b="1" dirty="0" smtClean="0">
                <a:latin typeface="Arial"/>
              </a:rPr>
              <a:t>düşük </a:t>
            </a:r>
            <a:r>
              <a:rPr lang="en-US" sz="3600" b="1" dirty="0" err="1" smtClean="0">
                <a:latin typeface="Arial"/>
              </a:rPr>
              <a:t>Maliyet</a:t>
            </a:r>
            <a:r>
              <a:rPr lang="tr-TR" sz="3600" b="1" dirty="0" smtClean="0">
                <a:latin typeface="Arial"/>
              </a:rPr>
              <a:t>i</a:t>
            </a:r>
            <a:r>
              <a:rPr lang="en-US" sz="3600" b="1" dirty="0" smtClean="0">
                <a:latin typeface="Arial"/>
              </a:rPr>
              <a:t> </a:t>
            </a:r>
            <a:r>
              <a:rPr lang="en-US" sz="3600" b="1" dirty="0" err="1" smtClean="0">
                <a:latin typeface="Arial"/>
              </a:rPr>
              <a:t>olunur</a:t>
            </a:r>
            <a:r>
              <a:rPr lang="en-US" sz="3600" b="1" dirty="0">
                <a:latin typeface="Arial"/>
              </a:rPr>
              <a:t>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8353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C:\Users\semir\Downloads\HIMA_Logo_Quer_fin_CMYK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03" y="-217653"/>
            <a:ext cx="2171943" cy="130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6E04D0DA-17FB-0D4B-A994-E1DAD02F4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70" y="90722"/>
            <a:ext cx="9477632" cy="68775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4C10FC9A-90F3-A240-8EA4-D79D08A50ACC}"/>
              </a:ext>
            </a:extLst>
          </p:cNvPr>
          <p:cNvSpPr txBox="1"/>
          <p:nvPr/>
        </p:nvSpPr>
        <p:spPr>
          <a:xfrm>
            <a:off x="341870" y="103079"/>
            <a:ext cx="8888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Proses Emniyet Yönetim Sistemlerinin Önemi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xmlns="" id="{89007AD3-A23C-A541-97D2-4B98942908F7}"/>
              </a:ext>
            </a:extLst>
          </p:cNvPr>
          <p:cNvSpPr/>
          <p:nvPr/>
        </p:nvSpPr>
        <p:spPr>
          <a:xfrm>
            <a:off x="329513" y="877331"/>
            <a:ext cx="11520617" cy="5214320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A7F20ADD-EC58-AE41-B7B4-7436E4C6D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6167348"/>
            <a:ext cx="11633200" cy="711200"/>
          </a:xfrm>
          <a:prstGeom prst="rect">
            <a:avLst/>
          </a:prstGeom>
        </p:spPr>
      </p:pic>
      <p:graphicFrame>
        <p:nvGraphicFramePr>
          <p:cNvPr id="11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541195"/>
              </p:ext>
            </p:extLst>
          </p:nvPr>
        </p:nvGraphicFramePr>
        <p:xfrm>
          <a:off x="425450" y="907340"/>
          <a:ext cx="4245609" cy="606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245609">
                  <a:extLst>
                    <a:ext uri="{9D8B030D-6E8A-4147-A177-3AD203B41FA5}">
                      <a16:colId xmlns:a16="http://schemas.microsoft.com/office/drawing/2014/main" xmlns="" val="3344256779"/>
                    </a:ext>
                  </a:extLst>
                </a:gridCol>
              </a:tblGrid>
              <a:tr h="489533">
                <a:tc>
                  <a:txBody>
                    <a:bodyPr/>
                    <a:lstStyle/>
                    <a:p>
                      <a:r>
                        <a:rPr lang="tr-TR" sz="2800" kern="1200" noProof="0" dirty="0" smtClean="0"/>
                        <a:t>Ne Kadar Kompleks…?</a:t>
                      </a:r>
                      <a:endParaRPr lang="en-US" sz="2800" b="1" i="0" kern="1200" noProof="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72000" marB="108000"/>
                </a:tc>
                <a:extLst>
                  <a:ext uri="{0D108BD9-81ED-4DB2-BD59-A6C34878D82A}">
                    <a16:rowId xmlns:a16="http://schemas.microsoft.com/office/drawing/2014/main" xmlns="" val="758289943"/>
                  </a:ext>
                </a:extLst>
              </a:tr>
            </a:tbl>
          </a:graphicData>
        </a:graphic>
      </p:graphicFrame>
      <p:sp>
        <p:nvSpPr>
          <p:cNvPr id="9" name="Textfeld 4"/>
          <p:cNvSpPr txBox="1"/>
          <p:nvPr/>
        </p:nvSpPr>
        <p:spPr>
          <a:xfrm>
            <a:off x="4226697" y="2335630"/>
            <a:ext cx="1568592" cy="979137"/>
          </a:xfrm>
          <a:prstGeom prst="rect">
            <a:avLst/>
          </a:prstGeom>
          <a:solidFill>
            <a:srgbClr val="FBBD0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tr-TR" sz="1200" dirty="0" smtClean="0">
                <a:solidFill>
                  <a:schemeClr val="tx1">
                    <a:lumMod val="50000"/>
                  </a:schemeClr>
                </a:solidFill>
              </a:rPr>
              <a:t>Son kullanıcı </a:t>
            </a:r>
            <a:r>
              <a:rPr lang="de-DE" sz="1200" dirty="0" smtClean="0">
                <a:solidFill>
                  <a:schemeClr val="tx1">
                    <a:lumMod val="50000"/>
                  </a:schemeClr>
                </a:solidFill>
              </a:rPr>
              <a:t>/ </a:t>
            </a:r>
            <a:r>
              <a:rPr lang="de-DE" sz="1200" dirty="0">
                <a:solidFill>
                  <a:schemeClr val="tx1">
                    <a:lumMod val="50000"/>
                  </a:schemeClr>
                </a:solidFill>
              </a:rPr>
              <a:t>EPC </a:t>
            </a:r>
            <a:r>
              <a:rPr lang="tr-TR" sz="1200" dirty="0" smtClean="0">
                <a:solidFill>
                  <a:schemeClr val="tx1">
                    <a:lumMod val="50000"/>
                  </a:schemeClr>
                </a:solidFill>
              </a:rPr>
              <a:t>M</a:t>
            </a:r>
            <a:r>
              <a:rPr lang="de-DE" sz="1200" dirty="0" err="1" smtClean="0">
                <a:solidFill>
                  <a:schemeClr val="tx1">
                    <a:lumMod val="50000"/>
                  </a:schemeClr>
                </a:solidFill>
              </a:rPr>
              <a:t>üteahhitler</a:t>
            </a:r>
            <a:r>
              <a:rPr lang="de-DE" sz="1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sz="1200" dirty="0">
                <a:solidFill>
                  <a:schemeClr val="tx1">
                    <a:lumMod val="50000"/>
                  </a:schemeClr>
                </a:solidFill>
              </a:rPr>
              <a:t>/</a:t>
            </a:r>
          </a:p>
          <a:p>
            <a:pPr algn="ctr"/>
            <a:r>
              <a:rPr lang="de-DE" sz="1200" dirty="0">
                <a:solidFill>
                  <a:schemeClr val="tx1">
                    <a:lumMod val="50000"/>
                  </a:schemeClr>
                </a:solidFill>
              </a:rPr>
              <a:t>HIMA / </a:t>
            </a:r>
            <a:r>
              <a:rPr lang="de-DE" sz="1200" dirty="0" err="1">
                <a:solidFill>
                  <a:schemeClr val="tx1">
                    <a:lumMod val="50000"/>
                  </a:schemeClr>
                </a:solidFill>
              </a:rPr>
              <a:t>Serbest</a:t>
            </a:r>
            <a:r>
              <a:rPr lang="de-DE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50000"/>
                  </a:schemeClr>
                </a:solidFill>
              </a:rPr>
              <a:t>çalışanlar</a:t>
            </a:r>
            <a:endParaRPr lang="de-DE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Textfeld 6"/>
          <p:cNvSpPr txBox="1"/>
          <p:nvPr/>
        </p:nvSpPr>
        <p:spPr>
          <a:xfrm>
            <a:off x="4226697" y="3443351"/>
            <a:ext cx="1568592" cy="461665"/>
          </a:xfrm>
          <a:prstGeom prst="rect">
            <a:avLst/>
          </a:prstGeom>
          <a:solidFill>
            <a:srgbClr val="FBBD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schemeClr val="tx1">
                    <a:lumMod val="50000"/>
                  </a:schemeClr>
                </a:solidFill>
              </a:rPr>
              <a:t>M</a:t>
            </a:r>
            <a:r>
              <a:rPr lang="de-DE" sz="1200" dirty="0" err="1" smtClean="0">
                <a:solidFill>
                  <a:schemeClr val="tx1">
                    <a:lumMod val="50000"/>
                  </a:schemeClr>
                </a:solidFill>
              </a:rPr>
              <a:t>ühendislik</a:t>
            </a:r>
            <a:r>
              <a:rPr lang="de-DE" sz="1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50000"/>
                  </a:schemeClr>
                </a:solidFill>
              </a:rPr>
              <a:t>şirketleri</a:t>
            </a:r>
            <a:r>
              <a:rPr lang="tr-TR" sz="1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sz="1200" dirty="0" smtClean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tr-TR" sz="1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50000"/>
                  </a:schemeClr>
                </a:solidFill>
              </a:rPr>
              <a:t>Serbest</a:t>
            </a:r>
            <a:r>
              <a:rPr lang="de-DE" sz="1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50000"/>
                  </a:schemeClr>
                </a:solidFill>
              </a:rPr>
              <a:t>çalışanlar</a:t>
            </a:r>
            <a:endParaRPr lang="de-DE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Textfeld 7"/>
          <p:cNvSpPr txBox="1"/>
          <p:nvPr/>
        </p:nvSpPr>
        <p:spPr>
          <a:xfrm>
            <a:off x="4226697" y="4142234"/>
            <a:ext cx="1568592" cy="461665"/>
          </a:xfrm>
          <a:prstGeom prst="rect">
            <a:avLst/>
          </a:prstGeom>
          <a:solidFill>
            <a:srgbClr val="FBBD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Sistem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Entegratörleri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, SIS </a:t>
            </a:r>
            <a:r>
              <a:rPr lang="tr-TR" sz="1200" dirty="0"/>
              <a:t>tedarikçileri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HIMA</a:t>
            </a:r>
          </a:p>
        </p:txBody>
      </p:sp>
      <p:sp>
        <p:nvSpPr>
          <p:cNvPr id="17" name="Textfeld 9"/>
          <p:cNvSpPr txBox="1"/>
          <p:nvPr/>
        </p:nvSpPr>
        <p:spPr>
          <a:xfrm>
            <a:off x="4214675" y="4674795"/>
            <a:ext cx="1568592" cy="653970"/>
          </a:xfrm>
          <a:prstGeom prst="rect">
            <a:avLst/>
          </a:prstGeom>
          <a:solidFill>
            <a:srgbClr val="FBBD0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Sistem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Entegratörleri</a:t>
            </a:r>
            <a:r>
              <a:rPr lang="de-DE" sz="12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de-DE" sz="1200" dirty="0">
                <a:solidFill>
                  <a:schemeClr val="tx1">
                    <a:lumMod val="50000"/>
                  </a:schemeClr>
                </a:solidFill>
              </a:rPr>
              <a:t>HIMA</a:t>
            </a:r>
          </a:p>
        </p:txBody>
      </p:sp>
      <p:sp>
        <p:nvSpPr>
          <p:cNvPr id="18" name="Textfeld 10"/>
          <p:cNvSpPr txBox="1"/>
          <p:nvPr/>
        </p:nvSpPr>
        <p:spPr>
          <a:xfrm>
            <a:off x="4213550" y="5430650"/>
            <a:ext cx="1552802" cy="605869"/>
          </a:xfrm>
          <a:prstGeom prst="rect">
            <a:avLst/>
          </a:prstGeom>
          <a:solidFill>
            <a:srgbClr val="FBBD0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>
                    <a:lumMod val="50000"/>
                  </a:schemeClr>
                </a:solidFill>
              </a:rPr>
              <a:t>Son </a:t>
            </a:r>
            <a:r>
              <a:rPr lang="de-DE" sz="1200" dirty="0" err="1">
                <a:solidFill>
                  <a:schemeClr val="tx1">
                    <a:lumMod val="50000"/>
                  </a:schemeClr>
                </a:solidFill>
              </a:rPr>
              <a:t>Kullanıcı</a:t>
            </a:r>
            <a:r>
              <a:rPr lang="de-DE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50000"/>
                  </a:schemeClr>
                </a:solidFill>
              </a:rPr>
              <a:t>Çalışanları</a:t>
            </a:r>
            <a:endParaRPr lang="de-DE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Rectangle 20"/>
          <p:cNvSpPr/>
          <p:nvPr/>
        </p:nvSpPr>
        <p:spPr>
          <a:xfrm>
            <a:off x="2971800" y="2318125"/>
            <a:ext cx="1066401" cy="995915"/>
          </a:xfrm>
          <a:prstGeom prst="rect">
            <a:avLst/>
          </a:prstGeom>
          <a:solidFill>
            <a:srgbClr val="FBBD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HAZOP, LOPA, Safety Case</a:t>
            </a:r>
            <a:endParaRPr lang="en-US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Rectangle 21"/>
          <p:cNvSpPr/>
          <p:nvPr/>
        </p:nvSpPr>
        <p:spPr>
          <a:xfrm>
            <a:off x="2971800" y="3431661"/>
            <a:ext cx="1065173" cy="1340566"/>
          </a:xfrm>
          <a:prstGeom prst="rect">
            <a:avLst/>
          </a:prstGeom>
          <a:solidFill>
            <a:srgbClr val="FBBD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SRS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geliştirme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, SIL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Uyumluluğu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Donanım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Yazılım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tasarımı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, FAT </a:t>
            </a:r>
          </a:p>
        </p:txBody>
      </p:sp>
      <p:sp>
        <p:nvSpPr>
          <p:cNvPr id="21" name="Rectangle 22"/>
          <p:cNvSpPr/>
          <p:nvPr/>
        </p:nvSpPr>
        <p:spPr>
          <a:xfrm>
            <a:off x="2971800" y="4868022"/>
            <a:ext cx="1070897" cy="1168497"/>
          </a:xfrm>
          <a:prstGeom prst="rect">
            <a:avLst/>
          </a:prstGeom>
          <a:solidFill>
            <a:srgbClr val="FBBD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SAT,</a:t>
            </a:r>
          </a:p>
          <a:p>
            <a:pPr algn="ctr"/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Fonksiyonel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tr-TR" sz="1200" dirty="0" smtClean="0">
                <a:solidFill>
                  <a:schemeClr val="tx1">
                    <a:lumMod val="50000"/>
                  </a:schemeClr>
                </a:solidFill>
              </a:rPr>
              <a:t>Emniyet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</a:rPr>
              <a:t>Değerlendirmesi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, Proof Tests</a:t>
            </a:r>
          </a:p>
        </p:txBody>
      </p:sp>
      <p:sp>
        <p:nvSpPr>
          <p:cNvPr id="22" name="Textfeld 14"/>
          <p:cNvSpPr txBox="1"/>
          <p:nvPr/>
        </p:nvSpPr>
        <p:spPr>
          <a:xfrm>
            <a:off x="5968911" y="2337230"/>
            <a:ext cx="1734728" cy="823708"/>
          </a:xfrm>
          <a:prstGeom prst="rect">
            <a:avLst/>
          </a:prstGeom>
          <a:solidFill>
            <a:srgbClr val="FBBD0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50000"/>
                  </a:schemeClr>
                </a:solidFill>
              </a:rPr>
              <a:t>Excel, PHA Pro, ExSILentia</a:t>
            </a:r>
          </a:p>
        </p:txBody>
      </p:sp>
      <p:sp>
        <p:nvSpPr>
          <p:cNvPr id="23" name="Textfeld 15"/>
          <p:cNvSpPr txBox="1"/>
          <p:nvPr/>
        </p:nvSpPr>
        <p:spPr>
          <a:xfrm>
            <a:off x="5968911" y="3290328"/>
            <a:ext cx="1733501" cy="249483"/>
          </a:xfrm>
          <a:prstGeom prst="rect">
            <a:avLst/>
          </a:prstGeom>
          <a:solidFill>
            <a:srgbClr val="FBBD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50000"/>
                  </a:schemeClr>
                </a:solidFill>
              </a:rPr>
              <a:t>LOPA Spreadsheet Excel</a:t>
            </a:r>
          </a:p>
        </p:txBody>
      </p:sp>
      <p:sp>
        <p:nvSpPr>
          <p:cNvPr id="24" name="Textfeld 18"/>
          <p:cNvSpPr txBox="1"/>
          <p:nvPr/>
        </p:nvSpPr>
        <p:spPr>
          <a:xfrm>
            <a:off x="5968911" y="4412964"/>
            <a:ext cx="1733501" cy="979297"/>
          </a:xfrm>
          <a:prstGeom prst="rect">
            <a:avLst/>
          </a:prstGeom>
          <a:solidFill>
            <a:srgbClr val="FBBD0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50000"/>
                  </a:schemeClr>
                </a:solidFill>
              </a:rPr>
              <a:t>Excel, </a:t>
            </a:r>
            <a:r>
              <a:rPr lang="tr-TR" sz="1200" dirty="0" smtClean="0">
                <a:solidFill>
                  <a:schemeClr val="tx1">
                    <a:lumMod val="50000"/>
                  </a:schemeClr>
                </a:solidFill>
              </a:rPr>
              <a:t>Kağıt üzeri</a:t>
            </a:r>
            <a:r>
              <a:rPr lang="en-GB" sz="1200" dirty="0" smtClean="0">
                <a:solidFill>
                  <a:schemeClr val="tx1">
                    <a:lumMod val="50000"/>
                  </a:schemeClr>
                </a:solidFill>
              </a:rPr>
              <a:t>,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GB" sz="1200" dirty="0">
                <a:solidFill>
                  <a:schemeClr val="tx1">
                    <a:lumMod val="50000"/>
                  </a:schemeClr>
                </a:solidFill>
              </a:rPr>
              <a:t>SharePoint</a:t>
            </a:r>
          </a:p>
        </p:txBody>
      </p:sp>
      <p:sp>
        <p:nvSpPr>
          <p:cNvPr id="25" name="Textfeld 19"/>
          <p:cNvSpPr txBox="1"/>
          <p:nvPr/>
        </p:nvSpPr>
        <p:spPr>
          <a:xfrm>
            <a:off x="5968098" y="5523788"/>
            <a:ext cx="1733501" cy="512731"/>
          </a:xfrm>
          <a:prstGeom prst="rect">
            <a:avLst/>
          </a:prstGeom>
          <a:solidFill>
            <a:srgbClr val="FBBD0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50000"/>
                  </a:schemeClr>
                </a:solidFill>
              </a:rPr>
              <a:t>Oracle, SAP, Access</a:t>
            </a:r>
          </a:p>
        </p:txBody>
      </p:sp>
      <p:sp>
        <p:nvSpPr>
          <p:cNvPr id="26" name="ColumnHeader"/>
          <p:cNvSpPr>
            <a:spLocks noChangeArrowheads="1"/>
          </p:cNvSpPr>
          <p:nvPr/>
        </p:nvSpPr>
        <p:spPr bwMode="gray">
          <a:xfrm>
            <a:off x="4226697" y="1722959"/>
            <a:ext cx="1568592" cy="541292"/>
          </a:xfrm>
          <a:prstGeom prst="rect">
            <a:avLst/>
          </a:prstGeom>
          <a:solidFill>
            <a:srgbClr val="F29100"/>
          </a:solidFill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 tIns="91440" bIns="91440" anchor="b">
            <a:noAutofit/>
          </a:bodyPr>
          <a:lstStyle/>
          <a:p>
            <a:pPr algn="ctr">
              <a:defRPr/>
            </a:pPr>
            <a:r>
              <a:rPr lang="tr-TR" sz="1400" b="1" kern="0" dirty="0" smtClean="0">
                <a:solidFill>
                  <a:schemeClr val="bg1"/>
                </a:solidFill>
              </a:rPr>
              <a:t>Sorumlu</a:t>
            </a:r>
          </a:p>
          <a:p>
            <a:pPr algn="ctr">
              <a:defRPr/>
            </a:pPr>
            <a:r>
              <a:rPr lang="tr-TR" sz="1400" b="1" kern="0" dirty="0" smtClean="0">
                <a:solidFill>
                  <a:schemeClr val="bg1"/>
                </a:solidFill>
              </a:rPr>
              <a:t>(günümüzde)</a:t>
            </a:r>
          </a:p>
        </p:txBody>
      </p:sp>
      <p:sp>
        <p:nvSpPr>
          <p:cNvPr id="27" name="ColumnHeader"/>
          <p:cNvSpPr>
            <a:spLocks noChangeArrowheads="1"/>
          </p:cNvSpPr>
          <p:nvPr/>
        </p:nvSpPr>
        <p:spPr bwMode="gray">
          <a:xfrm>
            <a:off x="2971800" y="1728866"/>
            <a:ext cx="1081276" cy="400110"/>
          </a:xfrm>
          <a:prstGeom prst="rect">
            <a:avLst/>
          </a:prstGeom>
          <a:solidFill>
            <a:srgbClr val="F29100"/>
          </a:solidFill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 tIns="91440" bIns="91440" anchor="b">
            <a:spAutoFit/>
          </a:bodyPr>
          <a:lstStyle/>
          <a:p>
            <a:pPr algn="ctr">
              <a:defRPr/>
            </a:pPr>
            <a:r>
              <a:rPr lang="en-US" sz="1400" b="1" kern="0" dirty="0" err="1">
                <a:solidFill>
                  <a:schemeClr val="bg1"/>
                </a:solidFill>
              </a:rPr>
              <a:t>Aktivite</a:t>
            </a:r>
            <a:endParaRPr lang="en-US" sz="1400" b="1" kern="0" dirty="0">
              <a:solidFill>
                <a:schemeClr val="bg1"/>
              </a:solidFill>
            </a:endParaRPr>
          </a:p>
        </p:txBody>
      </p:sp>
      <p:sp>
        <p:nvSpPr>
          <p:cNvPr id="28" name="Textfeld 30"/>
          <p:cNvSpPr txBox="1"/>
          <p:nvPr/>
        </p:nvSpPr>
        <p:spPr>
          <a:xfrm>
            <a:off x="5962094" y="3680799"/>
            <a:ext cx="1733501" cy="646331"/>
          </a:xfrm>
          <a:prstGeom prst="rect">
            <a:avLst/>
          </a:prstGeom>
          <a:solidFill>
            <a:srgbClr val="FBBD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solidFill>
                  <a:schemeClr val="tx1">
                    <a:lumMod val="50000"/>
                  </a:schemeClr>
                </a:solidFill>
              </a:rPr>
              <a:t>Tasarım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</a:schemeClr>
                </a:solidFill>
              </a:rPr>
              <a:t>Belgeleri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tr-TR" sz="1200" dirty="0" smtClean="0">
                <a:solidFill>
                  <a:schemeClr val="tx1">
                    <a:lumMod val="50000"/>
                  </a:schemeClr>
                </a:solidFill>
              </a:rPr>
              <a:t>Şartname</a:t>
            </a:r>
            <a:r>
              <a:rPr lang="en-GB" sz="1200" dirty="0" smtClean="0">
                <a:solidFill>
                  <a:schemeClr val="tx1">
                    <a:lumMod val="50000"/>
                  </a:schemeClr>
                </a:solidFill>
              </a:rPr>
              <a:t>,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GB" sz="1200" dirty="0" err="1">
                <a:solidFill>
                  <a:schemeClr val="tx1">
                    <a:lumMod val="50000"/>
                  </a:schemeClr>
                </a:solidFill>
              </a:rPr>
              <a:t>Çizim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</a:schemeClr>
                </a:solidFill>
              </a:rPr>
              <a:t>Kılavuzu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GB" sz="1200" dirty="0" err="1">
                <a:solidFill>
                  <a:schemeClr val="tx1">
                    <a:lumMod val="50000"/>
                  </a:schemeClr>
                </a:solidFill>
              </a:rPr>
              <a:t>Comos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9" name="ColumnHeader"/>
          <p:cNvSpPr>
            <a:spLocks noChangeArrowheads="1"/>
          </p:cNvSpPr>
          <p:nvPr/>
        </p:nvSpPr>
        <p:spPr bwMode="gray">
          <a:xfrm>
            <a:off x="5968911" y="1737916"/>
            <a:ext cx="1733501" cy="541292"/>
          </a:xfrm>
          <a:prstGeom prst="rect">
            <a:avLst/>
          </a:prstGeom>
          <a:solidFill>
            <a:srgbClr val="F29100"/>
          </a:solidFill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 tIns="91440" bIns="91440" anchor="b">
            <a:noAutofit/>
          </a:bodyPr>
          <a:lstStyle/>
          <a:p>
            <a:pPr algn="ctr">
              <a:defRPr/>
            </a:pPr>
            <a:r>
              <a:rPr lang="en-US" sz="1400" b="1" kern="0" dirty="0" err="1">
                <a:solidFill>
                  <a:schemeClr val="bg1"/>
                </a:solidFill>
              </a:rPr>
              <a:t>Veri</a:t>
            </a:r>
            <a:r>
              <a:rPr lang="en-US" sz="1400" b="1" kern="0" dirty="0">
                <a:solidFill>
                  <a:schemeClr val="bg1"/>
                </a:solidFill>
              </a:rPr>
              <a:t> </a:t>
            </a:r>
            <a:r>
              <a:rPr lang="en-US" sz="1400" b="1" kern="0" dirty="0" err="1" smtClean="0">
                <a:solidFill>
                  <a:schemeClr val="bg1"/>
                </a:solidFill>
              </a:rPr>
              <a:t>yönetimi</a:t>
            </a:r>
            <a:endParaRPr lang="tr-TR" sz="1400" b="1" kern="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tr-TR" sz="1400" b="1" kern="0" dirty="0" smtClean="0">
                <a:solidFill>
                  <a:schemeClr val="bg1"/>
                </a:solidFill>
              </a:rPr>
              <a:t>(günümüzde)</a:t>
            </a:r>
            <a:endParaRPr lang="en-US" sz="1400" b="1" kern="0" dirty="0">
              <a:solidFill>
                <a:schemeClr val="bg1"/>
              </a:solidFill>
            </a:endParaRPr>
          </a:p>
        </p:txBody>
      </p:sp>
      <p:sp>
        <p:nvSpPr>
          <p:cNvPr id="30" name="Textfeld 14"/>
          <p:cNvSpPr txBox="1"/>
          <p:nvPr/>
        </p:nvSpPr>
        <p:spPr>
          <a:xfrm>
            <a:off x="1028487" y="1722959"/>
            <a:ext cx="1253418" cy="595166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Hazard &amp; Risk</a:t>
            </a:r>
          </a:p>
          <a:p>
            <a:pPr algn="ctr"/>
            <a:r>
              <a:rPr lang="en-GB" sz="1200" b="1" dirty="0" err="1">
                <a:solidFill>
                  <a:schemeClr val="bg1"/>
                </a:solidFill>
              </a:rPr>
              <a:t>Değerlendirmesi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1" name="Textfeld 14"/>
          <p:cNvSpPr txBox="1"/>
          <p:nvPr/>
        </p:nvSpPr>
        <p:spPr>
          <a:xfrm>
            <a:off x="425450" y="3372466"/>
            <a:ext cx="1058922" cy="505505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SRS </a:t>
            </a:r>
            <a:r>
              <a:rPr lang="en-GB" sz="1200" b="1" dirty="0" err="1">
                <a:solidFill>
                  <a:schemeClr val="bg1"/>
                </a:solidFill>
              </a:rPr>
              <a:t>ve</a:t>
            </a:r>
            <a:r>
              <a:rPr lang="en-GB" sz="1200" b="1" dirty="0">
                <a:solidFill>
                  <a:schemeClr val="bg1"/>
                </a:solidFill>
              </a:rPr>
              <a:t> IPL </a:t>
            </a:r>
            <a:r>
              <a:rPr lang="en-GB" sz="1200" b="1" dirty="0" err="1">
                <a:solidFill>
                  <a:schemeClr val="bg1"/>
                </a:solidFill>
              </a:rPr>
              <a:t>Tasarımı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2" name="Textfeld 14"/>
          <p:cNvSpPr txBox="1"/>
          <p:nvPr/>
        </p:nvSpPr>
        <p:spPr>
          <a:xfrm>
            <a:off x="1832709" y="3372466"/>
            <a:ext cx="966760" cy="505505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SIS </a:t>
            </a:r>
            <a:r>
              <a:rPr lang="en-GB" sz="1200" b="1" dirty="0" err="1">
                <a:solidFill>
                  <a:schemeClr val="bg1"/>
                </a:solidFill>
              </a:rPr>
              <a:t>için</a:t>
            </a:r>
            <a:r>
              <a:rPr lang="en-GB" sz="1200" b="1" dirty="0">
                <a:solidFill>
                  <a:schemeClr val="bg1"/>
                </a:solidFill>
              </a:rPr>
              <a:t> SRS</a:t>
            </a:r>
          </a:p>
        </p:txBody>
      </p:sp>
      <p:cxnSp>
        <p:nvCxnSpPr>
          <p:cNvPr id="33" name="Straight Arrow Connector 6"/>
          <p:cNvCxnSpPr/>
          <p:nvPr/>
        </p:nvCxnSpPr>
        <p:spPr>
          <a:xfrm>
            <a:off x="1655196" y="2301976"/>
            <a:ext cx="0" cy="1939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9"/>
          <p:cNvCxnSpPr/>
          <p:nvPr/>
        </p:nvCxnSpPr>
        <p:spPr>
          <a:xfrm>
            <a:off x="1663527" y="5291615"/>
            <a:ext cx="0" cy="2393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43"/>
          <p:cNvCxnSpPr/>
          <p:nvPr/>
        </p:nvCxnSpPr>
        <p:spPr>
          <a:xfrm>
            <a:off x="1655196" y="4576663"/>
            <a:ext cx="0" cy="2393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feld 14"/>
          <p:cNvSpPr txBox="1"/>
          <p:nvPr/>
        </p:nvSpPr>
        <p:spPr>
          <a:xfrm>
            <a:off x="1028487" y="4834746"/>
            <a:ext cx="1253418" cy="505505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 err="1">
                <a:solidFill>
                  <a:schemeClr val="bg1"/>
                </a:solidFill>
              </a:rPr>
              <a:t>Kurulum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 err="1">
                <a:solidFill>
                  <a:schemeClr val="bg1"/>
                </a:solidFill>
              </a:rPr>
              <a:t>Devreye</a:t>
            </a:r>
            <a:r>
              <a:rPr lang="en-GB" sz="1200" b="1" dirty="0">
                <a:solidFill>
                  <a:schemeClr val="bg1"/>
                </a:solidFill>
              </a:rPr>
              <a:t> Alma </a:t>
            </a:r>
            <a:r>
              <a:rPr lang="en-GB" sz="1200" b="1" dirty="0" err="1">
                <a:solidFill>
                  <a:schemeClr val="bg1"/>
                </a:solidFill>
              </a:rPr>
              <a:t>ve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tr-TR" sz="1200" b="1" dirty="0" smtClean="0">
                <a:solidFill>
                  <a:schemeClr val="bg1"/>
                </a:solidFill>
              </a:rPr>
              <a:t>Doğrulama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7" name="Textfeld 14"/>
          <p:cNvSpPr txBox="1"/>
          <p:nvPr/>
        </p:nvSpPr>
        <p:spPr>
          <a:xfrm>
            <a:off x="1015340" y="5550654"/>
            <a:ext cx="1253418" cy="505505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 err="1">
                <a:solidFill>
                  <a:schemeClr val="bg1"/>
                </a:solidFill>
              </a:rPr>
              <a:t>İşletme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ve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Bakım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38" name="Elbow Connector 35"/>
          <p:cNvCxnSpPr/>
          <p:nvPr/>
        </p:nvCxnSpPr>
        <p:spPr>
          <a:xfrm rot="5400000">
            <a:off x="1860789" y="3648848"/>
            <a:ext cx="249708" cy="66089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feld 14"/>
          <p:cNvSpPr txBox="1"/>
          <p:nvPr/>
        </p:nvSpPr>
        <p:spPr>
          <a:xfrm>
            <a:off x="1028487" y="2512121"/>
            <a:ext cx="1253418" cy="595166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</a:rPr>
              <a:t>Emniyet </a:t>
            </a:r>
            <a:r>
              <a:rPr lang="en-GB" sz="1200" b="1" dirty="0" err="1" smtClean="0">
                <a:solidFill>
                  <a:schemeClr val="bg1"/>
                </a:solidFill>
              </a:rPr>
              <a:t>Fonksiyonunun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Tahsisi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40" name="Elbow Connector 73"/>
          <p:cNvCxnSpPr>
            <a:stCxn id="39" idx="2"/>
            <a:endCxn id="32" idx="0"/>
          </p:cNvCxnSpPr>
          <p:nvPr/>
        </p:nvCxnSpPr>
        <p:spPr>
          <a:xfrm rot="16200000" flipH="1">
            <a:off x="1853053" y="2909430"/>
            <a:ext cx="265180" cy="66089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Elbow Connector 75"/>
          <p:cNvCxnSpPr>
            <a:endCxn id="31" idx="0"/>
          </p:cNvCxnSpPr>
          <p:nvPr/>
        </p:nvCxnSpPr>
        <p:spPr>
          <a:xfrm rot="10800000" flipV="1">
            <a:off x="954912" y="3239876"/>
            <a:ext cx="700284" cy="132590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feld 14"/>
          <p:cNvSpPr txBox="1"/>
          <p:nvPr/>
        </p:nvSpPr>
        <p:spPr>
          <a:xfrm>
            <a:off x="1028486" y="4104148"/>
            <a:ext cx="1253418" cy="505505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SIS </a:t>
            </a:r>
            <a:r>
              <a:rPr lang="en-GB" sz="1200" b="1" dirty="0" err="1">
                <a:solidFill>
                  <a:schemeClr val="bg1"/>
                </a:solidFill>
              </a:rPr>
              <a:t>Tasarım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ve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Mühendislik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43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443" y="1757556"/>
            <a:ext cx="2525703" cy="4298603"/>
          </a:xfrm>
          <a:prstGeom prst="rect">
            <a:avLst/>
          </a:prstGeom>
        </p:spPr>
      </p:pic>
      <p:sp>
        <p:nvSpPr>
          <p:cNvPr id="44" name="Right Arrow 5"/>
          <p:cNvSpPr/>
          <p:nvPr/>
        </p:nvSpPr>
        <p:spPr>
          <a:xfrm>
            <a:off x="7862399" y="3639552"/>
            <a:ext cx="316647" cy="281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0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 descr="C:\Users\semir\Downloads\HIMA_Logo_Quer_fin_CMYK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03" y="-217653"/>
            <a:ext cx="2171943" cy="130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6E04D0DA-17FB-0D4B-A994-E1DAD02F4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70" y="90722"/>
            <a:ext cx="9477632" cy="68775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4C10FC9A-90F3-A240-8EA4-D79D08A50ACC}"/>
              </a:ext>
            </a:extLst>
          </p:cNvPr>
          <p:cNvSpPr txBox="1"/>
          <p:nvPr/>
        </p:nvSpPr>
        <p:spPr>
          <a:xfrm>
            <a:off x="341870" y="103079"/>
            <a:ext cx="8888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Proses Emniyet Yönetim Sistemlerinin Önemi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xmlns="" id="{89007AD3-A23C-A541-97D2-4B98942908F7}"/>
              </a:ext>
            </a:extLst>
          </p:cNvPr>
          <p:cNvSpPr/>
          <p:nvPr/>
        </p:nvSpPr>
        <p:spPr>
          <a:xfrm>
            <a:off x="329513" y="877331"/>
            <a:ext cx="11520617" cy="5214320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A7F20ADD-EC58-AE41-B7B4-7436E4C6D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6167348"/>
            <a:ext cx="11633200" cy="711200"/>
          </a:xfrm>
          <a:prstGeom prst="rect">
            <a:avLst/>
          </a:prstGeom>
        </p:spPr>
      </p:pic>
      <p:graphicFrame>
        <p:nvGraphicFramePr>
          <p:cNvPr id="11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064179"/>
              </p:ext>
            </p:extLst>
          </p:nvPr>
        </p:nvGraphicFramePr>
        <p:xfrm>
          <a:off x="425450" y="907340"/>
          <a:ext cx="4245609" cy="606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245609">
                  <a:extLst>
                    <a:ext uri="{9D8B030D-6E8A-4147-A177-3AD203B41FA5}">
                      <a16:colId xmlns:a16="http://schemas.microsoft.com/office/drawing/2014/main" xmlns="" val="3344256779"/>
                    </a:ext>
                  </a:extLst>
                </a:gridCol>
              </a:tblGrid>
              <a:tr h="489533">
                <a:tc>
                  <a:txBody>
                    <a:bodyPr/>
                    <a:lstStyle/>
                    <a:p>
                      <a:r>
                        <a:rPr lang="tr-TR" sz="2800" kern="1200" noProof="0" dirty="0" smtClean="0"/>
                        <a:t>Ne Kadar Kompleks…?</a:t>
                      </a:r>
                      <a:endParaRPr lang="en-US" sz="2800" b="1" i="0" kern="1200" noProof="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72000" marB="108000"/>
                </a:tc>
                <a:extLst>
                  <a:ext uri="{0D108BD9-81ED-4DB2-BD59-A6C34878D82A}">
                    <a16:rowId xmlns:a16="http://schemas.microsoft.com/office/drawing/2014/main" xmlns="" val="758289943"/>
                  </a:ext>
                </a:extLst>
              </a:tr>
            </a:tbl>
          </a:graphicData>
        </a:graphic>
      </p:graphicFrame>
      <p:sp>
        <p:nvSpPr>
          <p:cNvPr id="30" name="Textfeld 14"/>
          <p:cNvSpPr txBox="1"/>
          <p:nvPr/>
        </p:nvSpPr>
        <p:spPr>
          <a:xfrm>
            <a:off x="1038409" y="1718902"/>
            <a:ext cx="1253418" cy="595166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Hazard &amp; Risk</a:t>
            </a:r>
          </a:p>
          <a:p>
            <a:pPr algn="ctr"/>
            <a:r>
              <a:rPr lang="en-GB" sz="1200" b="1" dirty="0" err="1">
                <a:solidFill>
                  <a:schemeClr val="bg1"/>
                </a:solidFill>
              </a:rPr>
              <a:t>Değerlendirmesi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1" name="Textfeld 14"/>
          <p:cNvSpPr txBox="1"/>
          <p:nvPr/>
        </p:nvSpPr>
        <p:spPr>
          <a:xfrm>
            <a:off x="435372" y="3368409"/>
            <a:ext cx="1058922" cy="505505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SRS </a:t>
            </a:r>
            <a:r>
              <a:rPr lang="en-GB" sz="1200" b="1" dirty="0" err="1">
                <a:solidFill>
                  <a:schemeClr val="bg1"/>
                </a:solidFill>
              </a:rPr>
              <a:t>ve</a:t>
            </a:r>
            <a:r>
              <a:rPr lang="en-GB" sz="1200" b="1" dirty="0">
                <a:solidFill>
                  <a:schemeClr val="bg1"/>
                </a:solidFill>
              </a:rPr>
              <a:t> IPL </a:t>
            </a:r>
            <a:r>
              <a:rPr lang="en-GB" sz="1200" b="1" dirty="0" err="1">
                <a:solidFill>
                  <a:schemeClr val="bg1"/>
                </a:solidFill>
              </a:rPr>
              <a:t>Tasarımı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2" name="Textfeld 14"/>
          <p:cNvSpPr txBox="1"/>
          <p:nvPr/>
        </p:nvSpPr>
        <p:spPr>
          <a:xfrm>
            <a:off x="1842631" y="3368409"/>
            <a:ext cx="966760" cy="505505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SIS </a:t>
            </a:r>
            <a:r>
              <a:rPr lang="en-GB" sz="1200" b="1" dirty="0" err="1">
                <a:solidFill>
                  <a:schemeClr val="bg1"/>
                </a:solidFill>
              </a:rPr>
              <a:t>için</a:t>
            </a:r>
            <a:r>
              <a:rPr lang="en-GB" sz="1200" b="1" dirty="0">
                <a:solidFill>
                  <a:schemeClr val="bg1"/>
                </a:solidFill>
              </a:rPr>
              <a:t> SRS</a:t>
            </a:r>
          </a:p>
        </p:txBody>
      </p:sp>
      <p:cxnSp>
        <p:nvCxnSpPr>
          <p:cNvPr id="33" name="Straight Arrow Connector 6"/>
          <p:cNvCxnSpPr/>
          <p:nvPr/>
        </p:nvCxnSpPr>
        <p:spPr>
          <a:xfrm>
            <a:off x="1665118" y="2297919"/>
            <a:ext cx="0" cy="1939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9"/>
          <p:cNvCxnSpPr/>
          <p:nvPr/>
        </p:nvCxnSpPr>
        <p:spPr>
          <a:xfrm>
            <a:off x="1673449" y="5287558"/>
            <a:ext cx="0" cy="2393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43"/>
          <p:cNvCxnSpPr/>
          <p:nvPr/>
        </p:nvCxnSpPr>
        <p:spPr>
          <a:xfrm>
            <a:off x="1665118" y="4572606"/>
            <a:ext cx="0" cy="2393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feld 14"/>
          <p:cNvSpPr txBox="1"/>
          <p:nvPr/>
        </p:nvSpPr>
        <p:spPr>
          <a:xfrm>
            <a:off x="1038409" y="4830689"/>
            <a:ext cx="1253418" cy="505505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 err="1">
                <a:solidFill>
                  <a:schemeClr val="bg1"/>
                </a:solidFill>
              </a:rPr>
              <a:t>Kurulum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 err="1">
                <a:solidFill>
                  <a:schemeClr val="bg1"/>
                </a:solidFill>
              </a:rPr>
              <a:t>Devreye</a:t>
            </a:r>
            <a:r>
              <a:rPr lang="en-GB" sz="1200" b="1" dirty="0">
                <a:solidFill>
                  <a:schemeClr val="bg1"/>
                </a:solidFill>
              </a:rPr>
              <a:t> Alma </a:t>
            </a:r>
            <a:r>
              <a:rPr lang="en-GB" sz="1200" b="1" dirty="0" err="1">
                <a:solidFill>
                  <a:schemeClr val="bg1"/>
                </a:solidFill>
              </a:rPr>
              <a:t>ve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tr-TR" sz="1200" b="1" dirty="0">
                <a:solidFill>
                  <a:schemeClr val="bg1"/>
                </a:solidFill>
              </a:rPr>
              <a:t>Doğrulama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7" name="Textfeld 14"/>
          <p:cNvSpPr txBox="1"/>
          <p:nvPr/>
        </p:nvSpPr>
        <p:spPr>
          <a:xfrm>
            <a:off x="1025262" y="5531357"/>
            <a:ext cx="1253418" cy="505505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 err="1">
                <a:solidFill>
                  <a:schemeClr val="bg1"/>
                </a:solidFill>
              </a:rPr>
              <a:t>İşletme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ve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Bakım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38" name="Elbow Connector 35"/>
          <p:cNvCxnSpPr/>
          <p:nvPr/>
        </p:nvCxnSpPr>
        <p:spPr>
          <a:xfrm rot="5400000">
            <a:off x="1870711" y="3644791"/>
            <a:ext cx="249708" cy="66089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feld 14"/>
          <p:cNvSpPr txBox="1"/>
          <p:nvPr/>
        </p:nvSpPr>
        <p:spPr>
          <a:xfrm>
            <a:off x="1038409" y="2508064"/>
            <a:ext cx="1253418" cy="595166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</a:rPr>
              <a:t>Emniyet </a:t>
            </a:r>
            <a:r>
              <a:rPr lang="en-GB" sz="1200" b="1" dirty="0" err="1" smtClean="0">
                <a:solidFill>
                  <a:schemeClr val="bg1"/>
                </a:solidFill>
              </a:rPr>
              <a:t>Fonksiyonunun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Tahsisi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40" name="Elbow Connector 73"/>
          <p:cNvCxnSpPr>
            <a:stCxn id="39" idx="2"/>
            <a:endCxn id="32" idx="0"/>
          </p:cNvCxnSpPr>
          <p:nvPr/>
        </p:nvCxnSpPr>
        <p:spPr>
          <a:xfrm rot="16200000" flipH="1">
            <a:off x="1862975" y="2905373"/>
            <a:ext cx="265180" cy="66089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Elbow Connector 75"/>
          <p:cNvCxnSpPr>
            <a:endCxn id="31" idx="0"/>
          </p:cNvCxnSpPr>
          <p:nvPr/>
        </p:nvCxnSpPr>
        <p:spPr>
          <a:xfrm rot="10800000" flipV="1">
            <a:off x="964834" y="3235819"/>
            <a:ext cx="700284" cy="132590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feld 14"/>
          <p:cNvSpPr txBox="1"/>
          <p:nvPr/>
        </p:nvSpPr>
        <p:spPr>
          <a:xfrm>
            <a:off x="1038408" y="4100091"/>
            <a:ext cx="1253418" cy="505505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SIS </a:t>
            </a:r>
            <a:r>
              <a:rPr lang="en-GB" sz="1200" b="1" dirty="0" err="1">
                <a:solidFill>
                  <a:schemeClr val="bg1"/>
                </a:solidFill>
              </a:rPr>
              <a:t>Tasarım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ve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Mühendislik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64" name="Right Brace 1"/>
          <p:cNvSpPr/>
          <p:nvPr/>
        </p:nvSpPr>
        <p:spPr>
          <a:xfrm>
            <a:off x="3114629" y="1634243"/>
            <a:ext cx="1095153" cy="1468987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Brace 38"/>
          <p:cNvSpPr/>
          <p:nvPr/>
        </p:nvSpPr>
        <p:spPr>
          <a:xfrm>
            <a:off x="3135894" y="3368410"/>
            <a:ext cx="1095153" cy="1967784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Brace 40"/>
          <p:cNvSpPr/>
          <p:nvPr/>
        </p:nvSpPr>
        <p:spPr>
          <a:xfrm>
            <a:off x="3114628" y="5546597"/>
            <a:ext cx="1095153" cy="527128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7"/>
          <p:cNvSpPr txBox="1"/>
          <p:nvPr/>
        </p:nvSpPr>
        <p:spPr>
          <a:xfrm>
            <a:off x="4409950" y="1542856"/>
            <a:ext cx="4997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20</a:t>
            </a:r>
            <a:r>
              <a:rPr lang="en-US" dirty="0" smtClean="0"/>
              <a:t>    </a:t>
            </a:r>
            <a:r>
              <a:rPr lang="tr-TR" sz="5400" b="1" dirty="0" smtClean="0"/>
              <a:t>Hafta</a:t>
            </a:r>
            <a:endParaRPr lang="en-US" sz="5400" b="1" dirty="0"/>
          </a:p>
        </p:txBody>
      </p:sp>
      <p:sp>
        <p:nvSpPr>
          <p:cNvPr id="68" name="TextBox 41"/>
          <p:cNvSpPr txBox="1"/>
          <p:nvPr/>
        </p:nvSpPr>
        <p:spPr>
          <a:xfrm>
            <a:off x="4409950" y="3462684"/>
            <a:ext cx="3870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20 </a:t>
            </a:r>
            <a:r>
              <a:rPr lang="tr-TR" sz="5400" b="1" dirty="0" smtClean="0"/>
              <a:t>Ay</a:t>
            </a:r>
            <a:endParaRPr lang="en-US" sz="5400" b="1" dirty="0"/>
          </a:p>
        </p:txBody>
      </p:sp>
      <p:sp>
        <p:nvSpPr>
          <p:cNvPr id="69" name="TextBox 42"/>
          <p:cNvSpPr txBox="1"/>
          <p:nvPr/>
        </p:nvSpPr>
        <p:spPr>
          <a:xfrm>
            <a:off x="4524140" y="5168321"/>
            <a:ext cx="4701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20+ </a:t>
            </a:r>
            <a:r>
              <a:rPr lang="tr-TR" sz="5400" b="1" dirty="0" smtClean="0"/>
              <a:t>Yıl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84376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/>
      <p:bldP spid="68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 descr="C:\Users\semir\Downloads\HIMA_Logo_Quer_fin_CMYK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03" y="-217653"/>
            <a:ext cx="2171943" cy="130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6E04D0DA-17FB-0D4B-A994-E1DAD02F4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70" y="90722"/>
            <a:ext cx="9477632" cy="68775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4C10FC9A-90F3-A240-8EA4-D79D08A50ACC}"/>
              </a:ext>
            </a:extLst>
          </p:cNvPr>
          <p:cNvSpPr txBox="1"/>
          <p:nvPr/>
        </p:nvSpPr>
        <p:spPr>
          <a:xfrm>
            <a:off x="341870" y="103079"/>
            <a:ext cx="8888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Proses Emniyet Yönetim Sistemlerinin Önemi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xmlns="" id="{89007AD3-A23C-A541-97D2-4B98942908F7}"/>
              </a:ext>
            </a:extLst>
          </p:cNvPr>
          <p:cNvSpPr/>
          <p:nvPr/>
        </p:nvSpPr>
        <p:spPr>
          <a:xfrm>
            <a:off x="329513" y="877331"/>
            <a:ext cx="11520617" cy="5214320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A7F20ADD-EC58-AE41-B7B4-7436E4C6D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6167348"/>
            <a:ext cx="11633200" cy="711200"/>
          </a:xfrm>
          <a:prstGeom prst="rect">
            <a:avLst/>
          </a:prstGeom>
        </p:spPr>
      </p:pic>
      <p:graphicFrame>
        <p:nvGraphicFramePr>
          <p:cNvPr id="11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487906"/>
              </p:ext>
            </p:extLst>
          </p:nvPr>
        </p:nvGraphicFramePr>
        <p:xfrm>
          <a:off x="425450" y="907340"/>
          <a:ext cx="6303010" cy="606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03010">
                  <a:extLst>
                    <a:ext uri="{9D8B030D-6E8A-4147-A177-3AD203B41FA5}">
                      <a16:colId xmlns:a16="http://schemas.microsoft.com/office/drawing/2014/main" xmlns="" val="3344256779"/>
                    </a:ext>
                  </a:extLst>
                </a:gridCol>
              </a:tblGrid>
              <a:tr h="489533">
                <a:tc>
                  <a:txBody>
                    <a:bodyPr/>
                    <a:lstStyle/>
                    <a:p>
                      <a:r>
                        <a:rPr lang="tr-TR" sz="2800" kern="1200" noProof="0" dirty="0" smtClean="0"/>
                        <a:t>Bölünme / Karmaşıklık </a:t>
                      </a:r>
                      <a:r>
                        <a:rPr lang="tr-TR" sz="2800" kern="1200" noProof="0" dirty="0" smtClean="0"/>
                        <a:t>Açığı Artırır</a:t>
                      </a:r>
                      <a:r>
                        <a:rPr lang="tr-TR" sz="2800" kern="1200" noProof="0" dirty="0" smtClean="0"/>
                        <a:t>…</a:t>
                      </a:r>
                      <a:endParaRPr lang="en-US" sz="2800" b="1" i="0" kern="1200" noProof="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72000" marB="108000"/>
                </a:tc>
                <a:extLst>
                  <a:ext uri="{0D108BD9-81ED-4DB2-BD59-A6C34878D82A}">
                    <a16:rowId xmlns:a16="http://schemas.microsoft.com/office/drawing/2014/main" xmlns="" val="758289943"/>
                  </a:ext>
                </a:extLst>
              </a:tr>
            </a:tbl>
          </a:graphicData>
        </a:graphic>
      </p:graphicFrame>
      <p:sp>
        <p:nvSpPr>
          <p:cNvPr id="30" name="Textfeld 14"/>
          <p:cNvSpPr txBox="1"/>
          <p:nvPr/>
        </p:nvSpPr>
        <p:spPr>
          <a:xfrm>
            <a:off x="1038409" y="1718902"/>
            <a:ext cx="1253418" cy="595166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Hazard &amp; Risk</a:t>
            </a:r>
          </a:p>
          <a:p>
            <a:pPr algn="ctr"/>
            <a:r>
              <a:rPr lang="en-GB" sz="1200" b="1" dirty="0" err="1">
                <a:solidFill>
                  <a:schemeClr val="bg1"/>
                </a:solidFill>
              </a:rPr>
              <a:t>Değerlendirmesi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1" name="Textfeld 14"/>
          <p:cNvSpPr txBox="1"/>
          <p:nvPr/>
        </p:nvSpPr>
        <p:spPr>
          <a:xfrm>
            <a:off x="435372" y="3368409"/>
            <a:ext cx="1058922" cy="505505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SRS </a:t>
            </a:r>
            <a:r>
              <a:rPr lang="en-GB" sz="1200" b="1" dirty="0" err="1">
                <a:solidFill>
                  <a:schemeClr val="bg1"/>
                </a:solidFill>
              </a:rPr>
              <a:t>ve</a:t>
            </a:r>
            <a:r>
              <a:rPr lang="en-GB" sz="1200" b="1" dirty="0">
                <a:solidFill>
                  <a:schemeClr val="bg1"/>
                </a:solidFill>
              </a:rPr>
              <a:t> IPL </a:t>
            </a:r>
            <a:r>
              <a:rPr lang="en-GB" sz="1200" b="1" dirty="0" err="1">
                <a:solidFill>
                  <a:schemeClr val="bg1"/>
                </a:solidFill>
              </a:rPr>
              <a:t>Tasarımı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2" name="Textfeld 14"/>
          <p:cNvSpPr txBox="1"/>
          <p:nvPr/>
        </p:nvSpPr>
        <p:spPr>
          <a:xfrm>
            <a:off x="1842631" y="3368409"/>
            <a:ext cx="966760" cy="505505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SIS </a:t>
            </a:r>
            <a:r>
              <a:rPr lang="en-GB" sz="1200" b="1" dirty="0" err="1">
                <a:solidFill>
                  <a:schemeClr val="bg1"/>
                </a:solidFill>
              </a:rPr>
              <a:t>için</a:t>
            </a:r>
            <a:r>
              <a:rPr lang="en-GB" sz="1200" b="1" dirty="0">
                <a:solidFill>
                  <a:schemeClr val="bg1"/>
                </a:solidFill>
              </a:rPr>
              <a:t> SRS</a:t>
            </a:r>
          </a:p>
        </p:txBody>
      </p:sp>
      <p:cxnSp>
        <p:nvCxnSpPr>
          <p:cNvPr id="33" name="Straight Arrow Connector 6"/>
          <p:cNvCxnSpPr/>
          <p:nvPr/>
        </p:nvCxnSpPr>
        <p:spPr>
          <a:xfrm>
            <a:off x="1665118" y="2297919"/>
            <a:ext cx="0" cy="1939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43"/>
          <p:cNvCxnSpPr/>
          <p:nvPr/>
        </p:nvCxnSpPr>
        <p:spPr>
          <a:xfrm>
            <a:off x="1665118" y="4572606"/>
            <a:ext cx="0" cy="2393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feld 14"/>
          <p:cNvSpPr txBox="1"/>
          <p:nvPr/>
        </p:nvSpPr>
        <p:spPr>
          <a:xfrm>
            <a:off x="1038409" y="4830689"/>
            <a:ext cx="1253418" cy="505505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 err="1">
                <a:solidFill>
                  <a:schemeClr val="bg1"/>
                </a:solidFill>
              </a:rPr>
              <a:t>Kurulum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 err="1">
                <a:solidFill>
                  <a:schemeClr val="bg1"/>
                </a:solidFill>
              </a:rPr>
              <a:t>Devreye</a:t>
            </a:r>
            <a:r>
              <a:rPr lang="en-GB" sz="1200" b="1" dirty="0">
                <a:solidFill>
                  <a:schemeClr val="bg1"/>
                </a:solidFill>
              </a:rPr>
              <a:t> Alma </a:t>
            </a:r>
            <a:r>
              <a:rPr lang="en-GB" sz="1200" b="1" dirty="0" err="1">
                <a:solidFill>
                  <a:schemeClr val="bg1"/>
                </a:solidFill>
              </a:rPr>
              <a:t>ve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tr-TR" sz="1200" b="1" dirty="0">
                <a:solidFill>
                  <a:schemeClr val="bg1"/>
                </a:solidFill>
              </a:rPr>
              <a:t>Doğrulama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38" name="Elbow Connector 35"/>
          <p:cNvCxnSpPr/>
          <p:nvPr/>
        </p:nvCxnSpPr>
        <p:spPr>
          <a:xfrm rot="5400000">
            <a:off x="1870711" y="3644791"/>
            <a:ext cx="249708" cy="66089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feld 14"/>
          <p:cNvSpPr txBox="1"/>
          <p:nvPr/>
        </p:nvSpPr>
        <p:spPr>
          <a:xfrm>
            <a:off x="1038409" y="2508064"/>
            <a:ext cx="1253418" cy="595166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</a:rPr>
              <a:t>Emniyet </a:t>
            </a:r>
            <a:r>
              <a:rPr lang="en-GB" sz="1200" b="1" dirty="0" err="1" smtClean="0">
                <a:solidFill>
                  <a:schemeClr val="bg1"/>
                </a:solidFill>
              </a:rPr>
              <a:t>Fonksiyonunun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Tahsisi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40" name="Elbow Connector 73"/>
          <p:cNvCxnSpPr>
            <a:stCxn id="39" idx="2"/>
            <a:endCxn id="32" idx="0"/>
          </p:cNvCxnSpPr>
          <p:nvPr/>
        </p:nvCxnSpPr>
        <p:spPr>
          <a:xfrm rot="16200000" flipH="1">
            <a:off x="1862975" y="2905373"/>
            <a:ext cx="265180" cy="66089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Elbow Connector 75"/>
          <p:cNvCxnSpPr>
            <a:endCxn id="31" idx="0"/>
          </p:cNvCxnSpPr>
          <p:nvPr/>
        </p:nvCxnSpPr>
        <p:spPr>
          <a:xfrm rot="10800000" flipV="1">
            <a:off x="964834" y="3235819"/>
            <a:ext cx="700284" cy="132590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feld 14"/>
          <p:cNvSpPr txBox="1"/>
          <p:nvPr/>
        </p:nvSpPr>
        <p:spPr>
          <a:xfrm>
            <a:off x="1038408" y="4100091"/>
            <a:ext cx="1253418" cy="505505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SIS </a:t>
            </a:r>
            <a:r>
              <a:rPr lang="en-GB" sz="1200" b="1" dirty="0" err="1">
                <a:solidFill>
                  <a:schemeClr val="bg1"/>
                </a:solidFill>
              </a:rPr>
              <a:t>Tasarım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ve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Mühendislik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39"/>
          <p:cNvCxnSpPr>
            <a:stCxn id="36" idx="2"/>
            <a:endCxn id="52" idx="0"/>
          </p:cNvCxnSpPr>
          <p:nvPr/>
        </p:nvCxnSpPr>
        <p:spPr>
          <a:xfrm>
            <a:off x="1665118" y="5336194"/>
            <a:ext cx="0" cy="1730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feld 14"/>
          <p:cNvSpPr txBox="1"/>
          <p:nvPr/>
        </p:nvSpPr>
        <p:spPr>
          <a:xfrm>
            <a:off x="1038409" y="5509260"/>
            <a:ext cx="1253417" cy="538241"/>
          </a:xfrm>
          <a:prstGeom prst="rect">
            <a:avLst/>
          </a:prstGeom>
          <a:solidFill>
            <a:srgbClr val="0080C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200" b="1" dirty="0" err="1">
                <a:solidFill>
                  <a:schemeClr val="bg1"/>
                </a:solidFill>
              </a:rPr>
              <a:t>İşletme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ve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Bakım</a:t>
            </a:r>
            <a:endParaRPr lang="en-GB" sz="1200" b="1" dirty="0">
              <a:solidFill>
                <a:schemeClr val="bg1"/>
              </a:solidFill>
            </a:endParaRPr>
          </a:p>
        </p:txBody>
      </p:sp>
      <p:grpSp>
        <p:nvGrpSpPr>
          <p:cNvPr id="53" name="Group 5"/>
          <p:cNvGrpSpPr/>
          <p:nvPr/>
        </p:nvGrpSpPr>
        <p:grpSpPr>
          <a:xfrm>
            <a:off x="3064679" y="2733045"/>
            <a:ext cx="2125979" cy="400110"/>
            <a:chOff x="3064679" y="2733045"/>
            <a:chExt cx="2125979" cy="400110"/>
          </a:xfrm>
        </p:grpSpPr>
        <p:sp>
          <p:nvSpPr>
            <p:cNvPr id="54" name="Down Arrow 1"/>
            <p:cNvSpPr/>
            <p:nvPr/>
          </p:nvSpPr>
          <p:spPr>
            <a:xfrm rot="16200000">
              <a:off x="4719183" y="2618456"/>
              <a:ext cx="313660" cy="6292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Down Arrow 32"/>
            <p:cNvSpPr/>
            <p:nvPr/>
          </p:nvSpPr>
          <p:spPr>
            <a:xfrm rot="5400000">
              <a:off x="3222495" y="2618455"/>
              <a:ext cx="313660" cy="6292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4"/>
            <p:cNvSpPr/>
            <p:nvPr/>
          </p:nvSpPr>
          <p:spPr>
            <a:xfrm>
              <a:off x="3700519" y="2733045"/>
              <a:ext cx="8819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 err="1"/>
                <a:t>Açıklık</a:t>
              </a:r>
              <a:endParaRPr lang="en-US" sz="2000" dirty="0"/>
            </a:p>
          </p:txBody>
        </p:sp>
      </p:grpSp>
      <p:sp>
        <p:nvSpPr>
          <p:cNvPr id="57" name="Down Arrow 7"/>
          <p:cNvSpPr/>
          <p:nvPr/>
        </p:nvSpPr>
        <p:spPr>
          <a:xfrm rot="2757697" flipH="1">
            <a:off x="8768631" y="3044684"/>
            <a:ext cx="183667" cy="121294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8"/>
          <p:cNvSpPr/>
          <p:nvPr/>
        </p:nvSpPr>
        <p:spPr>
          <a:xfrm>
            <a:off x="5404225" y="4016786"/>
            <a:ext cx="4080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Uygunsuzluk</a:t>
            </a:r>
            <a:r>
              <a:rPr lang="en-US" sz="3200" b="1" dirty="0">
                <a:solidFill>
                  <a:srgbClr val="7030A0"/>
                </a:solidFill>
              </a:rPr>
              <a:t>..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9" name="Rectangle 36"/>
          <p:cNvSpPr/>
          <p:nvPr/>
        </p:nvSpPr>
        <p:spPr>
          <a:xfrm>
            <a:off x="4404594" y="4626096"/>
            <a:ext cx="4080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Kazalar</a:t>
            </a:r>
            <a:r>
              <a:rPr lang="en-US" sz="3200" b="1" dirty="0" smtClean="0">
                <a:solidFill>
                  <a:srgbClr val="FF0000"/>
                </a:solidFill>
              </a:rPr>
              <a:t>..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0" name="Rectangle 38"/>
          <p:cNvSpPr/>
          <p:nvPr/>
        </p:nvSpPr>
        <p:spPr>
          <a:xfrm>
            <a:off x="5280178" y="5127064"/>
            <a:ext cx="4080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29100"/>
                </a:solidFill>
              </a:rPr>
              <a:t>Üretim</a:t>
            </a:r>
            <a:r>
              <a:rPr lang="en-US" sz="3200" b="1" dirty="0">
                <a:solidFill>
                  <a:srgbClr val="F29100"/>
                </a:solidFill>
              </a:rPr>
              <a:t> </a:t>
            </a:r>
            <a:r>
              <a:rPr lang="en-US" sz="3200" b="1" dirty="0" err="1">
                <a:solidFill>
                  <a:srgbClr val="F29100"/>
                </a:solidFill>
              </a:rPr>
              <a:t>Kaybı</a:t>
            </a:r>
            <a:r>
              <a:rPr lang="en-US" sz="3200" b="1" dirty="0">
                <a:solidFill>
                  <a:srgbClr val="F29100"/>
                </a:solidFill>
              </a:rPr>
              <a:t>..</a:t>
            </a:r>
            <a:endParaRPr lang="en-US" sz="3200" dirty="0">
              <a:solidFill>
                <a:srgbClr val="F29100"/>
              </a:solidFill>
            </a:endParaRPr>
          </a:p>
        </p:txBody>
      </p:sp>
      <p:sp>
        <p:nvSpPr>
          <p:cNvPr id="61" name="Rectangle 40"/>
          <p:cNvSpPr/>
          <p:nvPr/>
        </p:nvSpPr>
        <p:spPr>
          <a:xfrm>
            <a:off x="7444276" y="4559658"/>
            <a:ext cx="4080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İtibar Kaybı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" name="Rectangle 41"/>
          <p:cNvSpPr/>
          <p:nvPr/>
        </p:nvSpPr>
        <p:spPr>
          <a:xfrm>
            <a:off x="7694943" y="5594854"/>
            <a:ext cx="4080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accent2"/>
                </a:solidFill>
              </a:rPr>
              <a:t>Bilgi eksikliği</a:t>
            </a:r>
            <a:r>
              <a:rPr lang="en-US" sz="3200" b="1" dirty="0" smtClean="0">
                <a:solidFill>
                  <a:schemeClr val="accent2"/>
                </a:solidFill>
              </a:rPr>
              <a:t>..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63" name="Rectangle 42"/>
          <p:cNvSpPr/>
          <p:nvPr/>
        </p:nvSpPr>
        <p:spPr>
          <a:xfrm>
            <a:off x="4322176" y="5619243"/>
            <a:ext cx="4080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err="1" smtClean="0">
                <a:solidFill>
                  <a:srgbClr val="00B0F0"/>
                </a:solidFill>
              </a:rPr>
              <a:t>V</a:t>
            </a:r>
            <a:r>
              <a:rPr lang="en-US" sz="3200" b="1" dirty="0" err="1" smtClean="0">
                <a:solidFill>
                  <a:srgbClr val="00B0F0"/>
                </a:solidFill>
              </a:rPr>
              <a:t>erimsizlik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tr-TR" sz="3200" b="1" dirty="0" smtClean="0">
                <a:solidFill>
                  <a:srgbClr val="00B0F0"/>
                </a:solidFill>
              </a:rPr>
              <a:t>..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70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3307" y="1404629"/>
            <a:ext cx="538049" cy="472425"/>
          </a:xfrm>
          <a:prstGeom prst="rect">
            <a:avLst/>
          </a:prstGeom>
        </p:spPr>
      </p:pic>
      <p:pic>
        <p:nvPicPr>
          <p:cNvPr id="71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5051" y="1431249"/>
            <a:ext cx="1857375" cy="523875"/>
          </a:xfrm>
          <a:prstGeom prst="rect">
            <a:avLst/>
          </a:prstGeom>
        </p:spPr>
      </p:pic>
      <p:pic>
        <p:nvPicPr>
          <p:cNvPr id="72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8161" y="2007503"/>
            <a:ext cx="1885950" cy="466725"/>
          </a:xfrm>
          <a:prstGeom prst="rect">
            <a:avLst/>
          </a:prstGeom>
        </p:spPr>
      </p:pic>
      <p:pic>
        <p:nvPicPr>
          <p:cNvPr id="73" name="Picture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6215" y="2102683"/>
            <a:ext cx="1219200" cy="419100"/>
          </a:xfrm>
          <a:prstGeom prst="rect">
            <a:avLst/>
          </a:prstGeom>
        </p:spPr>
      </p:pic>
      <p:pic>
        <p:nvPicPr>
          <p:cNvPr id="74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5395" y="4136249"/>
            <a:ext cx="1695975" cy="451797"/>
          </a:xfrm>
          <a:prstGeom prst="rect">
            <a:avLst/>
          </a:prstGeom>
        </p:spPr>
      </p:pic>
      <p:pic>
        <p:nvPicPr>
          <p:cNvPr id="75" name="Picture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7421" y="1373234"/>
            <a:ext cx="766290" cy="729449"/>
          </a:xfrm>
          <a:prstGeom prst="rect">
            <a:avLst/>
          </a:prstGeom>
        </p:spPr>
      </p:pic>
      <p:pic>
        <p:nvPicPr>
          <p:cNvPr id="76" name="Picture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6085" y="3893848"/>
            <a:ext cx="1491132" cy="584564"/>
          </a:xfrm>
          <a:prstGeom prst="rect">
            <a:avLst/>
          </a:prstGeom>
        </p:spPr>
      </p:pic>
      <p:pic>
        <p:nvPicPr>
          <p:cNvPr id="77" name="Picture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17890" y="3671869"/>
            <a:ext cx="1549071" cy="398902"/>
          </a:xfrm>
          <a:prstGeom prst="rect">
            <a:avLst/>
          </a:prstGeom>
        </p:spPr>
      </p:pic>
      <p:pic>
        <p:nvPicPr>
          <p:cNvPr id="78" name="Picture 5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65415" y="1248504"/>
            <a:ext cx="873222" cy="920565"/>
          </a:xfrm>
          <a:prstGeom prst="rect">
            <a:avLst/>
          </a:prstGeom>
        </p:spPr>
      </p:pic>
      <p:pic>
        <p:nvPicPr>
          <p:cNvPr id="79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43347" y="4739310"/>
            <a:ext cx="1485443" cy="937534"/>
          </a:xfrm>
          <a:prstGeom prst="rect">
            <a:avLst/>
          </a:prstGeom>
        </p:spPr>
      </p:pic>
      <p:pic>
        <p:nvPicPr>
          <p:cNvPr id="80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02026" y="4247779"/>
            <a:ext cx="1103714" cy="1140100"/>
          </a:xfrm>
          <a:prstGeom prst="rect">
            <a:avLst/>
          </a:prstGeom>
        </p:spPr>
      </p:pic>
      <p:sp>
        <p:nvSpPr>
          <p:cNvPr id="81" name="Rectangle 11"/>
          <p:cNvSpPr/>
          <p:nvPr/>
        </p:nvSpPr>
        <p:spPr>
          <a:xfrm>
            <a:off x="7694943" y="2312233"/>
            <a:ext cx="1576648" cy="420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Danışman</a:t>
            </a:r>
            <a:endParaRPr lang="en-US" dirty="0"/>
          </a:p>
        </p:txBody>
      </p:sp>
      <p:sp>
        <p:nvSpPr>
          <p:cNvPr id="82" name="Rectangle 54"/>
          <p:cNvSpPr/>
          <p:nvPr/>
        </p:nvSpPr>
        <p:spPr>
          <a:xfrm>
            <a:off x="9426485" y="1645508"/>
            <a:ext cx="1576648" cy="613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EPC</a:t>
            </a:r>
            <a:endParaRPr lang="en-US" dirty="0"/>
          </a:p>
        </p:txBody>
      </p:sp>
      <p:sp>
        <p:nvSpPr>
          <p:cNvPr id="83" name="Rectangle 55"/>
          <p:cNvSpPr/>
          <p:nvPr/>
        </p:nvSpPr>
        <p:spPr>
          <a:xfrm>
            <a:off x="9699007" y="2312233"/>
            <a:ext cx="1902496" cy="660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Alt </a:t>
            </a:r>
            <a:r>
              <a:rPr lang="en-US" dirty="0" err="1"/>
              <a:t>yükleniciler</a:t>
            </a:r>
            <a:endParaRPr lang="en-US" dirty="0"/>
          </a:p>
        </p:txBody>
      </p:sp>
      <p:sp>
        <p:nvSpPr>
          <p:cNvPr id="84" name="Rectangle 56"/>
          <p:cNvSpPr/>
          <p:nvPr/>
        </p:nvSpPr>
        <p:spPr>
          <a:xfrm>
            <a:off x="9385005" y="3516828"/>
            <a:ext cx="1902496" cy="660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OEM</a:t>
            </a:r>
            <a:endParaRPr lang="en-US" dirty="0"/>
          </a:p>
        </p:txBody>
      </p:sp>
      <p:sp>
        <p:nvSpPr>
          <p:cNvPr id="85" name="Rectangle 57"/>
          <p:cNvSpPr/>
          <p:nvPr/>
        </p:nvSpPr>
        <p:spPr>
          <a:xfrm>
            <a:off x="8647554" y="4443943"/>
            <a:ext cx="1902496" cy="660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Entegratörleri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5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35911 -0.4150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6" y="-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911 -0.41505 L 0.65742 -0.4150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14544 0.0050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11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"/>
                            </p:stCondLst>
                            <p:childTnLst>
                              <p:par>
                                <p:cTn id="10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900" fill="hold"/>
                                        <p:tgtEl>
                                          <p:spTgt spid="5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800" fill="hold"/>
                                        <p:tgtEl>
                                          <p:spTgt spid="5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8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11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900"/>
                            </p:stCondLst>
                            <p:childTnLst>
                              <p:par>
                                <p:cTn id="12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300" fill="hold"/>
                                        <p:tgtEl>
                                          <p:spTgt spid="6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2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12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400"/>
                            </p:stCondLst>
                            <p:childTnLst>
                              <p:par>
                                <p:cTn id="133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1100" fill="hold"/>
                                        <p:tgtEl>
                                          <p:spTgt spid="6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4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900"/>
                            </p:stCondLst>
                            <p:childTnLst>
                              <p:par>
                                <p:cTn id="14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1100" fill="hold"/>
                                        <p:tgtEl>
                                          <p:spTgt spid="6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12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200"/>
                            </p:stCondLst>
                            <p:childTnLst>
                              <p:par>
                                <p:cTn id="149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1300" fill="hold"/>
                                        <p:tgtEl>
                                          <p:spTgt spid="6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7" grpId="0" animBg="1"/>
      <p:bldP spid="58" grpId="0"/>
      <p:bldP spid="58" grpId="1"/>
      <p:bldP spid="58" grpId="2"/>
      <p:bldP spid="59" grpId="0"/>
      <p:bldP spid="59" grpId="1"/>
      <p:bldP spid="59" grpId="2"/>
      <p:bldP spid="60" grpId="0"/>
      <p:bldP spid="60" grpId="1"/>
      <p:bldP spid="60" grpId="2"/>
      <p:bldP spid="61" grpId="0"/>
      <p:bldP spid="61" grpId="1"/>
      <p:bldP spid="61" grpId="2"/>
      <p:bldP spid="62" grpId="0"/>
      <p:bldP spid="62" grpId="1"/>
      <p:bldP spid="62" grpId="2"/>
      <p:bldP spid="63" grpId="0"/>
      <p:bldP spid="63" grpId="1"/>
      <p:bldP spid="63" grpId="2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893</Words>
  <Application>Microsoft Office PowerPoint</Application>
  <PresentationFormat>Özel</PresentationFormat>
  <Paragraphs>236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Ceyda ÖZTÜRK</dc:creator>
  <cp:lastModifiedBy>semir</cp:lastModifiedBy>
  <cp:revision>40</cp:revision>
  <dcterms:created xsi:type="dcterms:W3CDTF">2019-03-06T10:36:16Z</dcterms:created>
  <dcterms:modified xsi:type="dcterms:W3CDTF">2022-05-11T14:09:09Z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0b0d713-a5c0-44b2-81ea-002580e1d24c_Enabled">
    <vt:lpwstr>true</vt:lpwstr>
  </property>
  <property fmtid="{D5CDD505-2E9C-101B-9397-08002B2CF9AE}" pid="3" name="MSIP_Label_30b0d713-a5c0-44b2-81ea-002580e1d24c_SetDate">
    <vt:lpwstr>2022-05-08T11:12:05Z</vt:lpwstr>
  </property>
  <property fmtid="{D5CDD505-2E9C-101B-9397-08002B2CF9AE}" pid="4" name="MSIP_Label_30b0d713-a5c0-44b2-81ea-002580e1d24c_Method">
    <vt:lpwstr>Standard</vt:lpwstr>
  </property>
  <property fmtid="{D5CDD505-2E9C-101B-9397-08002B2CF9AE}" pid="5" name="MSIP_Label_30b0d713-a5c0-44b2-81ea-002580e1d24c_Name">
    <vt:lpwstr>Internal</vt:lpwstr>
  </property>
  <property fmtid="{D5CDD505-2E9C-101B-9397-08002B2CF9AE}" pid="6" name="MSIP_Label_30b0d713-a5c0-44b2-81ea-002580e1d24c_SiteId">
    <vt:lpwstr>daa14706-6b65-4aec-b001-90a7bef6399d</vt:lpwstr>
  </property>
  <property fmtid="{D5CDD505-2E9C-101B-9397-08002B2CF9AE}" pid="7" name="MSIP_Label_30b0d713-a5c0-44b2-81ea-002580e1d24c_ActionId">
    <vt:lpwstr>07a3370a-fa4b-4b11-aff8-3ec847089e12</vt:lpwstr>
  </property>
  <property fmtid="{D5CDD505-2E9C-101B-9397-08002B2CF9AE}" pid="8" name="MSIP_Label_30b0d713-a5c0-44b2-81ea-002580e1d24c_ContentBits">
    <vt:lpwstr>0</vt:lpwstr>
  </property>
</Properties>
</file>