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8">
  <p:sldMasterIdLst>
    <p:sldMasterId id="2147483650" r:id="rId1"/>
    <p:sldMasterId id="2147483653" r:id="rId2"/>
  </p:sldMasterIdLst>
  <p:notesMasterIdLst>
    <p:notesMasterId r:id="rId58"/>
  </p:notesMasterIdLst>
  <p:handoutMasterIdLst>
    <p:handoutMasterId r:id="rId59"/>
  </p:handoutMasterIdLst>
  <p:sldIdLst>
    <p:sldId id="562" r:id="rId3"/>
    <p:sldId id="1378" r:id="rId4"/>
    <p:sldId id="570" r:id="rId5"/>
    <p:sldId id="571" r:id="rId6"/>
    <p:sldId id="572" r:id="rId7"/>
    <p:sldId id="574" r:id="rId8"/>
    <p:sldId id="575" r:id="rId9"/>
    <p:sldId id="604" r:id="rId10"/>
    <p:sldId id="605" r:id="rId11"/>
    <p:sldId id="606" r:id="rId12"/>
    <p:sldId id="607" r:id="rId13"/>
    <p:sldId id="608" r:id="rId14"/>
    <p:sldId id="609" r:id="rId15"/>
    <p:sldId id="610" r:id="rId16"/>
    <p:sldId id="611" r:id="rId17"/>
    <p:sldId id="612" r:id="rId18"/>
    <p:sldId id="615" r:id="rId19"/>
    <p:sldId id="1379" r:id="rId20"/>
    <p:sldId id="616" r:id="rId21"/>
    <p:sldId id="617" r:id="rId22"/>
    <p:sldId id="618" r:id="rId23"/>
    <p:sldId id="613" r:id="rId24"/>
    <p:sldId id="416" r:id="rId25"/>
    <p:sldId id="619" r:id="rId26"/>
    <p:sldId id="1227" r:id="rId27"/>
    <p:sldId id="620" r:id="rId28"/>
    <p:sldId id="1228" r:id="rId29"/>
    <p:sldId id="1229" r:id="rId30"/>
    <p:sldId id="1231" r:id="rId31"/>
    <p:sldId id="1232" r:id="rId32"/>
    <p:sldId id="1380" r:id="rId33"/>
    <p:sldId id="1230" r:id="rId34"/>
    <p:sldId id="1233" r:id="rId35"/>
    <p:sldId id="1234" r:id="rId36"/>
    <p:sldId id="1235" r:id="rId37"/>
    <p:sldId id="1236" r:id="rId38"/>
    <p:sldId id="1237" r:id="rId39"/>
    <p:sldId id="1238" r:id="rId40"/>
    <p:sldId id="1364" r:id="rId41"/>
    <p:sldId id="1381" r:id="rId42"/>
    <p:sldId id="1365" r:id="rId43"/>
    <p:sldId id="1366" r:id="rId44"/>
    <p:sldId id="1220" r:id="rId45"/>
    <p:sldId id="1368" r:id="rId46"/>
    <p:sldId id="1367" r:id="rId47"/>
    <p:sldId id="1369" r:id="rId48"/>
    <p:sldId id="1371" r:id="rId49"/>
    <p:sldId id="1372" r:id="rId50"/>
    <p:sldId id="1373" r:id="rId51"/>
    <p:sldId id="1374" r:id="rId52"/>
    <p:sldId id="1370" r:id="rId53"/>
    <p:sldId id="1376" r:id="rId54"/>
    <p:sldId id="1377" r:id="rId55"/>
    <p:sldId id="1375" r:id="rId56"/>
    <p:sldId id="286" r:id="rId57"/>
  </p:sldIdLst>
  <p:sldSz cx="12192000" cy="6858000"/>
  <p:notesSz cx="6797675" cy="9926638"/>
  <p:embeddedFontLst>
    <p:embeddedFont>
      <p:font typeface="Roboto" panose="020B060402020202020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
      <p:font typeface="Arial Narrow" panose="020B060602020203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şe Din Şengören" initials="ADŞ" lastIdx="0" clrIdx="0">
    <p:extLst>
      <p:ext uri="{19B8F6BF-5375-455C-9EA6-DF929625EA0E}">
        <p15:presenceInfo xmlns:p15="http://schemas.microsoft.com/office/powerpoint/2012/main" userId="S-1-5-21-824457570-587693687-1848903544-925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E2"/>
    <a:srgbClr val="FDE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28DC8-332F-488E-A4C4-04CD5E06603A}">
  <a:tblStyle styleId="{D0328DC8-332F-488E-A4C4-04CD5E0660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08828C-482E-4C7B-8B82-7D5307E20000}"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rgbClr val="FFFFFF"/>
      </a:tcTxStyle>
      <a:tcStyle>
        <a:tcBdr/>
        <a:fill>
          <a:solidFill>
            <a:srgbClr val="FFAB40"/>
          </a:solidFill>
        </a:fill>
      </a:tcStyle>
    </a:lastCol>
    <a:firstCol>
      <a:tcTxStyle b="on" i="off">
        <a:font>
          <a:latin typeface="Calibri"/>
          <a:ea typeface="Calibri"/>
          <a:cs typeface="Calibri"/>
        </a:font>
        <a:srgbClr val="FFFFFF"/>
      </a:tcTxStyle>
      <a:tcStyle>
        <a:tcBdr/>
        <a:fill>
          <a:solidFill>
            <a:srgbClr val="FFAB40"/>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FAB40"/>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FAB40"/>
          </a:solidFill>
        </a:fill>
      </a:tcStyle>
    </a:firstRow>
    <a:neCell>
      <a:tcTxStyle b="off" i="off"/>
      <a:tcStyle>
        <a:tcBdr/>
      </a:tcStyle>
    </a:neCell>
    <a:nwCell>
      <a:tcTxStyle b="off" i="off"/>
      <a:tcStyle>
        <a:tcBdr/>
      </a:tcStyle>
    </a:nw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33" autoAdjust="0"/>
  </p:normalViewPr>
  <p:slideViewPr>
    <p:cSldViewPr snapToGrid="0">
      <p:cViewPr varScale="1">
        <p:scale>
          <a:sx n="60" d="100"/>
          <a:sy n="60" d="100"/>
        </p:scale>
        <p:origin x="111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D9730-076C-437F-8C4B-1329F96E95E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FB1BD38E-3F1A-4085-937B-22A4030DAF32}">
      <dgm:prSet custT="1"/>
      <dgm:spPr/>
      <dgm:t>
        <a:bodyPr/>
        <a:lstStyle/>
        <a:p>
          <a:pPr rtl="0"/>
          <a:r>
            <a:rPr lang="tr-TR" sz="2800" b="1" dirty="0">
              <a:latin typeface="Arial Narrow" panose="020B0606020202030204" pitchFamily="34" charset="0"/>
            </a:rPr>
            <a:t>Üretici adı ve adresinin olmaması.</a:t>
          </a:r>
        </a:p>
      </dgm:t>
    </dgm:pt>
    <dgm:pt modelId="{BDDC7668-318F-4C9B-9E0B-D0C53D897E35}" type="parTrans" cxnId="{7D1CFCA1-5634-4FEA-8DE5-6109E0828BBE}">
      <dgm:prSet/>
      <dgm:spPr/>
      <dgm:t>
        <a:bodyPr/>
        <a:lstStyle/>
        <a:p>
          <a:endParaRPr lang="tr-TR"/>
        </a:p>
      </dgm:t>
    </dgm:pt>
    <dgm:pt modelId="{5A81F82A-2B5C-4E91-A9C3-805D21CC9A2C}" type="sibTrans" cxnId="{7D1CFCA1-5634-4FEA-8DE5-6109E0828BBE}">
      <dgm:prSet/>
      <dgm:spPr/>
      <dgm:t>
        <a:bodyPr/>
        <a:lstStyle/>
        <a:p>
          <a:endParaRPr lang="tr-TR"/>
        </a:p>
      </dgm:t>
    </dgm:pt>
    <dgm:pt modelId="{4CF40178-DB13-405C-8706-FF3822EFEF71}">
      <dgm:prSet custT="1"/>
      <dgm:spPr/>
      <dgm:t>
        <a:bodyPr/>
        <a:lstStyle/>
        <a:p>
          <a:pPr rtl="0"/>
          <a:r>
            <a:rPr lang="tr-TR" sz="2800" b="1" dirty="0">
              <a:latin typeface="Arial Narrow" panose="020B0606020202030204" pitchFamily="34" charset="0"/>
            </a:rPr>
            <a:t>Ürün işaretlemesinde çelişkiler bulunması/yanlış olması</a:t>
          </a:r>
        </a:p>
      </dgm:t>
    </dgm:pt>
    <dgm:pt modelId="{CCA20917-1325-4F4B-A112-FB64F525457B}" type="parTrans" cxnId="{6F459CF7-E648-482C-BAB6-286DFA39ED36}">
      <dgm:prSet/>
      <dgm:spPr/>
      <dgm:t>
        <a:bodyPr/>
        <a:lstStyle/>
        <a:p>
          <a:endParaRPr lang="tr-TR"/>
        </a:p>
      </dgm:t>
    </dgm:pt>
    <dgm:pt modelId="{4DA3B216-E56F-4F82-B1B5-E4EF4CB15279}" type="sibTrans" cxnId="{6F459CF7-E648-482C-BAB6-286DFA39ED36}">
      <dgm:prSet/>
      <dgm:spPr/>
      <dgm:t>
        <a:bodyPr/>
        <a:lstStyle/>
        <a:p>
          <a:endParaRPr lang="tr-TR"/>
        </a:p>
      </dgm:t>
    </dgm:pt>
    <dgm:pt modelId="{71D7E7E3-DA60-4B59-8C81-4DF104EEAE71}">
      <dgm:prSet custT="1"/>
      <dgm:spPr/>
      <dgm:t>
        <a:bodyPr/>
        <a:lstStyle/>
        <a:p>
          <a:pPr rtl="0"/>
          <a:r>
            <a:rPr lang="tr-TR" sz="2800" b="1" dirty="0">
              <a:latin typeface="Arial Narrow" panose="020B0606020202030204" pitchFamily="34" charset="0"/>
            </a:rPr>
            <a:t> İşaretinin olmaması</a:t>
          </a:r>
        </a:p>
      </dgm:t>
    </dgm:pt>
    <dgm:pt modelId="{84804718-79D8-4384-AE55-5E2427C59C26}" type="parTrans" cxnId="{CC2F6352-54CB-4D56-A0C6-D1D1DBDFDD1C}">
      <dgm:prSet/>
      <dgm:spPr/>
      <dgm:t>
        <a:bodyPr/>
        <a:lstStyle/>
        <a:p>
          <a:endParaRPr lang="tr-TR"/>
        </a:p>
      </dgm:t>
    </dgm:pt>
    <dgm:pt modelId="{FF342329-69BD-4006-92A2-9C0A17187403}" type="sibTrans" cxnId="{CC2F6352-54CB-4D56-A0C6-D1D1DBDFDD1C}">
      <dgm:prSet/>
      <dgm:spPr/>
      <dgm:t>
        <a:bodyPr/>
        <a:lstStyle/>
        <a:p>
          <a:endParaRPr lang="tr-TR"/>
        </a:p>
      </dgm:t>
    </dgm:pt>
    <dgm:pt modelId="{04FCDA4D-8EE3-440C-AC99-F1A947513396}">
      <dgm:prSet custT="1"/>
      <dgm:spPr/>
      <dgm:t>
        <a:bodyPr/>
        <a:lstStyle/>
        <a:p>
          <a:pPr rtl="0"/>
          <a:r>
            <a:rPr lang="tr-TR" sz="2800" b="1" dirty="0">
              <a:latin typeface="Arial Narrow" panose="020B0606020202030204" pitchFamily="34" charset="0"/>
            </a:rPr>
            <a:t>Üretim yılının olmaması</a:t>
          </a:r>
        </a:p>
      </dgm:t>
    </dgm:pt>
    <dgm:pt modelId="{24E35DA7-E417-46D1-AB63-E4F75B2BF0D3}" type="parTrans" cxnId="{39D23C7E-DB61-4A82-BDD0-38E36625CEDD}">
      <dgm:prSet/>
      <dgm:spPr/>
      <dgm:t>
        <a:bodyPr/>
        <a:lstStyle/>
        <a:p>
          <a:endParaRPr lang="tr-TR"/>
        </a:p>
      </dgm:t>
    </dgm:pt>
    <dgm:pt modelId="{99B218E1-74BB-4946-996F-C971A9D420A8}" type="sibTrans" cxnId="{39D23C7E-DB61-4A82-BDD0-38E36625CEDD}">
      <dgm:prSet/>
      <dgm:spPr/>
      <dgm:t>
        <a:bodyPr/>
        <a:lstStyle/>
        <a:p>
          <a:endParaRPr lang="tr-TR"/>
        </a:p>
      </dgm:t>
    </dgm:pt>
    <dgm:pt modelId="{4B51F016-9D8B-4C67-B840-5D84121A2005}">
      <dgm:prSet custT="1"/>
      <dgm:spPr/>
      <dgm:t>
        <a:bodyPr/>
        <a:lstStyle/>
        <a:p>
          <a:pPr rtl="0"/>
          <a:r>
            <a:rPr lang="tr-TR" sz="2800" b="1" dirty="0">
              <a:latin typeface="Arial Narrow" panose="020B0606020202030204" pitchFamily="34" charset="0"/>
            </a:rPr>
            <a:t>Onaylanmış kuruluş kimlik numarasının bulunmaması</a:t>
          </a:r>
        </a:p>
      </dgm:t>
    </dgm:pt>
    <dgm:pt modelId="{CC4ABB05-1ED0-4824-A919-04FCB3787CFB}" type="parTrans" cxnId="{FB82FA3C-2036-4D8D-9E12-0BF90169F382}">
      <dgm:prSet/>
      <dgm:spPr/>
      <dgm:t>
        <a:bodyPr/>
        <a:lstStyle/>
        <a:p>
          <a:endParaRPr lang="tr-TR"/>
        </a:p>
      </dgm:t>
    </dgm:pt>
    <dgm:pt modelId="{AAC73FE6-E369-490C-B1F0-F74FBBFB6735}" type="sibTrans" cxnId="{FB82FA3C-2036-4D8D-9E12-0BF90169F382}">
      <dgm:prSet/>
      <dgm:spPr/>
      <dgm:t>
        <a:bodyPr/>
        <a:lstStyle/>
        <a:p>
          <a:endParaRPr lang="tr-TR"/>
        </a:p>
      </dgm:t>
    </dgm:pt>
    <dgm:pt modelId="{0D2062E3-C5AF-4AAC-B4E7-15AAFB4613C5}">
      <dgm:prSet custT="1"/>
      <dgm:spPr/>
      <dgm:t>
        <a:bodyPr/>
        <a:lstStyle/>
        <a:p>
          <a:pPr rtl="0"/>
          <a:r>
            <a:rPr lang="tr-TR" sz="2800" b="1" dirty="0">
              <a:latin typeface="Arial Narrow" panose="020B0606020202030204" pitchFamily="34" charset="0"/>
            </a:rPr>
            <a:t>CE işaretinin iliştirilmemiş olması.</a:t>
          </a:r>
        </a:p>
      </dgm:t>
    </dgm:pt>
    <dgm:pt modelId="{9B952DDA-5805-445E-A828-07A95D52ABC2}" type="parTrans" cxnId="{374D1C46-3512-420E-87B6-D55B7E2B5327}">
      <dgm:prSet/>
      <dgm:spPr/>
      <dgm:t>
        <a:bodyPr/>
        <a:lstStyle/>
        <a:p>
          <a:endParaRPr lang="tr-TR"/>
        </a:p>
      </dgm:t>
    </dgm:pt>
    <dgm:pt modelId="{D1D06A35-5E36-4C74-A1F3-AF91D32BED20}" type="sibTrans" cxnId="{374D1C46-3512-420E-87B6-D55B7E2B5327}">
      <dgm:prSet/>
      <dgm:spPr/>
      <dgm:t>
        <a:bodyPr/>
        <a:lstStyle/>
        <a:p>
          <a:endParaRPr lang="tr-TR"/>
        </a:p>
      </dgm:t>
    </dgm:pt>
    <dgm:pt modelId="{8402F40B-865E-40E8-933F-DE2649C4DC7F}">
      <dgm:prSet custT="1"/>
      <dgm:spPr/>
      <dgm:t>
        <a:bodyPr/>
        <a:lstStyle/>
        <a:p>
          <a:pPr rtl="0"/>
          <a:r>
            <a:rPr lang="tr-TR" sz="2800" b="1" dirty="0">
              <a:solidFill>
                <a:srgbClr val="FF0000"/>
              </a:solidFill>
              <a:latin typeface="Arial Narrow" panose="020B0606020202030204" pitchFamily="34" charset="0"/>
            </a:rPr>
            <a:t>Uygunsuzluğun Sebebi</a:t>
          </a:r>
        </a:p>
      </dgm:t>
    </dgm:pt>
    <dgm:pt modelId="{E463839A-0FA8-4BB7-8982-D82907311258}" type="parTrans" cxnId="{B4AEFD34-59F8-4FDD-B820-63A26D08FB0F}">
      <dgm:prSet/>
      <dgm:spPr/>
      <dgm:t>
        <a:bodyPr/>
        <a:lstStyle/>
        <a:p>
          <a:endParaRPr lang="tr-TR"/>
        </a:p>
      </dgm:t>
    </dgm:pt>
    <dgm:pt modelId="{A4206E43-74CA-4969-A185-18E2A632C297}" type="sibTrans" cxnId="{B4AEFD34-59F8-4FDD-B820-63A26D08FB0F}">
      <dgm:prSet/>
      <dgm:spPr/>
      <dgm:t>
        <a:bodyPr/>
        <a:lstStyle/>
        <a:p>
          <a:endParaRPr lang="tr-TR"/>
        </a:p>
      </dgm:t>
    </dgm:pt>
    <dgm:pt modelId="{4D112A66-B971-41AD-BE7F-571F527DDEBC}" type="pres">
      <dgm:prSet presAssocID="{0F2D9730-076C-437F-8C4B-1329F96E95EC}" presName="compositeShape" presStyleCnt="0">
        <dgm:presLayoutVars>
          <dgm:dir/>
          <dgm:resizeHandles/>
        </dgm:presLayoutVars>
      </dgm:prSet>
      <dgm:spPr/>
      <dgm:t>
        <a:bodyPr/>
        <a:lstStyle/>
        <a:p>
          <a:endParaRPr lang="tr-TR"/>
        </a:p>
      </dgm:t>
    </dgm:pt>
    <dgm:pt modelId="{DFA3C03B-30C6-408C-95B2-18892C17FDDC}" type="pres">
      <dgm:prSet presAssocID="{0F2D9730-076C-437F-8C4B-1329F96E95EC}" presName="pyramid" presStyleLbl="node1" presStyleIdx="0" presStyleCnt="1" custLinFactNeighborX="-22080"/>
      <dgm:spPr/>
    </dgm:pt>
    <dgm:pt modelId="{70EF17B5-2950-4449-9D0A-9EEB2134BEE6}" type="pres">
      <dgm:prSet presAssocID="{0F2D9730-076C-437F-8C4B-1329F96E95EC}" presName="theList" presStyleCnt="0"/>
      <dgm:spPr/>
    </dgm:pt>
    <dgm:pt modelId="{24B5F970-9775-4928-8F19-984AFA27A3C6}" type="pres">
      <dgm:prSet presAssocID="{8402F40B-865E-40E8-933F-DE2649C4DC7F}" presName="aNode" presStyleLbl="fgAcc1" presStyleIdx="0" presStyleCnt="7" custScaleX="193601" custScaleY="2000000" custLinFactY="-957108" custLinFactNeighborX="-2488" custLinFactNeighborY="-1000000">
        <dgm:presLayoutVars>
          <dgm:bulletEnabled val="1"/>
        </dgm:presLayoutVars>
      </dgm:prSet>
      <dgm:spPr/>
      <dgm:t>
        <a:bodyPr/>
        <a:lstStyle/>
        <a:p>
          <a:endParaRPr lang="tr-TR"/>
        </a:p>
      </dgm:t>
    </dgm:pt>
    <dgm:pt modelId="{29F5B643-FFEF-453F-86A4-2344BCBC9818}" type="pres">
      <dgm:prSet presAssocID="{8402F40B-865E-40E8-933F-DE2649C4DC7F}" presName="aSpace" presStyleCnt="0"/>
      <dgm:spPr/>
    </dgm:pt>
    <dgm:pt modelId="{6A639568-4DA5-431D-99D6-67C0E665A794}" type="pres">
      <dgm:prSet presAssocID="{FB1BD38E-3F1A-4085-937B-22A4030DAF32}" presName="aNode" presStyleLbl="fgAcc1" presStyleIdx="1" presStyleCnt="7" custAng="0" custScaleX="244595" custScaleY="2000000" custLinFactY="-852999" custLinFactNeighborX="-1001" custLinFactNeighborY="-900000">
        <dgm:presLayoutVars>
          <dgm:bulletEnabled val="1"/>
        </dgm:presLayoutVars>
      </dgm:prSet>
      <dgm:spPr/>
      <dgm:t>
        <a:bodyPr/>
        <a:lstStyle/>
        <a:p>
          <a:endParaRPr lang="tr-TR"/>
        </a:p>
      </dgm:t>
    </dgm:pt>
    <dgm:pt modelId="{22640AE9-5092-4920-AE69-A08CF3602442}" type="pres">
      <dgm:prSet presAssocID="{FB1BD38E-3F1A-4085-937B-22A4030DAF32}" presName="aSpace" presStyleCnt="0"/>
      <dgm:spPr/>
    </dgm:pt>
    <dgm:pt modelId="{22E6C94B-5F36-458D-A725-3B56C5C47403}" type="pres">
      <dgm:prSet presAssocID="{4CF40178-DB13-405C-8706-FF3822EFEF71}" presName="aNode" presStyleLbl="fgAcc1" presStyleIdx="2" presStyleCnt="7" custScaleX="244595" custScaleY="2000000" custLinFactY="-709982" custLinFactNeighborX="-1215" custLinFactNeighborY="-800000">
        <dgm:presLayoutVars>
          <dgm:bulletEnabled val="1"/>
        </dgm:presLayoutVars>
      </dgm:prSet>
      <dgm:spPr/>
      <dgm:t>
        <a:bodyPr/>
        <a:lstStyle/>
        <a:p>
          <a:endParaRPr lang="tr-TR"/>
        </a:p>
      </dgm:t>
    </dgm:pt>
    <dgm:pt modelId="{1345ACBD-6E9F-48E0-BB84-99A828E20045}" type="pres">
      <dgm:prSet presAssocID="{4CF40178-DB13-405C-8706-FF3822EFEF71}" presName="aSpace" presStyleCnt="0"/>
      <dgm:spPr/>
    </dgm:pt>
    <dgm:pt modelId="{A046E314-81D8-4D77-A8F5-10CD2B07CEDF}" type="pres">
      <dgm:prSet presAssocID="{71D7E7E3-DA60-4B59-8C81-4DF104EEAE71}" presName="aNode" presStyleLbl="fgAcc1" presStyleIdx="3" presStyleCnt="7" custScaleX="244595" custScaleY="2000000" custLinFactY="-580411" custLinFactNeighborX="-1630" custLinFactNeighborY="-600000">
        <dgm:presLayoutVars>
          <dgm:bulletEnabled val="1"/>
        </dgm:presLayoutVars>
      </dgm:prSet>
      <dgm:spPr/>
      <dgm:t>
        <a:bodyPr/>
        <a:lstStyle/>
        <a:p>
          <a:endParaRPr lang="tr-TR"/>
        </a:p>
      </dgm:t>
    </dgm:pt>
    <dgm:pt modelId="{981E65D6-319A-4EE1-88FF-25298BB83752}" type="pres">
      <dgm:prSet presAssocID="{71D7E7E3-DA60-4B59-8C81-4DF104EEAE71}" presName="aSpace" presStyleCnt="0"/>
      <dgm:spPr/>
    </dgm:pt>
    <dgm:pt modelId="{7347EEF3-2B73-4DA8-87ED-A3DA8DF237AA}" type="pres">
      <dgm:prSet presAssocID="{04FCDA4D-8EE3-440C-AC99-F1A947513396}" presName="aNode" presStyleLbl="fgAcc1" presStyleIdx="4" presStyleCnt="7" custScaleX="244595" custScaleY="2000000" custLinFactY="-710733" custLinFactNeighborX="-1000" custLinFactNeighborY="-800000">
        <dgm:presLayoutVars>
          <dgm:bulletEnabled val="1"/>
        </dgm:presLayoutVars>
      </dgm:prSet>
      <dgm:spPr/>
      <dgm:t>
        <a:bodyPr/>
        <a:lstStyle/>
        <a:p>
          <a:endParaRPr lang="tr-TR"/>
        </a:p>
      </dgm:t>
    </dgm:pt>
    <dgm:pt modelId="{540347F2-576A-46AE-A770-CB0B8256A92F}" type="pres">
      <dgm:prSet presAssocID="{04FCDA4D-8EE3-440C-AC99-F1A947513396}" presName="aSpace" presStyleCnt="0"/>
      <dgm:spPr/>
    </dgm:pt>
    <dgm:pt modelId="{D9716E0E-A107-4E27-A21C-6F7FCC57767C}" type="pres">
      <dgm:prSet presAssocID="{4B51F016-9D8B-4C67-B840-5D84121A2005}" presName="aNode" presStyleLbl="fgAcc1" presStyleIdx="5" presStyleCnt="7" custScaleX="244595" custScaleY="2000000" custLinFactY="-791553" custLinFactNeighborX="-170" custLinFactNeighborY="-800000">
        <dgm:presLayoutVars>
          <dgm:bulletEnabled val="1"/>
        </dgm:presLayoutVars>
      </dgm:prSet>
      <dgm:spPr/>
      <dgm:t>
        <a:bodyPr/>
        <a:lstStyle/>
        <a:p>
          <a:endParaRPr lang="tr-TR"/>
        </a:p>
      </dgm:t>
    </dgm:pt>
    <dgm:pt modelId="{1371BE53-8387-43C9-9660-5E42E2BBC667}" type="pres">
      <dgm:prSet presAssocID="{4B51F016-9D8B-4C67-B840-5D84121A2005}" presName="aSpace" presStyleCnt="0"/>
      <dgm:spPr/>
    </dgm:pt>
    <dgm:pt modelId="{694B1BB4-0085-4E34-9987-C025EAED9974}" type="pres">
      <dgm:prSet presAssocID="{0D2062E3-C5AF-4AAC-B4E7-15AAFB4613C5}" presName="aNode" presStyleLbl="fgAcc1" presStyleIdx="6" presStyleCnt="7" custScaleX="244595" custScaleY="2000000" custLinFactY="-819081" custLinFactNeighborX="-585" custLinFactNeighborY="-900000">
        <dgm:presLayoutVars>
          <dgm:bulletEnabled val="1"/>
        </dgm:presLayoutVars>
      </dgm:prSet>
      <dgm:spPr/>
      <dgm:t>
        <a:bodyPr/>
        <a:lstStyle/>
        <a:p>
          <a:endParaRPr lang="tr-TR"/>
        </a:p>
      </dgm:t>
    </dgm:pt>
    <dgm:pt modelId="{2EB6CF0A-2564-4C97-90BF-A742E9566A22}" type="pres">
      <dgm:prSet presAssocID="{0D2062E3-C5AF-4AAC-B4E7-15AAFB4613C5}" presName="aSpace" presStyleCnt="0"/>
      <dgm:spPr/>
    </dgm:pt>
  </dgm:ptLst>
  <dgm:cxnLst>
    <dgm:cxn modelId="{39D23C7E-DB61-4A82-BDD0-38E36625CEDD}" srcId="{0F2D9730-076C-437F-8C4B-1329F96E95EC}" destId="{04FCDA4D-8EE3-440C-AC99-F1A947513396}" srcOrd="4" destOrd="0" parTransId="{24E35DA7-E417-46D1-AB63-E4F75B2BF0D3}" sibTransId="{99B218E1-74BB-4946-996F-C971A9D420A8}"/>
    <dgm:cxn modelId="{B4AEFD34-59F8-4FDD-B820-63A26D08FB0F}" srcId="{0F2D9730-076C-437F-8C4B-1329F96E95EC}" destId="{8402F40B-865E-40E8-933F-DE2649C4DC7F}" srcOrd="0" destOrd="0" parTransId="{E463839A-0FA8-4BB7-8982-D82907311258}" sibTransId="{A4206E43-74CA-4969-A185-18E2A632C297}"/>
    <dgm:cxn modelId="{FB82FA3C-2036-4D8D-9E12-0BF90169F382}" srcId="{0F2D9730-076C-437F-8C4B-1329F96E95EC}" destId="{4B51F016-9D8B-4C67-B840-5D84121A2005}" srcOrd="5" destOrd="0" parTransId="{CC4ABB05-1ED0-4824-A919-04FCB3787CFB}" sibTransId="{AAC73FE6-E369-490C-B1F0-F74FBBFB6735}"/>
    <dgm:cxn modelId="{3A63A742-9CA8-47F6-9B31-233F72235650}" type="presOf" srcId="{8402F40B-865E-40E8-933F-DE2649C4DC7F}" destId="{24B5F970-9775-4928-8F19-984AFA27A3C6}" srcOrd="0" destOrd="0" presId="urn:microsoft.com/office/officeart/2005/8/layout/pyramid2"/>
    <dgm:cxn modelId="{7B970F4D-3D74-4E06-8926-F3001C7C10EF}" type="presOf" srcId="{0F2D9730-076C-437F-8C4B-1329F96E95EC}" destId="{4D112A66-B971-41AD-BE7F-571F527DDEBC}" srcOrd="0" destOrd="0" presId="urn:microsoft.com/office/officeart/2005/8/layout/pyramid2"/>
    <dgm:cxn modelId="{374D1C46-3512-420E-87B6-D55B7E2B5327}" srcId="{0F2D9730-076C-437F-8C4B-1329F96E95EC}" destId="{0D2062E3-C5AF-4AAC-B4E7-15AAFB4613C5}" srcOrd="6" destOrd="0" parTransId="{9B952DDA-5805-445E-A828-07A95D52ABC2}" sibTransId="{D1D06A35-5E36-4C74-A1F3-AF91D32BED20}"/>
    <dgm:cxn modelId="{6F459CF7-E648-482C-BAB6-286DFA39ED36}" srcId="{0F2D9730-076C-437F-8C4B-1329F96E95EC}" destId="{4CF40178-DB13-405C-8706-FF3822EFEF71}" srcOrd="2" destOrd="0" parTransId="{CCA20917-1325-4F4B-A112-FB64F525457B}" sibTransId="{4DA3B216-E56F-4F82-B1B5-E4EF4CB15279}"/>
    <dgm:cxn modelId="{7D1CFCA1-5634-4FEA-8DE5-6109E0828BBE}" srcId="{0F2D9730-076C-437F-8C4B-1329F96E95EC}" destId="{FB1BD38E-3F1A-4085-937B-22A4030DAF32}" srcOrd="1" destOrd="0" parTransId="{BDDC7668-318F-4C9B-9E0B-D0C53D897E35}" sibTransId="{5A81F82A-2B5C-4E91-A9C3-805D21CC9A2C}"/>
    <dgm:cxn modelId="{ABBDAB4B-1B34-463F-A784-26008E04660B}" type="presOf" srcId="{04FCDA4D-8EE3-440C-AC99-F1A947513396}" destId="{7347EEF3-2B73-4DA8-87ED-A3DA8DF237AA}" srcOrd="0" destOrd="0" presId="urn:microsoft.com/office/officeart/2005/8/layout/pyramid2"/>
    <dgm:cxn modelId="{69353F5C-3EE6-430E-9992-F1148045A853}" type="presOf" srcId="{0D2062E3-C5AF-4AAC-B4E7-15AAFB4613C5}" destId="{694B1BB4-0085-4E34-9987-C025EAED9974}" srcOrd="0" destOrd="0" presId="urn:microsoft.com/office/officeart/2005/8/layout/pyramid2"/>
    <dgm:cxn modelId="{86A953CB-5053-4099-881B-19FB6F3CBDF9}" type="presOf" srcId="{71D7E7E3-DA60-4B59-8C81-4DF104EEAE71}" destId="{A046E314-81D8-4D77-A8F5-10CD2B07CEDF}" srcOrd="0" destOrd="0" presId="urn:microsoft.com/office/officeart/2005/8/layout/pyramid2"/>
    <dgm:cxn modelId="{CC2F6352-54CB-4D56-A0C6-D1D1DBDFDD1C}" srcId="{0F2D9730-076C-437F-8C4B-1329F96E95EC}" destId="{71D7E7E3-DA60-4B59-8C81-4DF104EEAE71}" srcOrd="3" destOrd="0" parTransId="{84804718-79D8-4384-AE55-5E2427C59C26}" sibTransId="{FF342329-69BD-4006-92A2-9C0A17187403}"/>
    <dgm:cxn modelId="{63F30B07-918D-4F86-B364-E5039E34CF8A}" type="presOf" srcId="{FB1BD38E-3F1A-4085-937B-22A4030DAF32}" destId="{6A639568-4DA5-431D-99D6-67C0E665A794}" srcOrd="0" destOrd="0" presId="urn:microsoft.com/office/officeart/2005/8/layout/pyramid2"/>
    <dgm:cxn modelId="{C6B0E0F7-008C-461F-95ED-5A569A1659AF}" type="presOf" srcId="{4B51F016-9D8B-4C67-B840-5D84121A2005}" destId="{D9716E0E-A107-4E27-A21C-6F7FCC57767C}" srcOrd="0" destOrd="0" presId="urn:microsoft.com/office/officeart/2005/8/layout/pyramid2"/>
    <dgm:cxn modelId="{F8870851-7242-4A88-8D1B-194038E82978}" type="presOf" srcId="{4CF40178-DB13-405C-8706-FF3822EFEF71}" destId="{22E6C94B-5F36-458D-A725-3B56C5C47403}" srcOrd="0" destOrd="0" presId="urn:microsoft.com/office/officeart/2005/8/layout/pyramid2"/>
    <dgm:cxn modelId="{6317382E-527C-48F5-BC1F-2F47A159F0F1}" type="presParOf" srcId="{4D112A66-B971-41AD-BE7F-571F527DDEBC}" destId="{DFA3C03B-30C6-408C-95B2-18892C17FDDC}" srcOrd="0" destOrd="0" presId="urn:microsoft.com/office/officeart/2005/8/layout/pyramid2"/>
    <dgm:cxn modelId="{2070E27F-75C0-4179-85A2-D1BA238CDAF4}" type="presParOf" srcId="{4D112A66-B971-41AD-BE7F-571F527DDEBC}" destId="{70EF17B5-2950-4449-9D0A-9EEB2134BEE6}" srcOrd="1" destOrd="0" presId="urn:microsoft.com/office/officeart/2005/8/layout/pyramid2"/>
    <dgm:cxn modelId="{CC6A373B-1764-4FFE-969F-5C44FA0382F4}" type="presParOf" srcId="{70EF17B5-2950-4449-9D0A-9EEB2134BEE6}" destId="{24B5F970-9775-4928-8F19-984AFA27A3C6}" srcOrd="0" destOrd="0" presId="urn:microsoft.com/office/officeart/2005/8/layout/pyramid2"/>
    <dgm:cxn modelId="{E0F5FE89-6182-4A0D-B38D-110F1FDE953C}" type="presParOf" srcId="{70EF17B5-2950-4449-9D0A-9EEB2134BEE6}" destId="{29F5B643-FFEF-453F-86A4-2344BCBC9818}" srcOrd="1" destOrd="0" presId="urn:microsoft.com/office/officeart/2005/8/layout/pyramid2"/>
    <dgm:cxn modelId="{F21E5D68-654A-4A96-94C7-DEB66EBF8025}" type="presParOf" srcId="{70EF17B5-2950-4449-9D0A-9EEB2134BEE6}" destId="{6A639568-4DA5-431D-99D6-67C0E665A794}" srcOrd="2" destOrd="0" presId="urn:microsoft.com/office/officeart/2005/8/layout/pyramid2"/>
    <dgm:cxn modelId="{927546DA-B95E-4AC4-A020-640772A8519C}" type="presParOf" srcId="{70EF17B5-2950-4449-9D0A-9EEB2134BEE6}" destId="{22640AE9-5092-4920-AE69-A08CF3602442}" srcOrd="3" destOrd="0" presId="urn:microsoft.com/office/officeart/2005/8/layout/pyramid2"/>
    <dgm:cxn modelId="{6BFB579B-ECEA-4165-AC96-8CF14894E6B1}" type="presParOf" srcId="{70EF17B5-2950-4449-9D0A-9EEB2134BEE6}" destId="{22E6C94B-5F36-458D-A725-3B56C5C47403}" srcOrd="4" destOrd="0" presId="urn:microsoft.com/office/officeart/2005/8/layout/pyramid2"/>
    <dgm:cxn modelId="{B5820659-B030-4795-9D12-89BCB10C0E1A}" type="presParOf" srcId="{70EF17B5-2950-4449-9D0A-9EEB2134BEE6}" destId="{1345ACBD-6E9F-48E0-BB84-99A828E20045}" srcOrd="5" destOrd="0" presId="urn:microsoft.com/office/officeart/2005/8/layout/pyramid2"/>
    <dgm:cxn modelId="{D61DA2F6-CBB9-4117-85CB-959C9399F326}" type="presParOf" srcId="{70EF17B5-2950-4449-9D0A-9EEB2134BEE6}" destId="{A046E314-81D8-4D77-A8F5-10CD2B07CEDF}" srcOrd="6" destOrd="0" presId="urn:microsoft.com/office/officeart/2005/8/layout/pyramid2"/>
    <dgm:cxn modelId="{BAEC3790-B068-47FF-B15A-A083DD6C2820}" type="presParOf" srcId="{70EF17B5-2950-4449-9D0A-9EEB2134BEE6}" destId="{981E65D6-319A-4EE1-88FF-25298BB83752}" srcOrd="7" destOrd="0" presId="urn:microsoft.com/office/officeart/2005/8/layout/pyramid2"/>
    <dgm:cxn modelId="{E4D7E79E-441B-46B5-A213-CB803C280EEC}" type="presParOf" srcId="{70EF17B5-2950-4449-9D0A-9EEB2134BEE6}" destId="{7347EEF3-2B73-4DA8-87ED-A3DA8DF237AA}" srcOrd="8" destOrd="0" presId="urn:microsoft.com/office/officeart/2005/8/layout/pyramid2"/>
    <dgm:cxn modelId="{2C5C7276-A44A-4127-A186-C9AF0C9DB6D2}" type="presParOf" srcId="{70EF17B5-2950-4449-9D0A-9EEB2134BEE6}" destId="{540347F2-576A-46AE-A770-CB0B8256A92F}" srcOrd="9" destOrd="0" presId="urn:microsoft.com/office/officeart/2005/8/layout/pyramid2"/>
    <dgm:cxn modelId="{23B25235-B553-4041-800D-F03C34D455D1}" type="presParOf" srcId="{70EF17B5-2950-4449-9D0A-9EEB2134BEE6}" destId="{D9716E0E-A107-4E27-A21C-6F7FCC57767C}" srcOrd="10" destOrd="0" presId="urn:microsoft.com/office/officeart/2005/8/layout/pyramid2"/>
    <dgm:cxn modelId="{54D19ADB-A9B5-4313-9644-6D101D46C431}" type="presParOf" srcId="{70EF17B5-2950-4449-9D0A-9EEB2134BEE6}" destId="{1371BE53-8387-43C9-9660-5E42E2BBC667}" srcOrd="11" destOrd="0" presId="urn:microsoft.com/office/officeart/2005/8/layout/pyramid2"/>
    <dgm:cxn modelId="{F25E02D4-9F75-4733-AD40-EBA330F1823A}" type="presParOf" srcId="{70EF17B5-2950-4449-9D0A-9EEB2134BEE6}" destId="{694B1BB4-0085-4E34-9987-C025EAED9974}" srcOrd="12" destOrd="0" presId="urn:microsoft.com/office/officeart/2005/8/layout/pyramid2"/>
    <dgm:cxn modelId="{7CA60BD6-21CF-44B8-BD2C-8159581B29A9}" type="presParOf" srcId="{70EF17B5-2950-4449-9D0A-9EEB2134BEE6}" destId="{2EB6CF0A-2564-4C97-90BF-A742E9566A22}"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D9730-076C-437F-8C4B-1329F96E95E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C3FB2C9E-A4C9-4608-8FE8-E4DEBA6F2072}">
      <dgm:prSet custT="1"/>
      <dgm:spPr/>
      <dgm:t>
        <a:bodyPr/>
        <a:lstStyle/>
        <a:p>
          <a:pPr rtl="0"/>
          <a:r>
            <a:rPr lang="tr-TR" sz="2800" b="1" dirty="0">
              <a:latin typeface="Arial Narrow" panose="020B0606020202030204" pitchFamily="34" charset="0"/>
            </a:rPr>
            <a:t>Ürüne ait talimat veya güvenlik bilgilerinin olmaması</a:t>
          </a:r>
        </a:p>
      </dgm:t>
    </dgm:pt>
    <dgm:pt modelId="{C89EA953-43A4-4F83-96A2-74D62D21811A}" type="parTrans" cxnId="{A9FA82A6-8666-41CE-8DBF-5C2012B2BC2B}">
      <dgm:prSet/>
      <dgm:spPr/>
      <dgm:t>
        <a:bodyPr/>
        <a:lstStyle/>
        <a:p>
          <a:endParaRPr lang="tr-TR"/>
        </a:p>
      </dgm:t>
    </dgm:pt>
    <dgm:pt modelId="{7DD1AC9F-C4BB-47AB-97DB-24F648B509E3}" type="sibTrans" cxnId="{A9FA82A6-8666-41CE-8DBF-5C2012B2BC2B}">
      <dgm:prSet/>
      <dgm:spPr/>
      <dgm:t>
        <a:bodyPr/>
        <a:lstStyle/>
        <a:p>
          <a:endParaRPr lang="tr-TR"/>
        </a:p>
      </dgm:t>
    </dgm:pt>
    <dgm:pt modelId="{2E76B573-1449-4976-A6E8-82398D0FF10A}">
      <dgm:prSet custT="1"/>
      <dgm:spPr/>
      <dgm:t>
        <a:bodyPr/>
        <a:lstStyle/>
        <a:p>
          <a:pPr rtl="0"/>
          <a:r>
            <a:rPr lang="tr-TR" sz="2800" b="1" dirty="0">
              <a:latin typeface="Arial Narrow" panose="020B0606020202030204" pitchFamily="34" charset="0"/>
            </a:rPr>
            <a:t>Talimat veya güvenlik bilgilerinin </a:t>
          </a:r>
          <a:r>
            <a:rPr lang="tr-TR" sz="2800" b="1" dirty="0" err="1">
              <a:latin typeface="Arial Narrow" panose="020B0606020202030204" pitchFamily="34" charset="0"/>
            </a:rPr>
            <a:t>türkçe</a:t>
          </a:r>
          <a:r>
            <a:rPr lang="tr-TR" sz="2800" b="1" dirty="0">
              <a:latin typeface="Arial Narrow" panose="020B0606020202030204" pitchFamily="34" charset="0"/>
            </a:rPr>
            <a:t> olmaması</a:t>
          </a:r>
        </a:p>
      </dgm:t>
    </dgm:pt>
    <dgm:pt modelId="{8EA9A583-5D3D-4FB3-B69D-A1FC5161C8BC}" type="parTrans" cxnId="{435DF8EE-E8E2-41F6-B1FA-3D97B25DC8D7}">
      <dgm:prSet/>
      <dgm:spPr/>
      <dgm:t>
        <a:bodyPr/>
        <a:lstStyle/>
        <a:p>
          <a:endParaRPr lang="tr-TR"/>
        </a:p>
      </dgm:t>
    </dgm:pt>
    <dgm:pt modelId="{A9CCE630-5369-42C8-B250-8E2F0F6F88D6}" type="sibTrans" cxnId="{435DF8EE-E8E2-41F6-B1FA-3D97B25DC8D7}">
      <dgm:prSet/>
      <dgm:spPr/>
      <dgm:t>
        <a:bodyPr/>
        <a:lstStyle/>
        <a:p>
          <a:endParaRPr lang="tr-TR"/>
        </a:p>
      </dgm:t>
    </dgm:pt>
    <dgm:pt modelId="{3ACEE952-BFDD-4F3C-9E23-AC5D8052BB8B}">
      <dgm:prSet custT="1"/>
      <dgm:spPr/>
      <dgm:t>
        <a:bodyPr/>
        <a:lstStyle/>
        <a:p>
          <a:pPr rtl="0"/>
          <a:r>
            <a:rPr lang="tr-TR" sz="2800" b="1" dirty="0">
              <a:latin typeface="Arial Narrow" panose="020B0606020202030204" pitchFamily="34" charset="0"/>
            </a:rPr>
            <a:t>Teknik dosyanın olmaması</a:t>
          </a:r>
        </a:p>
      </dgm:t>
    </dgm:pt>
    <dgm:pt modelId="{CD7FAA57-CD04-4217-887F-9A1A5F809A40}" type="parTrans" cxnId="{BFAB00D5-7217-4BFC-87FD-E8C6F26933F2}">
      <dgm:prSet/>
      <dgm:spPr/>
      <dgm:t>
        <a:bodyPr/>
        <a:lstStyle/>
        <a:p>
          <a:endParaRPr lang="tr-TR"/>
        </a:p>
      </dgm:t>
    </dgm:pt>
    <dgm:pt modelId="{AC468D8B-10A0-45B4-AA17-FE1C1CBDAABF}" type="sibTrans" cxnId="{BFAB00D5-7217-4BFC-87FD-E8C6F26933F2}">
      <dgm:prSet/>
      <dgm:spPr/>
      <dgm:t>
        <a:bodyPr/>
        <a:lstStyle/>
        <a:p>
          <a:endParaRPr lang="tr-TR"/>
        </a:p>
      </dgm:t>
    </dgm:pt>
    <dgm:pt modelId="{3413D871-6ED9-4A7D-AB64-78B55D51C367}">
      <dgm:prSet custT="1"/>
      <dgm:spPr/>
      <dgm:t>
        <a:bodyPr/>
        <a:lstStyle/>
        <a:p>
          <a:pPr rtl="0"/>
          <a:r>
            <a:rPr lang="tr-TR" sz="2800" b="1" dirty="0">
              <a:latin typeface="Arial Narrow" panose="020B0606020202030204" pitchFamily="34" charset="0"/>
            </a:rPr>
            <a:t>AB Uygunluk Beyanının olmaması(Ürünler)</a:t>
          </a:r>
        </a:p>
      </dgm:t>
    </dgm:pt>
    <dgm:pt modelId="{A99B18E6-418B-4653-B077-CD57B8264C39}" type="parTrans" cxnId="{0A07BF16-F65B-459B-8BD2-B166AC9CD77A}">
      <dgm:prSet/>
      <dgm:spPr/>
      <dgm:t>
        <a:bodyPr/>
        <a:lstStyle/>
        <a:p>
          <a:endParaRPr lang="tr-TR"/>
        </a:p>
      </dgm:t>
    </dgm:pt>
    <dgm:pt modelId="{05845457-4F0C-4BA3-908D-CAFB2AFC749B}" type="sibTrans" cxnId="{0A07BF16-F65B-459B-8BD2-B166AC9CD77A}">
      <dgm:prSet/>
      <dgm:spPr/>
      <dgm:t>
        <a:bodyPr/>
        <a:lstStyle/>
        <a:p>
          <a:endParaRPr lang="tr-TR"/>
        </a:p>
      </dgm:t>
    </dgm:pt>
    <dgm:pt modelId="{99FCC4FC-1863-40EC-9DD9-30BE290C9211}">
      <dgm:prSet custT="1"/>
      <dgm:spPr/>
      <dgm:t>
        <a:bodyPr/>
        <a:lstStyle/>
        <a:p>
          <a:pPr rtl="0"/>
          <a:r>
            <a:rPr lang="tr-TR" sz="2800" b="1" dirty="0">
              <a:latin typeface="Arial Narrow" panose="020B0606020202030204" pitchFamily="34" charset="0"/>
            </a:rPr>
            <a:t>AB Tip İnceleme Belgesinin olmaması</a:t>
          </a:r>
        </a:p>
      </dgm:t>
    </dgm:pt>
    <dgm:pt modelId="{C7A8C4AA-47DA-422A-A13A-265AFC516707}" type="parTrans" cxnId="{5C2DF7A6-04C3-4703-B0CE-CD9EAAF45166}">
      <dgm:prSet/>
      <dgm:spPr/>
      <dgm:t>
        <a:bodyPr/>
        <a:lstStyle/>
        <a:p>
          <a:endParaRPr lang="tr-TR"/>
        </a:p>
      </dgm:t>
    </dgm:pt>
    <dgm:pt modelId="{695B3783-FAC5-4C06-9DEC-871BBC8BDAEB}" type="sibTrans" cxnId="{5C2DF7A6-04C3-4703-B0CE-CD9EAAF45166}">
      <dgm:prSet/>
      <dgm:spPr/>
      <dgm:t>
        <a:bodyPr/>
        <a:lstStyle/>
        <a:p>
          <a:endParaRPr lang="tr-TR"/>
        </a:p>
      </dgm:t>
    </dgm:pt>
    <dgm:pt modelId="{2F774A33-5ACC-42A5-AE71-12DBA4302A50}">
      <dgm:prSet custT="1"/>
      <dgm:spPr/>
      <dgm:t>
        <a:bodyPr/>
        <a:lstStyle/>
        <a:p>
          <a:pPr rtl="0"/>
          <a:r>
            <a:rPr lang="tr-TR" sz="2800" b="1" dirty="0">
              <a:latin typeface="Arial Narrow" panose="020B0606020202030204" pitchFamily="34" charset="0"/>
            </a:rPr>
            <a:t>Yazılı Uygunluk Onayının olmaması (Bileşenler)</a:t>
          </a:r>
        </a:p>
      </dgm:t>
    </dgm:pt>
    <dgm:pt modelId="{41F67B4E-3807-4D60-8EC2-C1961190B17F}" type="parTrans" cxnId="{CA74128E-2DA7-48B1-995D-8055753CEE3B}">
      <dgm:prSet/>
      <dgm:spPr/>
      <dgm:t>
        <a:bodyPr/>
        <a:lstStyle/>
        <a:p>
          <a:endParaRPr lang="tr-TR"/>
        </a:p>
      </dgm:t>
    </dgm:pt>
    <dgm:pt modelId="{03D153A7-DD7E-456B-861A-C77CE3B33025}" type="sibTrans" cxnId="{CA74128E-2DA7-48B1-995D-8055753CEE3B}">
      <dgm:prSet/>
      <dgm:spPr/>
      <dgm:t>
        <a:bodyPr/>
        <a:lstStyle/>
        <a:p>
          <a:endParaRPr lang="tr-TR"/>
        </a:p>
      </dgm:t>
    </dgm:pt>
    <dgm:pt modelId="{4D112A66-B971-41AD-BE7F-571F527DDEBC}" type="pres">
      <dgm:prSet presAssocID="{0F2D9730-076C-437F-8C4B-1329F96E95EC}" presName="compositeShape" presStyleCnt="0">
        <dgm:presLayoutVars>
          <dgm:dir/>
          <dgm:resizeHandles/>
        </dgm:presLayoutVars>
      </dgm:prSet>
      <dgm:spPr/>
      <dgm:t>
        <a:bodyPr/>
        <a:lstStyle/>
        <a:p>
          <a:endParaRPr lang="tr-TR"/>
        </a:p>
      </dgm:t>
    </dgm:pt>
    <dgm:pt modelId="{DFA3C03B-30C6-408C-95B2-18892C17FDDC}" type="pres">
      <dgm:prSet presAssocID="{0F2D9730-076C-437F-8C4B-1329F96E95EC}" presName="pyramid" presStyleLbl="node1" presStyleIdx="0" presStyleCnt="1" custLinFactNeighborX="-22080"/>
      <dgm:spPr/>
    </dgm:pt>
    <dgm:pt modelId="{70EF17B5-2950-4449-9D0A-9EEB2134BEE6}" type="pres">
      <dgm:prSet presAssocID="{0F2D9730-076C-437F-8C4B-1329F96E95EC}" presName="theList" presStyleCnt="0"/>
      <dgm:spPr/>
    </dgm:pt>
    <dgm:pt modelId="{478D3E73-9598-4F77-BB00-5F1C1DD17886}" type="pres">
      <dgm:prSet presAssocID="{C3FB2C9E-A4C9-4608-8FE8-E4DEBA6F2072}" presName="aNode" presStyleLbl="fgAcc1" presStyleIdx="0" presStyleCnt="6" custScaleX="244595" custScaleY="1313787" custLinFactY="-303604" custLinFactNeighborX="-10141" custLinFactNeighborY="-400000">
        <dgm:presLayoutVars>
          <dgm:bulletEnabled val="1"/>
        </dgm:presLayoutVars>
      </dgm:prSet>
      <dgm:spPr/>
      <dgm:t>
        <a:bodyPr/>
        <a:lstStyle/>
        <a:p>
          <a:endParaRPr lang="tr-TR"/>
        </a:p>
      </dgm:t>
    </dgm:pt>
    <dgm:pt modelId="{55271A0E-C2DF-4EF3-9DC3-432B96744D80}" type="pres">
      <dgm:prSet presAssocID="{C3FB2C9E-A4C9-4608-8FE8-E4DEBA6F2072}" presName="aSpace" presStyleCnt="0"/>
      <dgm:spPr/>
    </dgm:pt>
    <dgm:pt modelId="{C95DAD4F-EED4-453A-B14E-A6B637C4C265}" type="pres">
      <dgm:prSet presAssocID="{2E76B573-1449-4976-A6E8-82398D0FF10A}" presName="aNode" presStyleLbl="fgAcc1" presStyleIdx="1" presStyleCnt="6" custScaleX="244595" custScaleY="1207704" custLinFactY="-214526" custLinFactNeighborX="-9854" custLinFactNeighborY="-300000">
        <dgm:presLayoutVars>
          <dgm:bulletEnabled val="1"/>
        </dgm:presLayoutVars>
      </dgm:prSet>
      <dgm:spPr/>
      <dgm:t>
        <a:bodyPr/>
        <a:lstStyle/>
        <a:p>
          <a:endParaRPr lang="tr-TR"/>
        </a:p>
      </dgm:t>
    </dgm:pt>
    <dgm:pt modelId="{D08EB4F0-604B-47DA-A77E-4C7D502F187E}" type="pres">
      <dgm:prSet presAssocID="{2E76B573-1449-4976-A6E8-82398D0FF10A}" presName="aSpace" presStyleCnt="0"/>
      <dgm:spPr/>
    </dgm:pt>
    <dgm:pt modelId="{2EFE1F64-9F4E-4C19-B3DF-5B5DFF303728}" type="pres">
      <dgm:prSet presAssocID="{3ACEE952-BFDD-4F3C-9E23-AC5D8052BB8B}" presName="aNode" presStyleLbl="fgAcc1" presStyleIdx="2" presStyleCnt="6" custScaleX="244595" custScaleY="1403109" custLinFactY="-149381" custLinFactNeighborX="-10492" custLinFactNeighborY="-200000">
        <dgm:presLayoutVars>
          <dgm:bulletEnabled val="1"/>
        </dgm:presLayoutVars>
      </dgm:prSet>
      <dgm:spPr/>
      <dgm:t>
        <a:bodyPr/>
        <a:lstStyle/>
        <a:p>
          <a:endParaRPr lang="tr-TR"/>
        </a:p>
      </dgm:t>
    </dgm:pt>
    <dgm:pt modelId="{E8AD710F-4CBE-458E-BD4C-76D94B3E9A12}" type="pres">
      <dgm:prSet presAssocID="{3ACEE952-BFDD-4F3C-9E23-AC5D8052BB8B}" presName="aSpace" presStyleCnt="0"/>
      <dgm:spPr/>
    </dgm:pt>
    <dgm:pt modelId="{143BAEE7-9CBB-4888-BD05-1145201F96DC}" type="pres">
      <dgm:prSet presAssocID="{3413D871-6ED9-4A7D-AB64-78B55D51C367}" presName="aNode" presStyleLbl="fgAcc1" presStyleIdx="3" presStyleCnt="6" custScaleX="244595" custScaleY="1378978" custLinFactY="-161881" custLinFactNeighborX="-9933" custLinFactNeighborY="-200000">
        <dgm:presLayoutVars>
          <dgm:bulletEnabled val="1"/>
        </dgm:presLayoutVars>
      </dgm:prSet>
      <dgm:spPr/>
      <dgm:t>
        <a:bodyPr/>
        <a:lstStyle/>
        <a:p>
          <a:endParaRPr lang="tr-TR"/>
        </a:p>
      </dgm:t>
    </dgm:pt>
    <dgm:pt modelId="{E14863FA-339E-442C-B95B-21F0F8C57595}" type="pres">
      <dgm:prSet presAssocID="{3413D871-6ED9-4A7D-AB64-78B55D51C367}" presName="aSpace" presStyleCnt="0"/>
      <dgm:spPr/>
    </dgm:pt>
    <dgm:pt modelId="{1EA698BC-7BB3-4E0E-81F1-39463FB5DC15}" type="pres">
      <dgm:prSet presAssocID="{99FCC4FC-1863-40EC-9DD9-30BE290C9211}" presName="aNode" presStyleLbl="fgAcc1" presStyleIdx="4" presStyleCnt="6" custScaleX="244595" custScaleY="1345524" custLinFactY="-200000" custLinFactNeighborX="-10442" custLinFactNeighborY="-204495">
        <dgm:presLayoutVars>
          <dgm:bulletEnabled val="1"/>
        </dgm:presLayoutVars>
      </dgm:prSet>
      <dgm:spPr/>
      <dgm:t>
        <a:bodyPr/>
        <a:lstStyle/>
        <a:p>
          <a:endParaRPr lang="tr-TR"/>
        </a:p>
      </dgm:t>
    </dgm:pt>
    <dgm:pt modelId="{D130D068-8F59-406B-B1CE-C913AEAD2D37}" type="pres">
      <dgm:prSet presAssocID="{99FCC4FC-1863-40EC-9DD9-30BE290C9211}" presName="aSpace" presStyleCnt="0"/>
      <dgm:spPr/>
    </dgm:pt>
    <dgm:pt modelId="{0A8B1795-B771-4C47-9360-17239F5BC046}" type="pres">
      <dgm:prSet presAssocID="{2F774A33-5ACC-42A5-AE71-12DBA4302A50}" presName="aNode" presStyleLbl="fgAcc1" presStyleIdx="5" presStyleCnt="6" custScaleX="244595" custScaleY="1160912" custLinFactY="-58891" custLinFactNeighborX="-10587" custLinFactNeighborY="-100000">
        <dgm:presLayoutVars>
          <dgm:bulletEnabled val="1"/>
        </dgm:presLayoutVars>
      </dgm:prSet>
      <dgm:spPr/>
      <dgm:t>
        <a:bodyPr/>
        <a:lstStyle/>
        <a:p>
          <a:endParaRPr lang="tr-TR"/>
        </a:p>
      </dgm:t>
    </dgm:pt>
    <dgm:pt modelId="{5B42E49D-49AF-4FB0-B540-745349FB8054}" type="pres">
      <dgm:prSet presAssocID="{2F774A33-5ACC-42A5-AE71-12DBA4302A50}" presName="aSpace" presStyleCnt="0"/>
      <dgm:spPr/>
    </dgm:pt>
  </dgm:ptLst>
  <dgm:cxnLst>
    <dgm:cxn modelId="{9656D728-1421-4D51-B52A-23A8C87BEE49}" type="presOf" srcId="{3413D871-6ED9-4A7D-AB64-78B55D51C367}" destId="{143BAEE7-9CBB-4888-BD05-1145201F96DC}" srcOrd="0" destOrd="0" presId="urn:microsoft.com/office/officeart/2005/8/layout/pyramid2"/>
    <dgm:cxn modelId="{2786F892-2F85-4EED-AB41-CDF2733846EF}" type="presOf" srcId="{3ACEE952-BFDD-4F3C-9E23-AC5D8052BB8B}" destId="{2EFE1F64-9F4E-4C19-B3DF-5B5DFF303728}" srcOrd="0" destOrd="0" presId="urn:microsoft.com/office/officeart/2005/8/layout/pyramid2"/>
    <dgm:cxn modelId="{435DF8EE-E8E2-41F6-B1FA-3D97B25DC8D7}" srcId="{0F2D9730-076C-437F-8C4B-1329F96E95EC}" destId="{2E76B573-1449-4976-A6E8-82398D0FF10A}" srcOrd="1" destOrd="0" parTransId="{8EA9A583-5D3D-4FB3-B69D-A1FC5161C8BC}" sibTransId="{A9CCE630-5369-42C8-B250-8E2F0F6F88D6}"/>
    <dgm:cxn modelId="{F0C2A617-3E7B-44A5-8ED1-98EF38635FBC}" type="presOf" srcId="{C3FB2C9E-A4C9-4608-8FE8-E4DEBA6F2072}" destId="{478D3E73-9598-4F77-BB00-5F1C1DD17886}" srcOrd="0" destOrd="0" presId="urn:microsoft.com/office/officeart/2005/8/layout/pyramid2"/>
    <dgm:cxn modelId="{BFAB00D5-7217-4BFC-87FD-E8C6F26933F2}" srcId="{0F2D9730-076C-437F-8C4B-1329F96E95EC}" destId="{3ACEE952-BFDD-4F3C-9E23-AC5D8052BB8B}" srcOrd="2" destOrd="0" parTransId="{CD7FAA57-CD04-4217-887F-9A1A5F809A40}" sibTransId="{AC468D8B-10A0-45B4-AA17-FE1C1CBDAABF}"/>
    <dgm:cxn modelId="{B327FBCA-FCF0-4B16-AACB-1127CE5DABB7}" type="presOf" srcId="{0F2D9730-076C-437F-8C4B-1329F96E95EC}" destId="{4D112A66-B971-41AD-BE7F-571F527DDEBC}" srcOrd="0" destOrd="0" presId="urn:microsoft.com/office/officeart/2005/8/layout/pyramid2"/>
    <dgm:cxn modelId="{C3005DAB-73A0-4DA3-9C6F-EF63BC27F440}" type="presOf" srcId="{99FCC4FC-1863-40EC-9DD9-30BE290C9211}" destId="{1EA698BC-7BB3-4E0E-81F1-39463FB5DC15}" srcOrd="0" destOrd="0" presId="urn:microsoft.com/office/officeart/2005/8/layout/pyramid2"/>
    <dgm:cxn modelId="{0A07BF16-F65B-459B-8BD2-B166AC9CD77A}" srcId="{0F2D9730-076C-437F-8C4B-1329F96E95EC}" destId="{3413D871-6ED9-4A7D-AB64-78B55D51C367}" srcOrd="3" destOrd="0" parTransId="{A99B18E6-418B-4653-B077-CD57B8264C39}" sibTransId="{05845457-4F0C-4BA3-908D-CAFB2AFC749B}"/>
    <dgm:cxn modelId="{5C2DF7A6-04C3-4703-B0CE-CD9EAAF45166}" srcId="{0F2D9730-076C-437F-8C4B-1329F96E95EC}" destId="{99FCC4FC-1863-40EC-9DD9-30BE290C9211}" srcOrd="4" destOrd="0" parTransId="{C7A8C4AA-47DA-422A-A13A-265AFC516707}" sibTransId="{695B3783-FAC5-4C06-9DEC-871BBC8BDAEB}"/>
    <dgm:cxn modelId="{A9FA82A6-8666-41CE-8DBF-5C2012B2BC2B}" srcId="{0F2D9730-076C-437F-8C4B-1329F96E95EC}" destId="{C3FB2C9E-A4C9-4608-8FE8-E4DEBA6F2072}" srcOrd="0" destOrd="0" parTransId="{C89EA953-43A4-4F83-96A2-74D62D21811A}" sibTransId="{7DD1AC9F-C4BB-47AB-97DB-24F648B509E3}"/>
    <dgm:cxn modelId="{CA74128E-2DA7-48B1-995D-8055753CEE3B}" srcId="{0F2D9730-076C-437F-8C4B-1329F96E95EC}" destId="{2F774A33-5ACC-42A5-AE71-12DBA4302A50}" srcOrd="5" destOrd="0" parTransId="{41F67B4E-3807-4D60-8EC2-C1961190B17F}" sibTransId="{03D153A7-DD7E-456B-861A-C77CE3B33025}"/>
    <dgm:cxn modelId="{B6FB9C9E-2D6F-4632-9EAE-230B8887F897}" type="presOf" srcId="{2E76B573-1449-4976-A6E8-82398D0FF10A}" destId="{C95DAD4F-EED4-453A-B14E-A6B637C4C265}" srcOrd="0" destOrd="0" presId="urn:microsoft.com/office/officeart/2005/8/layout/pyramid2"/>
    <dgm:cxn modelId="{5901CF57-10AD-4390-A471-46578CEC82E9}" type="presOf" srcId="{2F774A33-5ACC-42A5-AE71-12DBA4302A50}" destId="{0A8B1795-B771-4C47-9360-17239F5BC046}" srcOrd="0" destOrd="0" presId="urn:microsoft.com/office/officeart/2005/8/layout/pyramid2"/>
    <dgm:cxn modelId="{3E816C57-D750-4A5C-9EC1-CB1B27E267EB}" type="presParOf" srcId="{4D112A66-B971-41AD-BE7F-571F527DDEBC}" destId="{DFA3C03B-30C6-408C-95B2-18892C17FDDC}" srcOrd="0" destOrd="0" presId="urn:microsoft.com/office/officeart/2005/8/layout/pyramid2"/>
    <dgm:cxn modelId="{55BC434B-86FD-4386-ACF3-8CB657E372C3}" type="presParOf" srcId="{4D112A66-B971-41AD-BE7F-571F527DDEBC}" destId="{70EF17B5-2950-4449-9D0A-9EEB2134BEE6}" srcOrd="1" destOrd="0" presId="urn:microsoft.com/office/officeart/2005/8/layout/pyramid2"/>
    <dgm:cxn modelId="{5CA127E6-DF66-45AF-84C6-01FAAA8C016C}" type="presParOf" srcId="{70EF17B5-2950-4449-9D0A-9EEB2134BEE6}" destId="{478D3E73-9598-4F77-BB00-5F1C1DD17886}" srcOrd="0" destOrd="0" presId="urn:microsoft.com/office/officeart/2005/8/layout/pyramid2"/>
    <dgm:cxn modelId="{5722C0BD-627F-43B8-8CF2-6D3EC3185D1A}" type="presParOf" srcId="{70EF17B5-2950-4449-9D0A-9EEB2134BEE6}" destId="{55271A0E-C2DF-4EF3-9DC3-432B96744D80}" srcOrd="1" destOrd="0" presId="urn:microsoft.com/office/officeart/2005/8/layout/pyramid2"/>
    <dgm:cxn modelId="{54C72CE3-14CE-4AA9-9581-59688634B0A8}" type="presParOf" srcId="{70EF17B5-2950-4449-9D0A-9EEB2134BEE6}" destId="{C95DAD4F-EED4-453A-B14E-A6B637C4C265}" srcOrd="2" destOrd="0" presId="urn:microsoft.com/office/officeart/2005/8/layout/pyramid2"/>
    <dgm:cxn modelId="{2F631196-FF89-4BE1-9FEC-FE964667A019}" type="presParOf" srcId="{70EF17B5-2950-4449-9D0A-9EEB2134BEE6}" destId="{D08EB4F0-604B-47DA-A77E-4C7D502F187E}" srcOrd="3" destOrd="0" presId="urn:microsoft.com/office/officeart/2005/8/layout/pyramid2"/>
    <dgm:cxn modelId="{FE2482B8-844D-46F1-9DC0-06D155F57969}" type="presParOf" srcId="{70EF17B5-2950-4449-9D0A-9EEB2134BEE6}" destId="{2EFE1F64-9F4E-4C19-B3DF-5B5DFF303728}" srcOrd="4" destOrd="0" presId="urn:microsoft.com/office/officeart/2005/8/layout/pyramid2"/>
    <dgm:cxn modelId="{E3CC8F03-0004-4EBA-A1E9-7DB77724E804}" type="presParOf" srcId="{70EF17B5-2950-4449-9D0A-9EEB2134BEE6}" destId="{E8AD710F-4CBE-458E-BD4C-76D94B3E9A12}" srcOrd="5" destOrd="0" presId="urn:microsoft.com/office/officeart/2005/8/layout/pyramid2"/>
    <dgm:cxn modelId="{4D308C43-6E34-4C40-9048-C0B44985DA53}" type="presParOf" srcId="{70EF17B5-2950-4449-9D0A-9EEB2134BEE6}" destId="{143BAEE7-9CBB-4888-BD05-1145201F96DC}" srcOrd="6" destOrd="0" presId="urn:microsoft.com/office/officeart/2005/8/layout/pyramid2"/>
    <dgm:cxn modelId="{8E444E2F-8896-43C8-A0C4-FF33EF1C65DE}" type="presParOf" srcId="{70EF17B5-2950-4449-9D0A-9EEB2134BEE6}" destId="{E14863FA-339E-442C-B95B-21F0F8C57595}" srcOrd="7" destOrd="0" presId="urn:microsoft.com/office/officeart/2005/8/layout/pyramid2"/>
    <dgm:cxn modelId="{DB167CE2-B8A0-4905-87DF-900CB5BA4068}" type="presParOf" srcId="{70EF17B5-2950-4449-9D0A-9EEB2134BEE6}" destId="{1EA698BC-7BB3-4E0E-81F1-39463FB5DC15}" srcOrd="8" destOrd="0" presId="urn:microsoft.com/office/officeart/2005/8/layout/pyramid2"/>
    <dgm:cxn modelId="{75844965-3878-49FB-A8F4-F1D6CA129927}" type="presParOf" srcId="{70EF17B5-2950-4449-9D0A-9EEB2134BEE6}" destId="{D130D068-8F59-406B-B1CE-C913AEAD2D37}" srcOrd="9" destOrd="0" presId="urn:microsoft.com/office/officeart/2005/8/layout/pyramid2"/>
    <dgm:cxn modelId="{1A288635-7F9F-4CE6-9570-41B52CA19E23}" type="presParOf" srcId="{70EF17B5-2950-4449-9D0A-9EEB2134BEE6}" destId="{0A8B1795-B771-4C47-9360-17239F5BC046}" srcOrd="10" destOrd="0" presId="urn:microsoft.com/office/officeart/2005/8/layout/pyramid2"/>
    <dgm:cxn modelId="{3C49C3F1-83AE-46F1-8881-BA17E77D873E}" type="presParOf" srcId="{70EF17B5-2950-4449-9D0A-9EEB2134BEE6}" destId="{5B42E49D-49AF-4FB0-B540-745349FB8054}"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BD3206-B44E-45C0-AC2C-115AD9F815E3}" type="doc">
      <dgm:prSet loTypeId="urn:microsoft.com/office/officeart/2005/8/layout/cycle3" loCatId="cycle" qsTypeId="urn:microsoft.com/office/officeart/2005/8/quickstyle/simple3" qsCatId="simple" csTypeId="urn:microsoft.com/office/officeart/2005/8/colors/colorful1#1" csCatId="colorful" phldr="1"/>
      <dgm:spPr/>
      <dgm:t>
        <a:bodyPr/>
        <a:lstStyle/>
        <a:p>
          <a:endParaRPr lang="tr-TR"/>
        </a:p>
      </dgm:t>
    </dgm:pt>
    <dgm:pt modelId="{163E35CF-F557-4DAB-8B8A-0256AB221625}">
      <dgm:prSet phldrT="[Metin]" custT="1"/>
      <dgm:spPr>
        <a:xfrm>
          <a:off x="2575861" y="-55863"/>
          <a:ext cx="1994002" cy="804119"/>
        </a:xfrm>
        <a:prstGeom prst="ellipse">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800" dirty="0">
              <a:solidFill>
                <a:sysClr val="windowText" lastClr="000000"/>
              </a:solidFill>
              <a:latin typeface="Times New Roman" panose="02020603050405020304" pitchFamily="18" charset="0"/>
              <a:ea typeface="+mn-ea"/>
              <a:cs typeface="Times New Roman" panose="02020603050405020304" pitchFamily="18" charset="0"/>
            </a:rPr>
            <a:t>Parlama noktası</a:t>
          </a:r>
          <a:endParaRPr lang="tr-TR"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1E2EC55F-9145-4BF5-A06E-83335F4D2CE4}" type="parTrans" cxnId="{6BD71AE3-D75E-46A3-BF96-09A0DA834CDA}">
      <dgm:prSet/>
      <dgm:spPr/>
      <dgm:t>
        <a:bodyPr/>
        <a:lstStyle/>
        <a:p>
          <a:endParaRPr lang="tr-TR"/>
        </a:p>
      </dgm:t>
    </dgm:pt>
    <dgm:pt modelId="{F915AC4B-F66A-4709-A344-9D85473BE695}" type="sibTrans" cxnId="{6BD71AE3-D75E-46A3-BF96-09A0DA834CDA}">
      <dgm:prSet/>
      <dgm:spPr>
        <a:xfrm>
          <a:off x="1405558" y="-205388"/>
          <a:ext cx="4745055" cy="4745055"/>
        </a:xfrm>
        <a:prstGeom prst="circularArrow">
          <a:avLst>
            <a:gd name="adj1" fmla="val 5544"/>
            <a:gd name="adj2" fmla="val 330680"/>
            <a:gd name="adj3" fmla="val 14009709"/>
            <a:gd name="adj4" fmla="val 17245267"/>
            <a:gd name="adj5" fmla="val 5757"/>
          </a:avLst>
        </a:prstGeom>
        <a:solidFill>
          <a:srgbClr val="C0504D">
            <a:tint val="4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tr-TR"/>
        </a:p>
      </dgm:t>
    </dgm:pt>
    <dgm:pt modelId="{790B9247-F395-4A9C-9A4F-9352E34DB916}">
      <dgm:prSet phldrT="[Metin]" custT="1"/>
      <dgm:spPr>
        <a:xfrm>
          <a:off x="4311846" y="3476664"/>
          <a:ext cx="2051658" cy="856225"/>
        </a:xfrm>
        <a:prstGeom prst="ellipse">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800" dirty="0">
            <a:solidFill>
              <a:sysClr val="windowText" lastClr="000000"/>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tr-TR" sz="1800" dirty="0">
              <a:solidFill>
                <a:sysClr val="windowText" lastClr="000000"/>
              </a:solidFill>
              <a:latin typeface="Times New Roman" panose="02020603050405020304" pitchFamily="18" charset="0"/>
              <a:ea typeface="+mn-ea"/>
              <a:cs typeface="Times New Roman" panose="02020603050405020304" pitchFamily="18" charset="0"/>
            </a:rPr>
            <a:t>Azami açıklık</a:t>
          </a:r>
        </a:p>
        <a:p>
          <a:pPr defTabSz="1689100">
            <a:lnSpc>
              <a:spcPct val="90000"/>
            </a:lnSpc>
            <a:spcBef>
              <a:spcPct val="0"/>
            </a:spcBef>
            <a:spcAft>
              <a:spcPct val="35000"/>
            </a:spcAft>
          </a:pPr>
          <a:endParaRPr lang="tr-TR" dirty="0">
            <a:solidFill>
              <a:sysClr val="windowText" lastClr="000000"/>
            </a:solidFill>
            <a:latin typeface="Calibri"/>
            <a:ea typeface="+mn-ea"/>
            <a:cs typeface="+mn-cs"/>
          </a:endParaRPr>
        </a:p>
      </dgm:t>
    </dgm:pt>
    <dgm:pt modelId="{E80C5B07-47DE-43F7-B966-94B6DF454C68}" type="parTrans" cxnId="{B3C7B8C5-D910-4D8B-A867-0E2F02539C13}">
      <dgm:prSet/>
      <dgm:spPr/>
      <dgm:t>
        <a:bodyPr/>
        <a:lstStyle/>
        <a:p>
          <a:endParaRPr lang="tr-TR"/>
        </a:p>
      </dgm:t>
    </dgm:pt>
    <dgm:pt modelId="{701D3C94-4763-48D1-BCD3-37BB11CEA300}" type="sibTrans" cxnId="{B3C7B8C5-D910-4D8B-A867-0E2F02539C13}">
      <dgm:prSet/>
      <dgm:spPr/>
      <dgm:t>
        <a:bodyPr/>
        <a:lstStyle/>
        <a:p>
          <a:endParaRPr lang="tr-TR"/>
        </a:p>
      </dgm:t>
    </dgm:pt>
    <dgm:pt modelId="{4A4CC0ED-59AA-4B34-9027-55420F9665D9}">
      <dgm:prSet phldrT="[Metin]" custT="1"/>
      <dgm:spPr>
        <a:xfrm>
          <a:off x="460934" y="3456758"/>
          <a:ext cx="2423952" cy="908346"/>
        </a:xfrm>
        <a:prstGeom prst="ellipse">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800" dirty="0">
            <a:solidFill>
              <a:sysClr val="windowText" lastClr="000000"/>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tr-TR" sz="1800" dirty="0">
              <a:solidFill>
                <a:sysClr val="windowText" lastClr="000000"/>
              </a:solidFill>
              <a:latin typeface="Times New Roman" panose="02020603050405020304" pitchFamily="18" charset="0"/>
              <a:ea typeface="+mn-ea"/>
              <a:cs typeface="Times New Roman" panose="02020603050405020304" pitchFamily="18" charset="0"/>
            </a:rPr>
            <a:t>Patlama için gerekli enerji</a:t>
          </a:r>
        </a:p>
        <a:p>
          <a:pPr defTabSz="1689100">
            <a:lnSpc>
              <a:spcPct val="90000"/>
            </a:lnSpc>
            <a:spcBef>
              <a:spcPct val="0"/>
            </a:spcBef>
            <a:spcAft>
              <a:spcPct val="35000"/>
            </a:spcAft>
          </a:pPr>
          <a:endParaRPr lang="tr-TR" dirty="0">
            <a:solidFill>
              <a:sysClr val="windowText" lastClr="000000"/>
            </a:solidFill>
            <a:latin typeface="Calibri"/>
            <a:ea typeface="+mn-ea"/>
            <a:cs typeface="+mn-cs"/>
          </a:endParaRPr>
        </a:p>
      </dgm:t>
    </dgm:pt>
    <dgm:pt modelId="{E602E5CB-2BA0-44D2-900C-18C9F4BD473D}" type="parTrans" cxnId="{B113DC60-C3BE-408C-A892-A6C108E59212}">
      <dgm:prSet/>
      <dgm:spPr/>
      <dgm:t>
        <a:bodyPr/>
        <a:lstStyle/>
        <a:p>
          <a:endParaRPr lang="tr-TR"/>
        </a:p>
      </dgm:t>
    </dgm:pt>
    <dgm:pt modelId="{B85FE5C5-276B-4A39-82DD-72168D66A38A}" type="sibTrans" cxnId="{B113DC60-C3BE-408C-A892-A6C108E59212}">
      <dgm:prSet/>
      <dgm:spPr/>
      <dgm:t>
        <a:bodyPr/>
        <a:lstStyle/>
        <a:p>
          <a:endParaRPr lang="tr-TR"/>
        </a:p>
      </dgm:t>
    </dgm:pt>
    <dgm:pt modelId="{D8724FB2-F22B-45ED-B530-BE0A95DF6E29}">
      <dgm:prSet phldrT="[Metin]" custT="1"/>
      <dgm:spPr>
        <a:xfrm>
          <a:off x="458609" y="2199162"/>
          <a:ext cx="1481769" cy="740884"/>
        </a:xfrm>
        <a:prstGeom prst="ellipse">
          <a:avLst/>
        </a:prstGeom>
        <a:solidFill>
          <a:srgbClr val="4BACC6">
            <a:lumMod val="20000"/>
            <a:lumOff val="8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800" dirty="0">
            <a:solidFill>
              <a:sysClr val="windowText" lastClr="000000"/>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tr-TR" sz="1800" dirty="0">
              <a:solidFill>
                <a:sysClr val="windowText" lastClr="000000"/>
              </a:solidFill>
              <a:latin typeface="Times New Roman" panose="02020603050405020304" pitchFamily="18" charset="0"/>
              <a:ea typeface="+mn-ea"/>
              <a:cs typeface="Times New Roman" panose="02020603050405020304" pitchFamily="18" charset="0"/>
            </a:rPr>
            <a:t>Isı sınıfı</a:t>
          </a:r>
        </a:p>
        <a:p>
          <a:pPr defTabSz="1689100">
            <a:lnSpc>
              <a:spcPct val="90000"/>
            </a:lnSpc>
            <a:spcBef>
              <a:spcPct val="0"/>
            </a:spcBef>
            <a:spcAft>
              <a:spcPct val="35000"/>
            </a:spcAft>
          </a:pPr>
          <a:endParaRPr lang="tr-TR" dirty="0">
            <a:solidFill>
              <a:sysClr val="windowText" lastClr="000000"/>
            </a:solidFill>
            <a:latin typeface="Calibri"/>
            <a:ea typeface="+mn-ea"/>
            <a:cs typeface="+mn-cs"/>
          </a:endParaRPr>
        </a:p>
      </dgm:t>
    </dgm:pt>
    <dgm:pt modelId="{DACDB099-9005-4CDA-871A-B7234025CF44}" type="parTrans" cxnId="{CF570F7C-DC90-4F7F-AE1A-8B20AB851E49}">
      <dgm:prSet/>
      <dgm:spPr/>
      <dgm:t>
        <a:bodyPr/>
        <a:lstStyle/>
        <a:p>
          <a:endParaRPr lang="tr-TR"/>
        </a:p>
      </dgm:t>
    </dgm:pt>
    <dgm:pt modelId="{E3D5C471-27B3-42E0-993A-C8FCDBA96975}" type="sibTrans" cxnId="{CF570F7C-DC90-4F7F-AE1A-8B20AB851E49}">
      <dgm:prSet/>
      <dgm:spPr/>
      <dgm:t>
        <a:bodyPr/>
        <a:lstStyle/>
        <a:p>
          <a:endParaRPr lang="tr-TR"/>
        </a:p>
      </dgm:t>
    </dgm:pt>
    <dgm:pt modelId="{A8592033-09B8-4E87-A338-D5F79ADBB68C}">
      <dgm:prSet phldrT="[Metin]" custT="1"/>
      <dgm:spPr>
        <a:xfrm>
          <a:off x="50942" y="912733"/>
          <a:ext cx="2604580" cy="824145"/>
        </a:xfrm>
        <a:prstGeom prst="ellipse">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800" dirty="0">
            <a:solidFill>
              <a:sysClr val="windowText" lastClr="000000"/>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tr-TR" sz="1800" dirty="0">
              <a:solidFill>
                <a:sysClr val="windowText" lastClr="000000"/>
              </a:solidFill>
              <a:latin typeface="Times New Roman" panose="02020603050405020304" pitchFamily="18" charset="0"/>
              <a:ea typeface="+mn-ea"/>
              <a:cs typeface="Times New Roman" panose="02020603050405020304" pitchFamily="18" charset="0"/>
            </a:rPr>
            <a:t>Ateşleme sıcaklığı</a:t>
          </a:r>
        </a:p>
        <a:p>
          <a:pPr defTabSz="1689100">
            <a:lnSpc>
              <a:spcPct val="90000"/>
            </a:lnSpc>
            <a:spcBef>
              <a:spcPct val="0"/>
            </a:spcBef>
            <a:spcAft>
              <a:spcPct val="35000"/>
            </a:spcAft>
          </a:pPr>
          <a:endParaRPr lang="tr-TR" dirty="0">
            <a:solidFill>
              <a:sysClr val="windowText" lastClr="000000"/>
            </a:solidFill>
            <a:latin typeface="Calibri"/>
            <a:ea typeface="+mn-ea"/>
            <a:cs typeface="+mn-cs"/>
          </a:endParaRPr>
        </a:p>
      </dgm:t>
    </dgm:pt>
    <dgm:pt modelId="{256B4C20-830D-44C6-B0CE-08665E6EC9AE}" type="parTrans" cxnId="{192A1D1A-F07B-4921-9100-B29847653EC0}">
      <dgm:prSet/>
      <dgm:spPr/>
      <dgm:t>
        <a:bodyPr/>
        <a:lstStyle/>
        <a:p>
          <a:endParaRPr lang="tr-TR"/>
        </a:p>
      </dgm:t>
    </dgm:pt>
    <dgm:pt modelId="{2AFD3531-6551-47A8-8909-D5F893D45175}" type="sibTrans" cxnId="{192A1D1A-F07B-4921-9100-B29847653EC0}">
      <dgm:prSet/>
      <dgm:spPr/>
      <dgm:t>
        <a:bodyPr/>
        <a:lstStyle/>
        <a:p>
          <a:endParaRPr lang="tr-TR"/>
        </a:p>
      </dgm:t>
    </dgm:pt>
    <dgm:pt modelId="{142480B4-1D6D-437C-B4BE-4DF5BD2D9F08}">
      <dgm:prSet custT="1"/>
      <dgm:spPr>
        <a:xfrm>
          <a:off x="5107110" y="858684"/>
          <a:ext cx="2086420" cy="832917"/>
        </a:xfrm>
        <a:prstGeom prst="ellipse">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800" dirty="0">
            <a:solidFill>
              <a:sysClr val="windowText" lastClr="000000"/>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tr-TR" sz="1800" dirty="0">
              <a:solidFill>
                <a:sysClr val="windowText" lastClr="000000"/>
              </a:solidFill>
              <a:latin typeface="Times New Roman" panose="02020603050405020304" pitchFamily="18" charset="0"/>
              <a:ea typeface="+mn-ea"/>
              <a:cs typeface="Times New Roman" panose="02020603050405020304" pitchFamily="18" charset="0"/>
            </a:rPr>
            <a:t>Patlama limitleri</a:t>
          </a:r>
        </a:p>
        <a:p>
          <a:pPr defTabSz="1200150">
            <a:lnSpc>
              <a:spcPct val="90000"/>
            </a:lnSpc>
            <a:spcBef>
              <a:spcPct val="0"/>
            </a:spcBef>
            <a:spcAft>
              <a:spcPct val="35000"/>
            </a:spcAft>
          </a:pPr>
          <a:endParaRPr lang="tr-TR" dirty="0">
            <a:solidFill>
              <a:sysClr val="windowText" lastClr="000000"/>
            </a:solidFill>
            <a:latin typeface="Calibri"/>
            <a:ea typeface="+mn-ea"/>
            <a:cs typeface="+mn-cs"/>
          </a:endParaRPr>
        </a:p>
      </dgm:t>
    </dgm:pt>
    <dgm:pt modelId="{EE45A59A-BD43-445D-98A5-643A59AC0BD8}" type="parTrans" cxnId="{B74D4AA0-EA5F-427E-BB7C-64E6ECAE2A6B}">
      <dgm:prSet/>
      <dgm:spPr/>
      <dgm:t>
        <a:bodyPr/>
        <a:lstStyle/>
        <a:p>
          <a:endParaRPr lang="tr-TR"/>
        </a:p>
      </dgm:t>
    </dgm:pt>
    <dgm:pt modelId="{3001FD54-9E50-434A-8A5D-9ABC508568A9}" type="sibTrans" cxnId="{B74D4AA0-EA5F-427E-BB7C-64E6ECAE2A6B}">
      <dgm:prSet/>
      <dgm:spPr/>
      <dgm:t>
        <a:bodyPr/>
        <a:lstStyle/>
        <a:p>
          <a:endParaRPr lang="tr-TR"/>
        </a:p>
      </dgm:t>
    </dgm:pt>
    <dgm:pt modelId="{65E74EAC-DFA8-4308-B3EC-11C478002EFE}">
      <dgm:prSet custT="1"/>
      <dgm:spPr>
        <a:xfrm>
          <a:off x="4630649" y="2410214"/>
          <a:ext cx="2646722" cy="850846"/>
        </a:xfrm>
        <a:prstGeom prst="ellipse">
          <a:avLst/>
        </a:prstGeom>
        <a:solidFill>
          <a:srgbClr val="FF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800" dirty="0">
            <a:solidFill>
              <a:sysClr val="windowText" lastClr="000000"/>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tr-TR" sz="1800" dirty="0">
              <a:solidFill>
                <a:sysClr val="windowText" lastClr="000000"/>
              </a:solidFill>
              <a:latin typeface="Times New Roman" panose="02020603050405020304" pitchFamily="18" charset="0"/>
              <a:ea typeface="+mn-ea"/>
              <a:cs typeface="Times New Roman" panose="02020603050405020304" pitchFamily="18" charset="0"/>
            </a:rPr>
            <a:t>Gazların patlama grubu</a:t>
          </a:r>
        </a:p>
        <a:p>
          <a:pPr defTabSz="1200150">
            <a:lnSpc>
              <a:spcPct val="90000"/>
            </a:lnSpc>
            <a:spcBef>
              <a:spcPct val="0"/>
            </a:spcBef>
            <a:spcAft>
              <a:spcPct val="35000"/>
            </a:spcAft>
          </a:pPr>
          <a:endParaRPr lang="tr-TR"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1F069D55-C86D-46E8-B39D-CC52F0E270C0}" type="parTrans" cxnId="{11244251-AD69-4F5F-AFA3-7477C916859F}">
      <dgm:prSet/>
      <dgm:spPr/>
      <dgm:t>
        <a:bodyPr/>
        <a:lstStyle/>
        <a:p>
          <a:endParaRPr lang="tr-TR"/>
        </a:p>
      </dgm:t>
    </dgm:pt>
    <dgm:pt modelId="{3C6B218C-BD16-4D54-B3A7-FA76A08A48D7}" type="sibTrans" cxnId="{11244251-AD69-4F5F-AFA3-7477C916859F}">
      <dgm:prSet/>
      <dgm:spPr/>
      <dgm:t>
        <a:bodyPr/>
        <a:lstStyle/>
        <a:p>
          <a:endParaRPr lang="tr-TR"/>
        </a:p>
      </dgm:t>
    </dgm:pt>
    <dgm:pt modelId="{BE88FA56-7F0A-450F-827F-33994AFD0E3A}" type="pres">
      <dgm:prSet presAssocID="{56BD3206-B44E-45C0-AC2C-115AD9F815E3}" presName="Name0" presStyleCnt="0">
        <dgm:presLayoutVars>
          <dgm:dir/>
          <dgm:resizeHandles val="exact"/>
        </dgm:presLayoutVars>
      </dgm:prSet>
      <dgm:spPr/>
      <dgm:t>
        <a:bodyPr/>
        <a:lstStyle/>
        <a:p>
          <a:endParaRPr lang="tr-TR"/>
        </a:p>
      </dgm:t>
    </dgm:pt>
    <dgm:pt modelId="{5F2B3169-EFF4-431B-BC66-6F459A95228B}" type="pres">
      <dgm:prSet presAssocID="{56BD3206-B44E-45C0-AC2C-115AD9F815E3}" presName="cycle" presStyleCnt="0"/>
      <dgm:spPr/>
    </dgm:pt>
    <dgm:pt modelId="{FCB1D109-0468-41F0-BE50-72C842C50A8D}" type="pres">
      <dgm:prSet presAssocID="{163E35CF-F557-4DAB-8B8A-0256AB221625}" presName="nodeFirstNode" presStyleLbl="node1" presStyleIdx="0" presStyleCnt="7" custScaleX="124627" custScaleY="110352">
        <dgm:presLayoutVars>
          <dgm:bulletEnabled val="1"/>
        </dgm:presLayoutVars>
      </dgm:prSet>
      <dgm:spPr>
        <a:prstGeom prst="ellipse">
          <a:avLst/>
        </a:prstGeom>
      </dgm:spPr>
      <dgm:t>
        <a:bodyPr/>
        <a:lstStyle/>
        <a:p>
          <a:endParaRPr lang="tr-TR"/>
        </a:p>
      </dgm:t>
    </dgm:pt>
    <dgm:pt modelId="{FFDEB6A9-8DC3-46DE-85A7-AB9D04039376}" type="pres">
      <dgm:prSet presAssocID="{F915AC4B-F66A-4709-A344-9D85473BE695}" presName="sibTransFirstNode" presStyleLbl="bgShp" presStyleIdx="0" presStyleCnt="1" custLinFactNeighborX="4325" custLinFactNeighborY="-681"/>
      <dgm:spPr/>
      <dgm:t>
        <a:bodyPr/>
        <a:lstStyle/>
        <a:p>
          <a:endParaRPr lang="tr-TR"/>
        </a:p>
      </dgm:t>
    </dgm:pt>
    <dgm:pt modelId="{E6F55374-708F-4CDA-AEF2-9947A13BC108}" type="pres">
      <dgm:prSet presAssocID="{65E74EAC-DFA8-4308-B3EC-11C478002EFE}" presName="nodeFollowingNodes" presStyleLbl="node1" presStyleIdx="1" presStyleCnt="7" custScaleX="169358" custScaleY="114842" custRadScaleRad="123439" custRadScaleInc="103183">
        <dgm:presLayoutVars>
          <dgm:bulletEnabled val="1"/>
        </dgm:presLayoutVars>
      </dgm:prSet>
      <dgm:spPr>
        <a:prstGeom prst="ellipse">
          <a:avLst/>
        </a:prstGeom>
      </dgm:spPr>
      <dgm:t>
        <a:bodyPr/>
        <a:lstStyle/>
        <a:p>
          <a:endParaRPr lang="tr-TR"/>
        </a:p>
      </dgm:t>
    </dgm:pt>
    <dgm:pt modelId="{EE1593EB-D665-4CCA-9C05-1422DC5EAEED}" type="pres">
      <dgm:prSet presAssocID="{142480B4-1D6D-437C-B4BE-4DF5BD2D9F08}" presName="nodeFollowingNodes" presStyleLbl="node1" presStyleIdx="2" presStyleCnt="7" custScaleX="140806" custScaleY="112422" custRadScaleRad="131358" custRadScaleInc="-83460">
        <dgm:presLayoutVars>
          <dgm:bulletEnabled val="1"/>
        </dgm:presLayoutVars>
      </dgm:prSet>
      <dgm:spPr>
        <a:prstGeom prst="ellipse">
          <a:avLst/>
        </a:prstGeom>
      </dgm:spPr>
      <dgm:t>
        <a:bodyPr/>
        <a:lstStyle/>
        <a:p>
          <a:endParaRPr lang="tr-TR"/>
        </a:p>
      </dgm:t>
    </dgm:pt>
    <dgm:pt modelId="{DFECABAF-4A83-4D79-A7C1-B4FD8B7698F1}" type="pres">
      <dgm:prSet presAssocID="{790B9247-F395-4A9C-9A4F-9352E34DB916}" presName="nodeFollowingNodes" presStyleLbl="node1" presStyleIdx="3" presStyleCnt="7" custScaleX="138460" custScaleY="115568" custRadScaleRad="115595" custRadScaleInc="-51706">
        <dgm:presLayoutVars>
          <dgm:bulletEnabled val="1"/>
        </dgm:presLayoutVars>
      </dgm:prSet>
      <dgm:spPr>
        <a:prstGeom prst="ellipse">
          <a:avLst/>
        </a:prstGeom>
      </dgm:spPr>
      <dgm:t>
        <a:bodyPr/>
        <a:lstStyle/>
        <a:p>
          <a:endParaRPr lang="tr-TR"/>
        </a:p>
      </dgm:t>
    </dgm:pt>
    <dgm:pt modelId="{6E36ACED-C73A-4244-A308-997FC25ABE71}" type="pres">
      <dgm:prSet presAssocID="{4A4CC0ED-59AA-4B34-9027-55420F9665D9}" presName="nodeFollowingNodes" presStyleLbl="node1" presStyleIdx="4" presStyleCnt="7" custScaleX="154023" custScaleY="122603" custRadScaleRad="90973" custRadScaleInc="18392">
        <dgm:presLayoutVars>
          <dgm:bulletEnabled val="1"/>
        </dgm:presLayoutVars>
      </dgm:prSet>
      <dgm:spPr>
        <a:prstGeom prst="ellipse">
          <a:avLst/>
        </a:prstGeom>
      </dgm:spPr>
      <dgm:t>
        <a:bodyPr/>
        <a:lstStyle/>
        <a:p>
          <a:endParaRPr lang="tr-TR"/>
        </a:p>
      </dgm:t>
    </dgm:pt>
    <dgm:pt modelId="{1334EAF1-D401-4F07-81F1-8BA348F7E4B7}" type="pres">
      <dgm:prSet presAssocID="{D8724FB2-F22B-45ED-B530-BE0A95DF6E29}" presName="nodeFollowingNodes" presStyleLbl="node1" presStyleIdx="5" presStyleCnt="7" custRadScaleRad="100283" custRadScaleInc="7794">
        <dgm:presLayoutVars>
          <dgm:bulletEnabled val="1"/>
        </dgm:presLayoutVars>
      </dgm:prSet>
      <dgm:spPr>
        <a:prstGeom prst="ellipse">
          <a:avLst/>
        </a:prstGeom>
      </dgm:spPr>
      <dgm:t>
        <a:bodyPr/>
        <a:lstStyle/>
        <a:p>
          <a:endParaRPr lang="tr-TR"/>
        </a:p>
      </dgm:t>
    </dgm:pt>
    <dgm:pt modelId="{5AA4187E-2658-470A-9729-93545A767227}" type="pres">
      <dgm:prSet presAssocID="{A8592033-09B8-4E87-A338-D5F79ADBB68C}" presName="nodeFollowingNodes" presStyleLbl="node1" presStyleIdx="6" presStyleCnt="7" custScaleX="117195" custScaleY="111238" custRadScaleRad="121240" custRadScaleInc="-29696">
        <dgm:presLayoutVars>
          <dgm:bulletEnabled val="1"/>
        </dgm:presLayoutVars>
      </dgm:prSet>
      <dgm:spPr>
        <a:prstGeom prst="ellipse">
          <a:avLst/>
        </a:prstGeom>
      </dgm:spPr>
      <dgm:t>
        <a:bodyPr/>
        <a:lstStyle/>
        <a:p>
          <a:endParaRPr lang="tr-TR"/>
        </a:p>
      </dgm:t>
    </dgm:pt>
  </dgm:ptLst>
  <dgm:cxnLst>
    <dgm:cxn modelId="{11244251-AD69-4F5F-AFA3-7477C916859F}" srcId="{56BD3206-B44E-45C0-AC2C-115AD9F815E3}" destId="{65E74EAC-DFA8-4308-B3EC-11C478002EFE}" srcOrd="1" destOrd="0" parTransId="{1F069D55-C86D-46E8-B39D-CC52F0E270C0}" sibTransId="{3C6B218C-BD16-4D54-B3A7-FA76A08A48D7}"/>
    <dgm:cxn modelId="{9D37EE5F-660D-4597-92B9-9CC0E9717AAD}" type="presOf" srcId="{56BD3206-B44E-45C0-AC2C-115AD9F815E3}" destId="{BE88FA56-7F0A-450F-827F-33994AFD0E3A}" srcOrd="0" destOrd="0" presId="urn:microsoft.com/office/officeart/2005/8/layout/cycle3"/>
    <dgm:cxn modelId="{6BD71AE3-D75E-46A3-BF96-09A0DA834CDA}" srcId="{56BD3206-B44E-45C0-AC2C-115AD9F815E3}" destId="{163E35CF-F557-4DAB-8B8A-0256AB221625}" srcOrd="0" destOrd="0" parTransId="{1E2EC55F-9145-4BF5-A06E-83335F4D2CE4}" sibTransId="{F915AC4B-F66A-4709-A344-9D85473BE695}"/>
    <dgm:cxn modelId="{3C3D6898-A799-42B5-B621-690F2B0B4897}" type="presOf" srcId="{65E74EAC-DFA8-4308-B3EC-11C478002EFE}" destId="{E6F55374-708F-4CDA-AEF2-9947A13BC108}" srcOrd="0" destOrd="0" presId="urn:microsoft.com/office/officeart/2005/8/layout/cycle3"/>
    <dgm:cxn modelId="{B3C7B8C5-D910-4D8B-A867-0E2F02539C13}" srcId="{56BD3206-B44E-45C0-AC2C-115AD9F815E3}" destId="{790B9247-F395-4A9C-9A4F-9352E34DB916}" srcOrd="3" destOrd="0" parTransId="{E80C5B07-47DE-43F7-B966-94B6DF454C68}" sibTransId="{701D3C94-4763-48D1-BCD3-37BB11CEA300}"/>
    <dgm:cxn modelId="{A3E6AFB9-D55F-454D-852F-67F290DFFB0B}" type="presOf" srcId="{D8724FB2-F22B-45ED-B530-BE0A95DF6E29}" destId="{1334EAF1-D401-4F07-81F1-8BA348F7E4B7}" srcOrd="0" destOrd="0" presId="urn:microsoft.com/office/officeart/2005/8/layout/cycle3"/>
    <dgm:cxn modelId="{B74D4AA0-EA5F-427E-BB7C-64E6ECAE2A6B}" srcId="{56BD3206-B44E-45C0-AC2C-115AD9F815E3}" destId="{142480B4-1D6D-437C-B4BE-4DF5BD2D9F08}" srcOrd="2" destOrd="0" parTransId="{EE45A59A-BD43-445D-98A5-643A59AC0BD8}" sibTransId="{3001FD54-9E50-434A-8A5D-9ABC508568A9}"/>
    <dgm:cxn modelId="{192A1D1A-F07B-4921-9100-B29847653EC0}" srcId="{56BD3206-B44E-45C0-AC2C-115AD9F815E3}" destId="{A8592033-09B8-4E87-A338-D5F79ADBB68C}" srcOrd="6" destOrd="0" parTransId="{256B4C20-830D-44C6-B0CE-08665E6EC9AE}" sibTransId="{2AFD3531-6551-47A8-8909-D5F893D45175}"/>
    <dgm:cxn modelId="{795A793C-4939-4699-968B-463052446F38}" type="presOf" srcId="{4A4CC0ED-59AA-4B34-9027-55420F9665D9}" destId="{6E36ACED-C73A-4244-A308-997FC25ABE71}" srcOrd="0" destOrd="0" presId="urn:microsoft.com/office/officeart/2005/8/layout/cycle3"/>
    <dgm:cxn modelId="{3326F860-BB50-48CB-B63E-989AD5800749}" type="presOf" srcId="{163E35CF-F557-4DAB-8B8A-0256AB221625}" destId="{FCB1D109-0468-41F0-BE50-72C842C50A8D}" srcOrd="0" destOrd="0" presId="urn:microsoft.com/office/officeart/2005/8/layout/cycle3"/>
    <dgm:cxn modelId="{CF570F7C-DC90-4F7F-AE1A-8B20AB851E49}" srcId="{56BD3206-B44E-45C0-AC2C-115AD9F815E3}" destId="{D8724FB2-F22B-45ED-B530-BE0A95DF6E29}" srcOrd="5" destOrd="0" parTransId="{DACDB099-9005-4CDA-871A-B7234025CF44}" sibTransId="{E3D5C471-27B3-42E0-993A-C8FCDBA96975}"/>
    <dgm:cxn modelId="{FEB2D40E-8663-4C4C-8A5B-A1F3FD3C5D72}" type="presOf" srcId="{A8592033-09B8-4E87-A338-D5F79ADBB68C}" destId="{5AA4187E-2658-470A-9729-93545A767227}" srcOrd="0" destOrd="0" presId="urn:microsoft.com/office/officeart/2005/8/layout/cycle3"/>
    <dgm:cxn modelId="{B113DC60-C3BE-408C-A892-A6C108E59212}" srcId="{56BD3206-B44E-45C0-AC2C-115AD9F815E3}" destId="{4A4CC0ED-59AA-4B34-9027-55420F9665D9}" srcOrd="4" destOrd="0" parTransId="{E602E5CB-2BA0-44D2-900C-18C9F4BD473D}" sibTransId="{B85FE5C5-276B-4A39-82DD-72168D66A38A}"/>
    <dgm:cxn modelId="{899E5CAA-A650-497E-80C2-255DE2332D0F}" type="presOf" srcId="{142480B4-1D6D-437C-B4BE-4DF5BD2D9F08}" destId="{EE1593EB-D665-4CCA-9C05-1422DC5EAEED}" srcOrd="0" destOrd="0" presId="urn:microsoft.com/office/officeart/2005/8/layout/cycle3"/>
    <dgm:cxn modelId="{368DE239-8E3C-434D-8E8D-7BA106A4C2A6}" type="presOf" srcId="{790B9247-F395-4A9C-9A4F-9352E34DB916}" destId="{DFECABAF-4A83-4D79-A7C1-B4FD8B7698F1}" srcOrd="0" destOrd="0" presId="urn:microsoft.com/office/officeart/2005/8/layout/cycle3"/>
    <dgm:cxn modelId="{21FF06F3-9973-43DF-B313-156F32C020D3}" type="presOf" srcId="{F915AC4B-F66A-4709-A344-9D85473BE695}" destId="{FFDEB6A9-8DC3-46DE-85A7-AB9D04039376}" srcOrd="0" destOrd="0" presId="urn:microsoft.com/office/officeart/2005/8/layout/cycle3"/>
    <dgm:cxn modelId="{16885B3B-527F-4ADA-9BB9-D60BDD485FC3}" type="presParOf" srcId="{BE88FA56-7F0A-450F-827F-33994AFD0E3A}" destId="{5F2B3169-EFF4-431B-BC66-6F459A95228B}" srcOrd="0" destOrd="0" presId="urn:microsoft.com/office/officeart/2005/8/layout/cycle3"/>
    <dgm:cxn modelId="{C0D984FD-73D1-4368-B04B-0B04D2CC95F7}" type="presParOf" srcId="{5F2B3169-EFF4-431B-BC66-6F459A95228B}" destId="{FCB1D109-0468-41F0-BE50-72C842C50A8D}" srcOrd="0" destOrd="0" presId="urn:microsoft.com/office/officeart/2005/8/layout/cycle3"/>
    <dgm:cxn modelId="{B3BC6AEB-7DAB-410F-BE1F-156DB289F29C}" type="presParOf" srcId="{5F2B3169-EFF4-431B-BC66-6F459A95228B}" destId="{FFDEB6A9-8DC3-46DE-85A7-AB9D04039376}" srcOrd="1" destOrd="0" presId="urn:microsoft.com/office/officeart/2005/8/layout/cycle3"/>
    <dgm:cxn modelId="{2FCB752F-D21D-46C6-A9B0-0C587DB22AB9}" type="presParOf" srcId="{5F2B3169-EFF4-431B-BC66-6F459A95228B}" destId="{E6F55374-708F-4CDA-AEF2-9947A13BC108}" srcOrd="2" destOrd="0" presId="urn:microsoft.com/office/officeart/2005/8/layout/cycle3"/>
    <dgm:cxn modelId="{11E610C0-734B-43EF-ABE0-5878AA6D5DA8}" type="presParOf" srcId="{5F2B3169-EFF4-431B-BC66-6F459A95228B}" destId="{EE1593EB-D665-4CCA-9C05-1422DC5EAEED}" srcOrd="3" destOrd="0" presId="urn:microsoft.com/office/officeart/2005/8/layout/cycle3"/>
    <dgm:cxn modelId="{B890A47E-C3F2-49B2-A384-B7FE41AEB65D}" type="presParOf" srcId="{5F2B3169-EFF4-431B-BC66-6F459A95228B}" destId="{DFECABAF-4A83-4D79-A7C1-B4FD8B7698F1}" srcOrd="4" destOrd="0" presId="urn:microsoft.com/office/officeart/2005/8/layout/cycle3"/>
    <dgm:cxn modelId="{849B80CA-0F06-4660-890A-D71B13F06425}" type="presParOf" srcId="{5F2B3169-EFF4-431B-BC66-6F459A95228B}" destId="{6E36ACED-C73A-4244-A308-997FC25ABE71}" srcOrd="5" destOrd="0" presId="urn:microsoft.com/office/officeart/2005/8/layout/cycle3"/>
    <dgm:cxn modelId="{8C6F55A3-ADCD-4FDF-871E-CEC345B01301}" type="presParOf" srcId="{5F2B3169-EFF4-431B-BC66-6F459A95228B}" destId="{1334EAF1-D401-4F07-81F1-8BA348F7E4B7}" srcOrd="6" destOrd="0" presId="urn:microsoft.com/office/officeart/2005/8/layout/cycle3"/>
    <dgm:cxn modelId="{866ADB0D-2049-48DA-858E-4BED31E4C2CE}" type="presParOf" srcId="{5F2B3169-EFF4-431B-BC66-6F459A95228B}" destId="{5AA4187E-2658-470A-9729-93545A767227}"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3C03B-30C6-408C-95B2-18892C17FDDC}">
      <dsp:nvSpPr>
        <dsp:cNvPr id="0" name=""/>
        <dsp:cNvSpPr/>
      </dsp:nvSpPr>
      <dsp:spPr>
        <a:xfrm>
          <a:off x="0" y="0"/>
          <a:ext cx="5528111" cy="552811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5F970-9775-4928-8F19-984AFA27A3C6}">
      <dsp:nvSpPr>
        <dsp:cNvPr id="0" name=""/>
        <dsp:cNvSpPr/>
      </dsp:nvSpPr>
      <dsp:spPr>
        <a:xfrm>
          <a:off x="1988434" y="214238"/>
          <a:ext cx="6956612" cy="6275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solidFill>
                <a:srgbClr val="FF0000"/>
              </a:solidFill>
              <a:latin typeface="Arial Narrow" panose="020B0606020202030204" pitchFamily="34" charset="0"/>
            </a:rPr>
            <a:t>Uygunsuzluğun Sebebi</a:t>
          </a:r>
        </a:p>
      </dsp:txBody>
      <dsp:txXfrm>
        <a:off x="2019070" y="244874"/>
        <a:ext cx="6895340" cy="566309"/>
      </dsp:txXfrm>
    </dsp:sp>
    <dsp:sp modelId="{6A639568-4DA5-431D-99D6-67C0E665A794}">
      <dsp:nvSpPr>
        <dsp:cNvPr id="0" name=""/>
        <dsp:cNvSpPr/>
      </dsp:nvSpPr>
      <dsp:spPr>
        <a:xfrm>
          <a:off x="1125689" y="882332"/>
          <a:ext cx="8788965" cy="6275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Üretici adı ve adresinin olmaması.</a:t>
          </a:r>
        </a:p>
      </dsp:txBody>
      <dsp:txXfrm>
        <a:off x="1156325" y="912968"/>
        <a:ext cx="8727693" cy="566309"/>
      </dsp:txXfrm>
    </dsp:sp>
    <dsp:sp modelId="{22E6C94B-5F36-458D-A725-3B56C5C47403}">
      <dsp:nvSpPr>
        <dsp:cNvPr id="0" name=""/>
        <dsp:cNvSpPr/>
      </dsp:nvSpPr>
      <dsp:spPr>
        <a:xfrm>
          <a:off x="1118000" y="1562636"/>
          <a:ext cx="8788965" cy="6275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Ürün işaretlemesinde çelişkiler bulunması/yanlış olması</a:t>
          </a:r>
        </a:p>
      </dsp:txBody>
      <dsp:txXfrm>
        <a:off x="1148636" y="1593272"/>
        <a:ext cx="8727693" cy="566309"/>
      </dsp:txXfrm>
    </dsp:sp>
    <dsp:sp modelId="{A046E314-81D8-4D77-A8F5-10CD2B07CEDF}">
      <dsp:nvSpPr>
        <dsp:cNvPr id="0" name=""/>
        <dsp:cNvSpPr/>
      </dsp:nvSpPr>
      <dsp:spPr>
        <a:xfrm>
          <a:off x="1103088" y="2242642"/>
          <a:ext cx="8788965" cy="6275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 İşaretinin olmaması</a:t>
          </a:r>
        </a:p>
      </dsp:txBody>
      <dsp:txXfrm>
        <a:off x="1133724" y="2273278"/>
        <a:ext cx="8727693" cy="566309"/>
      </dsp:txXfrm>
    </dsp:sp>
    <dsp:sp modelId="{7347EEF3-2B73-4DA8-87ED-A3DA8DF237AA}">
      <dsp:nvSpPr>
        <dsp:cNvPr id="0" name=""/>
        <dsp:cNvSpPr/>
      </dsp:nvSpPr>
      <dsp:spPr>
        <a:xfrm>
          <a:off x="1125725" y="2825407"/>
          <a:ext cx="8788965" cy="6275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Üretim yılının olmaması</a:t>
          </a:r>
        </a:p>
      </dsp:txBody>
      <dsp:txXfrm>
        <a:off x="1156361" y="2856043"/>
        <a:ext cx="8727693" cy="566309"/>
      </dsp:txXfrm>
    </dsp:sp>
    <dsp:sp modelId="{D9716E0E-A107-4E27-A21C-6F7FCC57767C}">
      <dsp:nvSpPr>
        <dsp:cNvPr id="0" name=""/>
        <dsp:cNvSpPr/>
      </dsp:nvSpPr>
      <dsp:spPr>
        <a:xfrm>
          <a:off x="1155549" y="3431550"/>
          <a:ext cx="8788965" cy="6275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Onaylanmış kuruluş kimlik numarasının bulunmaması</a:t>
          </a:r>
        </a:p>
      </dsp:txBody>
      <dsp:txXfrm>
        <a:off x="1186185" y="3462186"/>
        <a:ext cx="8727693" cy="566309"/>
      </dsp:txXfrm>
    </dsp:sp>
    <dsp:sp modelId="{694B1BB4-0085-4E34-9987-C025EAED9974}">
      <dsp:nvSpPr>
        <dsp:cNvPr id="0" name=""/>
        <dsp:cNvSpPr/>
      </dsp:nvSpPr>
      <dsp:spPr>
        <a:xfrm>
          <a:off x="1140637" y="4050493"/>
          <a:ext cx="8788965" cy="6275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CE işaretinin iliştirilmemiş olması.</a:t>
          </a:r>
        </a:p>
      </dsp:txBody>
      <dsp:txXfrm>
        <a:off x="1171273" y="4081129"/>
        <a:ext cx="8727693" cy="566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3C03B-30C6-408C-95B2-18892C17FDDC}">
      <dsp:nvSpPr>
        <dsp:cNvPr id="0" name=""/>
        <dsp:cNvSpPr/>
      </dsp:nvSpPr>
      <dsp:spPr>
        <a:xfrm>
          <a:off x="0" y="0"/>
          <a:ext cx="5456774" cy="545677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D3E73-9598-4F77-BB00-5F1C1DD17886}">
      <dsp:nvSpPr>
        <dsp:cNvPr id="0" name=""/>
        <dsp:cNvSpPr/>
      </dsp:nvSpPr>
      <dsp:spPr>
        <a:xfrm>
          <a:off x="987648" y="350328"/>
          <a:ext cx="8675547" cy="72723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Ürüne ait talimat veya güvenlik bilgilerinin olmaması</a:t>
          </a:r>
        </a:p>
      </dsp:txBody>
      <dsp:txXfrm>
        <a:off x="1023148" y="385828"/>
        <a:ext cx="8604547" cy="656230"/>
      </dsp:txXfrm>
    </dsp:sp>
    <dsp:sp modelId="{C95DAD4F-EED4-453A-B14E-A6B637C4C265}">
      <dsp:nvSpPr>
        <dsp:cNvPr id="0" name=""/>
        <dsp:cNvSpPr/>
      </dsp:nvSpPr>
      <dsp:spPr>
        <a:xfrm>
          <a:off x="997827" y="1140705"/>
          <a:ext cx="8675547" cy="6685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Talimat veya güvenlik bilgilerinin </a:t>
          </a:r>
          <a:r>
            <a:rPr lang="tr-TR" sz="2800" b="1" kern="1200" dirty="0" err="1">
              <a:latin typeface="Arial Narrow" panose="020B0606020202030204" pitchFamily="34" charset="0"/>
            </a:rPr>
            <a:t>türkçe</a:t>
          </a:r>
          <a:r>
            <a:rPr lang="tr-TR" sz="2800" b="1" kern="1200" dirty="0">
              <a:latin typeface="Arial Narrow" panose="020B0606020202030204" pitchFamily="34" charset="0"/>
            </a:rPr>
            <a:t> olmaması</a:t>
          </a:r>
        </a:p>
      </dsp:txBody>
      <dsp:txXfrm>
        <a:off x="1030461" y="1173339"/>
        <a:ext cx="8610279" cy="603241"/>
      </dsp:txXfrm>
    </dsp:sp>
    <dsp:sp modelId="{2EFE1F64-9F4E-4C19-B3DF-5B5DFF303728}">
      <dsp:nvSpPr>
        <dsp:cNvPr id="0" name=""/>
        <dsp:cNvSpPr/>
      </dsp:nvSpPr>
      <dsp:spPr>
        <a:xfrm>
          <a:off x="975198" y="1859113"/>
          <a:ext cx="8675547" cy="77667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Teknik dosyanın olmaması</a:t>
          </a:r>
        </a:p>
      </dsp:txBody>
      <dsp:txXfrm>
        <a:off x="1013112" y="1897027"/>
        <a:ext cx="8599719" cy="700845"/>
      </dsp:txXfrm>
    </dsp:sp>
    <dsp:sp modelId="{143BAEE7-9CBB-4888-BD05-1145201F96DC}">
      <dsp:nvSpPr>
        <dsp:cNvPr id="0" name=""/>
        <dsp:cNvSpPr/>
      </dsp:nvSpPr>
      <dsp:spPr>
        <a:xfrm>
          <a:off x="995025" y="2635786"/>
          <a:ext cx="8675547" cy="76331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AB Uygunluk Beyanının olmaması(Ürünler)</a:t>
          </a:r>
        </a:p>
      </dsp:txBody>
      <dsp:txXfrm>
        <a:off x="1032287" y="2673048"/>
        <a:ext cx="8601023" cy="688792"/>
      </dsp:txXfrm>
    </dsp:sp>
    <dsp:sp modelId="{1EA698BC-7BB3-4E0E-81F1-39463FB5DC15}">
      <dsp:nvSpPr>
        <dsp:cNvPr id="0" name=""/>
        <dsp:cNvSpPr/>
      </dsp:nvSpPr>
      <dsp:spPr>
        <a:xfrm>
          <a:off x="976971" y="3384610"/>
          <a:ext cx="8675547" cy="7447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AB Tip İnceleme Belgesinin olmaması</a:t>
          </a:r>
        </a:p>
      </dsp:txBody>
      <dsp:txXfrm>
        <a:off x="1013329" y="3420968"/>
        <a:ext cx="8602831" cy="672081"/>
      </dsp:txXfrm>
    </dsp:sp>
    <dsp:sp modelId="{0A8B1795-B771-4C47-9360-17239F5BC046}">
      <dsp:nvSpPr>
        <dsp:cNvPr id="0" name=""/>
        <dsp:cNvSpPr/>
      </dsp:nvSpPr>
      <dsp:spPr>
        <a:xfrm>
          <a:off x="971828" y="4221667"/>
          <a:ext cx="8675547" cy="6426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a:latin typeface="Arial Narrow" panose="020B0606020202030204" pitchFamily="34" charset="0"/>
            </a:rPr>
            <a:t>Yazılı Uygunluk Onayının olmaması (Bileşenler)</a:t>
          </a:r>
        </a:p>
      </dsp:txBody>
      <dsp:txXfrm>
        <a:off x="1003198" y="4253037"/>
        <a:ext cx="8612807" cy="579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EB6A9-8DC3-46DE-85A7-AB9D04039376}">
      <dsp:nvSpPr>
        <dsp:cNvPr id="0" name=""/>
        <dsp:cNvSpPr/>
      </dsp:nvSpPr>
      <dsp:spPr>
        <a:xfrm>
          <a:off x="1278388" y="-174154"/>
          <a:ext cx="4994658" cy="4994658"/>
        </a:xfrm>
        <a:prstGeom prst="circularArrow">
          <a:avLst>
            <a:gd name="adj1" fmla="val 5544"/>
            <a:gd name="adj2" fmla="val 330680"/>
            <a:gd name="adj3" fmla="val 14009709"/>
            <a:gd name="adj4" fmla="val 17245267"/>
            <a:gd name="adj5" fmla="val 5757"/>
          </a:avLst>
        </a:prstGeom>
        <a:solidFill>
          <a:srgbClr val="C0504D">
            <a:tint val="4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CB1D109-0468-41F0-BE50-72C842C50A8D}">
      <dsp:nvSpPr>
        <dsp:cNvPr id="0" name=""/>
        <dsp:cNvSpPr/>
      </dsp:nvSpPr>
      <dsp:spPr>
        <a:xfrm>
          <a:off x="2586550" y="-63556"/>
          <a:ext cx="1946294" cy="861681"/>
        </a:xfrm>
        <a:prstGeom prst="ellipse">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a:solidFill>
                <a:sysClr val="windowText" lastClr="000000"/>
              </a:solidFill>
              <a:latin typeface="Times New Roman" panose="02020603050405020304" pitchFamily="18" charset="0"/>
              <a:ea typeface="+mn-ea"/>
              <a:cs typeface="Times New Roman" panose="02020603050405020304" pitchFamily="18" charset="0"/>
            </a:rPr>
            <a:t>Parlama noktası</a:t>
          </a:r>
          <a:endParaRPr lang="tr-TR"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2871578" y="62634"/>
        <a:ext cx="1376238" cy="609301"/>
      </dsp:txXfrm>
    </dsp:sp>
    <dsp:sp modelId="{E6F55374-708F-4CDA-AEF2-9947A13BC108}">
      <dsp:nvSpPr>
        <dsp:cNvPr id="0" name=""/>
        <dsp:cNvSpPr/>
      </dsp:nvSpPr>
      <dsp:spPr>
        <a:xfrm>
          <a:off x="4793172" y="2408417"/>
          <a:ext cx="2644856" cy="896741"/>
        </a:xfrm>
        <a:prstGeom prst="ellipse">
          <a:avLst/>
        </a:prstGeom>
        <a:solidFill>
          <a:srgbClr val="FF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800" kern="1200" dirty="0">
            <a:solidFill>
              <a:sysClr val="windowText" lastClr="000000"/>
            </a:solidFill>
            <a:latin typeface="Calibri"/>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800" kern="1200" dirty="0">
              <a:solidFill>
                <a:sysClr val="windowText" lastClr="000000"/>
              </a:solidFill>
              <a:latin typeface="Times New Roman" panose="02020603050405020304" pitchFamily="18" charset="0"/>
              <a:ea typeface="+mn-ea"/>
              <a:cs typeface="Times New Roman" panose="02020603050405020304" pitchFamily="18" charset="0"/>
            </a:rPr>
            <a:t>Gazların patlama grubu</a:t>
          </a:r>
        </a:p>
        <a:p>
          <a:pPr lvl="0" algn="ctr" defTabSz="1200150">
            <a:lnSpc>
              <a:spcPct val="90000"/>
            </a:lnSpc>
            <a:spcBef>
              <a:spcPct val="0"/>
            </a:spcBef>
            <a:spcAft>
              <a:spcPct val="35000"/>
            </a:spcAft>
          </a:pPr>
          <a:endParaRPr lang="tr-TR"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5180502" y="2539742"/>
        <a:ext cx="1870196" cy="634091"/>
      </dsp:txXfrm>
    </dsp:sp>
    <dsp:sp modelId="{EE1593EB-D665-4CCA-9C05-1422DC5EAEED}">
      <dsp:nvSpPr>
        <dsp:cNvPr id="0" name=""/>
        <dsp:cNvSpPr/>
      </dsp:nvSpPr>
      <dsp:spPr>
        <a:xfrm>
          <a:off x="5002060" y="889170"/>
          <a:ext cx="2198961" cy="877844"/>
        </a:xfrm>
        <a:prstGeom prst="ellipse">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800" kern="1200" dirty="0">
            <a:solidFill>
              <a:sysClr val="windowText" lastClr="000000"/>
            </a:solidFill>
            <a:latin typeface="Calibri"/>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800" kern="1200" dirty="0">
              <a:solidFill>
                <a:sysClr val="windowText" lastClr="000000"/>
              </a:solidFill>
              <a:latin typeface="Times New Roman" panose="02020603050405020304" pitchFamily="18" charset="0"/>
              <a:ea typeface="+mn-ea"/>
              <a:cs typeface="Times New Roman" panose="02020603050405020304" pitchFamily="18" charset="0"/>
            </a:rPr>
            <a:t>Patlama limitleri</a:t>
          </a:r>
        </a:p>
        <a:p>
          <a:pPr lvl="0" algn="ctr" defTabSz="1200150">
            <a:lnSpc>
              <a:spcPct val="90000"/>
            </a:lnSpc>
            <a:spcBef>
              <a:spcPct val="0"/>
            </a:spcBef>
            <a:spcAft>
              <a:spcPct val="35000"/>
            </a:spcAft>
          </a:pPr>
          <a:endParaRPr lang="tr-TR" kern="1200" dirty="0">
            <a:solidFill>
              <a:sysClr val="windowText" lastClr="000000"/>
            </a:solidFill>
            <a:latin typeface="Calibri"/>
            <a:ea typeface="+mn-ea"/>
            <a:cs typeface="+mn-cs"/>
          </a:endParaRPr>
        </a:p>
      </dsp:txBody>
      <dsp:txXfrm>
        <a:off x="5324090" y="1017727"/>
        <a:ext cx="1554901" cy="620730"/>
      </dsp:txXfrm>
    </dsp:sp>
    <dsp:sp modelId="{DFECABAF-4A83-4D79-A7C1-B4FD8B7698F1}">
      <dsp:nvSpPr>
        <dsp:cNvPr id="0" name=""/>
        <dsp:cNvSpPr/>
      </dsp:nvSpPr>
      <dsp:spPr>
        <a:xfrm>
          <a:off x="4336182" y="3661850"/>
          <a:ext cx="2162323" cy="902410"/>
        </a:xfrm>
        <a:prstGeom prst="ellipse">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800" kern="1200" dirty="0">
            <a:solidFill>
              <a:sysClr val="windowText" lastClr="000000"/>
            </a:solidFill>
            <a:latin typeface="Calibri"/>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800" kern="1200" dirty="0">
              <a:solidFill>
                <a:sysClr val="windowText" lastClr="000000"/>
              </a:solidFill>
              <a:latin typeface="Times New Roman" panose="02020603050405020304" pitchFamily="18" charset="0"/>
              <a:ea typeface="+mn-ea"/>
              <a:cs typeface="Times New Roman" panose="02020603050405020304" pitchFamily="18" charset="0"/>
            </a:rPr>
            <a:t>Azami açıklık</a:t>
          </a:r>
        </a:p>
        <a:p>
          <a:pPr lvl="0" algn="ctr" defTabSz="1689100">
            <a:lnSpc>
              <a:spcPct val="90000"/>
            </a:lnSpc>
            <a:spcBef>
              <a:spcPct val="0"/>
            </a:spcBef>
            <a:spcAft>
              <a:spcPct val="35000"/>
            </a:spcAft>
          </a:pPr>
          <a:endParaRPr lang="tr-TR" kern="1200" dirty="0">
            <a:solidFill>
              <a:sysClr val="windowText" lastClr="000000"/>
            </a:solidFill>
            <a:latin typeface="Calibri"/>
            <a:ea typeface="+mn-ea"/>
            <a:cs typeface="+mn-cs"/>
          </a:endParaRPr>
        </a:p>
      </dsp:txBody>
      <dsp:txXfrm>
        <a:off x="4652847" y="3794005"/>
        <a:ext cx="1528993" cy="638100"/>
      </dsp:txXfrm>
    </dsp:sp>
    <dsp:sp modelId="{6E36ACED-C73A-4244-A308-997FC25ABE71}">
      <dsp:nvSpPr>
        <dsp:cNvPr id="0" name=""/>
        <dsp:cNvSpPr/>
      </dsp:nvSpPr>
      <dsp:spPr>
        <a:xfrm>
          <a:off x="1273753" y="3625091"/>
          <a:ext cx="2405370" cy="957342"/>
        </a:xfrm>
        <a:prstGeom prst="ellipse">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800" kern="1200" dirty="0">
            <a:solidFill>
              <a:sysClr val="windowText" lastClr="000000"/>
            </a:solidFill>
            <a:latin typeface="Calibri"/>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800" kern="1200" dirty="0">
              <a:solidFill>
                <a:sysClr val="windowText" lastClr="000000"/>
              </a:solidFill>
              <a:latin typeface="Times New Roman" panose="02020603050405020304" pitchFamily="18" charset="0"/>
              <a:ea typeface="+mn-ea"/>
              <a:cs typeface="Times New Roman" panose="02020603050405020304" pitchFamily="18" charset="0"/>
            </a:rPr>
            <a:t>Patlama için gerekli enerji</a:t>
          </a:r>
        </a:p>
        <a:p>
          <a:pPr lvl="0" algn="ctr" defTabSz="1689100">
            <a:lnSpc>
              <a:spcPct val="90000"/>
            </a:lnSpc>
            <a:spcBef>
              <a:spcPct val="0"/>
            </a:spcBef>
            <a:spcAft>
              <a:spcPct val="35000"/>
            </a:spcAft>
          </a:pPr>
          <a:endParaRPr lang="tr-TR" kern="1200" dirty="0">
            <a:solidFill>
              <a:sysClr val="windowText" lastClr="000000"/>
            </a:solidFill>
            <a:latin typeface="Calibri"/>
            <a:ea typeface="+mn-ea"/>
            <a:cs typeface="+mn-cs"/>
          </a:endParaRPr>
        </a:p>
      </dsp:txBody>
      <dsp:txXfrm>
        <a:off x="1626011" y="3765290"/>
        <a:ext cx="1700854" cy="676944"/>
      </dsp:txXfrm>
    </dsp:sp>
    <dsp:sp modelId="{1334EAF1-D401-4F07-81F1-8BA348F7E4B7}">
      <dsp:nvSpPr>
        <dsp:cNvPr id="0" name=""/>
        <dsp:cNvSpPr/>
      </dsp:nvSpPr>
      <dsp:spPr>
        <a:xfrm>
          <a:off x="671281" y="2453788"/>
          <a:ext cx="1561695" cy="780847"/>
        </a:xfrm>
        <a:prstGeom prst="ellipse">
          <a:avLst/>
        </a:prstGeom>
        <a:solidFill>
          <a:srgbClr val="4BACC6">
            <a:lumMod val="20000"/>
            <a:lumOff val="8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800" kern="1200" dirty="0">
            <a:solidFill>
              <a:sysClr val="windowText" lastClr="000000"/>
            </a:solidFill>
            <a:latin typeface="Calibri"/>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800" kern="1200" dirty="0">
              <a:solidFill>
                <a:sysClr val="windowText" lastClr="000000"/>
              </a:solidFill>
              <a:latin typeface="Times New Roman" panose="02020603050405020304" pitchFamily="18" charset="0"/>
              <a:ea typeface="+mn-ea"/>
              <a:cs typeface="Times New Roman" panose="02020603050405020304" pitchFamily="18" charset="0"/>
            </a:rPr>
            <a:t>Isı sınıfı</a:t>
          </a:r>
        </a:p>
        <a:p>
          <a:pPr lvl="0" algn="ctr" defTabSz="1689100">
            <a:lnSpc>
              <a:spcPct val="90000"/>
            </a:lnSpc>
            <a:spcBef>
              <a:spcPct val="0"/>
            </a:spcBef>
            <a:spcAft>
              <a:spcPct val="35000"/>
            </a:spcAft>
          </a:pPr>
          <a:endParaRPr lang="tr-TR" kern="1200" dirty="0">
            <a:solidFill>
              <a:sysClr val="windowText" lastClr="000000"/>
            </a:solidFill>
            <a:latin typeface="Calibri"/>
            <a:ea typeface="+mn-ea"/>
            <a:cs typeface="+mn-cs"/>
          </a:endParaRPr>
        </a:p>
      </dsp:txBody>
      <dsp:txXfrm>
        <a:off x="899986" y="2568140"/>
        <a:ext cx="1104285" cy="552143"/>
      </dsp:txXfrm>
    </dsp:sp>
    <dsp:sp modelId="{5AA4187E-2658-470A-9729-93545A767227}">
      <dsp:nvSpPr>
        <dsp:cNvPr id="0" name=""/>
        <dsp:cNvSpPr/>
      </dsp:nvSpPr>
      <dsp:spPr>
        <a:xfrm>
          <a:off x="308195" y="963071"/>
          <a:ext cx="1830229" cy="868599"/>
        </a:xfrm>
        <a:prstGeom prst="ellipse">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800" kern="1200" dirty="0">
            <a:solidFill>
              <a:sysClr val="windowText" lastClr="000000"/>
            </a:solidFill>
            <a:latin typeface="Calibri"/>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800" kern="1200" dirty="0">
              <a:solidFill>
                <a:sysClr val="windowText" lastClr="000000"/>
              </a:solidFill>
              <a:latin typeface="Times New Roman" panose="02020603050405020304" pitchFamily="18" charset="0"/>
              <a:ea typeface="+mn-ea"/>
              <a:cs typeface="Times New Roman" panose="02020603050405020304" pitchFamily="18" charset="0"/>
            </a:rPr>
            <a:t>Ateşleme sıcaklığı</a:t>
          </a:r>
        </a:p>
        <a:p>
          <a:pPr lvl="0" algn="ctr" defTabSz="1689100">
            <a:lnSpc>
              <a:spcPct val="90000"/>
            </a:lnSpc>
            <a:spcBef>
              <a:spcPct val="0"/>
            </a:spcBef>
            <a:spcAft>
              <a:spcPct val="35000"/>
            </a:spcAft>
          </a:pPr>
          <a:endParaRPr lang="tr-TR" kern="1200" dirty="0">
            <a:solidFill>
              <a:sysClr val="windowText" lastClr="000000"/>
            </a:solidFill>
            <a:latin typeface="Calibri"/>
            <a:ea typeface="+mn-ea"/>
            <a:cs typeface="+mn-cs"/>
          </a:endParaRPr>
        </a:p>
      </dsp:txBody>
      <dsp:txXfrm>
        <a:off x="576226" y="1090274"/>
        <a:ext cx="1294167" cy="6141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C866F2E8-C208-4C9F-B1C6-1137FA417D04}"/>
              </a:ext>
            </a:extLst>
          </p:cNvPr>
          <p:cNvSpPr>
            <a:spLocks noGrp="1"/>
          </p:cNvSpPr>
          <p:nvPr>
            <p:ph type="hdr" sz="quarter"/>
          </p:nvPr>
        </p:nvSpPr>
        <p:spPr>
          <a:xfrm>
            <a:off x="1" y="1"/>
            <a:ext cx="2946400" cy="498395"/>
          </a:xfrm>
          <a:prstGeom prst="rect">
            <a:avLst/>
          </a:prstGeom>
        </p:spPr>
        <p:txBody>
          <a:bodyPr vert="horz" lIns="91421" tIns="45711" rIns="91421" bIns="45711" rtlCol="0"/>
          <a:lstStyle>
            <a:lvl1pPr algn="l">
              <a:defRPr sz="1200"/>
            </a:lvl1pPr>
          </a:lstStyle>
          <a:p>
            <a:endParaRPr lang="tr-TR"/>
          </a:p>
        </p:txBody>
      </p:sp>
      <p:sp>
        <p:nvSpPr>
          <p:cNvPr id="3" name="Veri Yer Tutucusu 2">
            <a:extLst>
              <a:ext uri="{FF2B5EF4-FFF2-40B4-BE49-F238E27FC236}">
                <a16:creationId xmlns:a16="http://schemas.microsoft.com/office/drawing/2014/main" id="{A5FDDD89-8A81-49FC-B00B-5DDF27A44E9C}"/>
              </a:ext>
            </a:extLst>
          </p:cNvPr>
          <p:cNvSpPr>
            <a:spLocks noGrp="1"/>
          </p:cNvSpPr>
          <p:nvPr>
            <p:ph type="dt" sz="quarter" idx="1"/>
          </p:nvPr>
        </p:nvSpPr>
        <p:spPr>
          <a:xfrm>
            <a:off x="3849688" y="1"/>
            <a:ext cx="2946400" cy="498395"/>
          </a:xfrm>
          <a:prstGeom prst="rect">
            <a:avLst/>
          </a:prstGeom>
        </p:spPr>
        <p:txBody>
          <a:bodyPr vert="horz" lIns="91421" tIns="45711" rIns="91421" bIns="45711" rtlCol="0"/>
          <a:lstStyle>
            <a:lvl1pPr algn="r">
              <a:defRPr sz="1200"/>
            </a:lvl1pPr>
          </a:lstStyle>
          <a:p>
            <a:fld id="{187F6696-2795-49CA-BF5B-7F8D43CA3841}" type="datetimeFigureOut">
              <a:rPr lang="tr-TR" smtClean="0"/>
              <a:t>17.05.2022</a:t>
            </a:fld>
            <a:endParaRPr lang="tr-TR"/>
          </a:p>
        </p:txBody>
      </p:sp>
      <p:sp>
        <p:nvSpPr>
          <p:cNvPr id="4" name="Alt Bilgi Yer Tutucusu 3">
            <a:extLst>
              <a:ext uri="{FF2B5EF4-FFF2-40B4-BE49-F238E27FC236}">
                <a16:creationId xmlns:a16="http://schemas.microsoft.com/office/drawing/2014/main" id="{F5ADBD70-DA31-411B-BC0B-4C380FABCBD9}"/>
              </a:ext>
            </a:extLst>
          </p:cNvPr>
          <p:cNvSpPr>
            <a:spLocks noGrp="1"/>
          </p:cNvSpPr>
          <p:nvPr>
            <p:ph type="ftr" sz="quarter" idx="2"/>
          </p:nvPr>
        </p:nvSpPr>
        <p:spPr>
          <a:xfrm>
            <a:off x="1" y="9428243"/>
            <a:ext cx="2946400" cy="498395"/>
          </a:xfrm>
          <a:prstGeom prst="rect">
            <a:avLst/>
          </a:prstGeom>
        </p:spPr>
        <p:txBody>
          <a:bodyPr vert="horz" lIns="91421" tIns="45711" rIns="91421" bIns="45711"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F6A716DF-B295-47A6-AA07-7D57C3E7453E}"/>
              </a:ext>
            </a:extLst>
          </p:cNvPr>
          <p:cNvSpPr>
            <a:spLocks noGrp="1"/>
          </p:cNvSpPr>
          <p:nvPr>
            <p:ph type="sldNum" sz="quarter" idx="3"/>
          </p:nvPr>
        </p:nvSpPr>
        <p:spPr>
          <a:xfrm>
            <a:off x="3849688" y="9428243"/>
            <a:ext cx="2946400" cy="498395"/>
          </a:xfrm>
          <a:prstGeom prst="rect">
            <a:avLst/>
          </a:prstGeom>
        </p:spPr>
        <p:txBody>
          <a:bodyPr vert="horz" lIns="91421" tIns="45711" rIns="91421" bIns="45711" rtlCol="0" anchor="b"/>
          <a:lstStyle>
            <a:lvl1pPr algn="r">
              <a:defRPr sz="1200"/>
            </a:lvl1pPr>
          </a:lstStyle>
          <a:p>
            <a:fld id="{40C4331B-9900-4146-A126-3E06DB25D3DD}" type="slidenum">
              <a:rPr lang="tr-TR" smtClean="0"/>
              <a:t>‹#›</a:t>
            </a:fld>
            <a:endParaRPr lang="tr-TR"/>
          </a:p>
        </p:txBody>
      </p:sp>
    </p:spTree>
    <p:extLst>
      <p:ext uri="{BB962C8B-B14F-4D97-AF65-F5344CB8AC3E}">
        <p14:creationId xmlns:p14="http://schemas.microsoft.com/office/powerpoint/2010/main" val="250747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5"/>
          </a:xfrm>
          <a:prstGeom prst="rect">
            <a:avLst/>
          </a:prstGeom>
          <a:noFill/>
          <a:ln>
            <a:noFill/>
          </a:ln>
        </p:spPr>
        <p:txBody>
          <a:bodyPr spcFirstLastPara="1" wrap="square" lIns="91406" tIns="45691" rIns="91406" bIns="4569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5"/>
          </a:xfrm>
          <a:prstGeom prst="rect">
            <a:avLst/>
          </a:prstGeom>
          <a:noFill/>
          <a:ln>
            <a:noFill/>
          </a:ln>
        </p:spPr>
        <p:txBody>
          <a:bodyPr spcFirstLastPara="1" wrap="square" lIns="91406" tIns="45691" rIns="91406" bIns="4569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6"/>
            <a:ext cx="5438140" cy="3908614"/>
          </a:xfrm>
          <a:prstGeom prst="rect">
            <a:avLst/>
          </a:prstGeom>
          <a:noFill/>
          <a:ln>
            <a:noFill/>
          </a:ln>
        </p:spPr>
        <p:txBody>
          <a:bodyPr spcFirstLastPara="1" wrap="square" lIns="91406" tIns="45691" rIns="91406" bIns="4569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8054"/>
          </a:xfrm>
          <a:prstGeom prst="rect">
            <a:avLst/>
          </a:prstGeom>
          <a:noFill/>
          <a:ln>
            <a:noFill/>
          </a:ln>
        </p:spPr>
        <p:txBody>
          <a:bodyPr spcFirstLastPara="1" wrap="square" lIns="91406" tIns="45691" rIns="91406" bIns="4569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4"/>
          </a:xfrm>
          <a:prstGeom prst="rect">
            <a:avLst/>
          </a:prstGeom>
          <a:noFill/>
          <a:ln>
            <a:noFill/>
          </a:ln>
        </p:spPr>
        <p:txBody>
          <a:bodyPr spcFirstLastPara="1" wrap="square" lIns="91406" tIns="45691" rIns="91406" bIns="45691" anchor="b" anchorCtr="0">
            <a:noAutofit/>
          </a:bodyPr>
          <a:lstStyle/>
          <a:p>
            <a:pPr algn="r"/>
            <a:fld id="{00000000-1234-1234-1234-123412341234}" type="slidenum">
              <a:rPr lang="tr-TR" sz="1200" smtClean="0">
                <a:solidFill>
                  <a:schemeClr val="dk1"/>
                </a:solidFill>
                <a:latin typeface="Calibri"/>
                <a:ea typeface="Calibri"/>
                <a:cs typeface="Calibri"/>
                <a:sym typeface="Calibri"/>
              </a:rPr>
              <a:pPr algn="r"/>
              <a:t>‹#›</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62386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679768" y="4777196"/>
            <a:ext cx="5438140" cy="3908614"/>
          </a:xfrm>
          <a:prstGeom prst="rect">
            <a:avLst/>
          </a:prstGeom>
        </p:spPr>
        <p:txBody>
          <a:bodyPr spcFirstLastPara="1" wrap="square" lIns="91406" tIns="45691" rIns="91406" bIns="45691" anchor="t" anchorCtr="0">
            <a:noAutofit/>
          </a:bodyPr>
          <a:lstStyle/>
          <a:p>
            <a:pPr marL="0" indent="0"/>
            <a:endParaRPr dirty="0"/>
          </a:p>
        </p:txBody>
      </p:sp>
      <p:sp>
        <p:nvSpPr>
          <p:cNvPr id="26" name="Google Shape;26;p1: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11</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4551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12</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687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13</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3311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14</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221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15</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200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16</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37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17</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2649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19</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648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20</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68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21</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881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3</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4398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smtClean="0">
                <a:solidFill>
                  <a:schemeClr val="dk1"/>
                </a:solidFill>
                <a:latin typeface="Calibri"/>
                <a:ea typeface="Calibri"/>
                <a:cs typeface="Calibri"/>
                <a:sym typeface="Calibri"/>
              </a:rPr>
              <a:pPr algn="r"/>
              <a:t>22</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6026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smtClean="0">
                <a:solidFill>
                  <a:schemeClr val="dk1"/>
                </a:solidFill>
                <a:latin typeface="Calibri"/>
                <a:ea typeface="Calibri"/>
                <a:cs typeface="Calibri"/>
                <a:sym typeface="Calibri"/>
              </a:rPr>
              <a:pPr algn="r"/>
              <a:t>23</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9247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smtClean="0">
                <a:solidFill>
                  <a:schemeClr val="dk1"/>
                </a:solidFill>
                <a:latin typeface="Calibri"/>
                <a:ea typeface="Calibri"/>
                <a:cs typeface="Calibri"/>
                <a:sym typeface="Calibri"/>
              </a:rPr>
              <a:pPr algn="r"/>
              <a:t>25</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520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smtClean="0">
                <a:solidFill>
                  <a:schemeClr val="dk1"/>
                </a:solidFill>
                <a:latin typeface="Calibri"/>
                <a:ea typeface="Calibri"/>
                <a:cs typeface="Calibri"/>
                <a:sym typeface="Calibri"/>
              </a:rPr>
              <a:pPr algn="r"/>
              <a:t>27</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701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29</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0665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30</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2642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smtClean="0">
                <a:solidFill>
                  <a:schemeClr val="dk1"/>
                </a:solidFill>
                <a:latin typeface="Calibri"/>
                <a:ea typeface="Calibri"/>
                <a:cs typeface="Calibri"/>
                <a:sym typeface="Calibri"/>
              </a:rPr>
              <a:pPr algn="r"/>
              <a:t>31</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2126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smtClean="0">
                <a:solidFill>
                  <a:schemeClr val="dk1"/>
                </a:solidFill>
                <a:latin typeface="Calibri"/>
                <a:ea typeface="Calibri"/>
                <a:cs typeface="Calibri"/>
                <a:sym typeface="Calibri"/>
              </a:rPr>
              <a:pPr algn="r"/>
              <a:t>32</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902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smtClean="0">
                <a:solidFill>
                  <a:schemeClr val="dk1"/>
                </a:solidFill>
                <a:latin typeface="Calibri"/>
                <a:ea typeface="Calibri"/>
                <a:cs typeface="Calibri"/>
                <a:sym typeface="Calibri"/>
              </a:rPr>
              <a:pPr algn="r"/>
              <a:t>35</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7055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smtClean="0">
                <a:solidFill>
                  <a:schemeClr val="dk1"/>
                </a:solidFill>
                <a:latin typeface="Calibri"/>
                <a:ea typeface="Calibri"/>
                <a:cs typeface="Calibri"/>
                <a:sym typeface="Calibri"/>
              </a:rPr>
              <a:pPr algn="r"/>
              <a:t>37</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314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4</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3563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smtClean="0">
                <a:solidFill>
                  <a:schemeClr val="dk1"/>
                </a:solidFill>
                <a:latin typeface="Calibri"/>
                <a:ea typeface="Calibri"/>
                <a:cs typeface="Calibri"/>
                <a:sym typeface="Calibri"/>
              </a:rPr>
              <a:pPr algn="r"/>
              <a:t>39</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0543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44</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3020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47</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9350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48</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6501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49</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9417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52</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6027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8bcc8f9ecc_0_442:notes"/>
          <p:cNvSpPr txBox="1">
            <a:spLocks noGrp="1"/>
          </p:cNvSpPr>
          <p:nvPr>
            <p:ph type="body" idx="1"/>
          </p:nvPr>
        </p:nvSpPr>
        <p:spPr>
          <a:xfrm>
            <a:off x="679768" y="4777194"/>
            <a:ext cx="5438100" cy="3908675"/>
          </a:xfrm>
          <a:prstGeom prst="rect">
            <a:avLst/>
          </a:prstGeom>
        </p:spPr>
        <p:txBody>
          <a:bodyPr spcFirstLastPara="1" wrap="square" lIns="91406" tIns="45691" rIns="91406" bIns="45691" anchor="t" anchorCtr="0">
            <a:noAutofit/>
          </a:bodyPr>
          <a:lstStyle/>
          <a:p>
            <a:pPr marL="0" indent="0"/>
            <a:endParaRPr/>
          </a:p>
        </p:txBody>
      </p:sp>
      <p:sp>
        <p:nvSpPr>
          <p:cNvPr id="399" name="Google Shape;399;g8bcc8f9ecc_0_44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5</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347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6</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208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7</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293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8</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078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9</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230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idx="12"/>
          </p:nvPr>
        </p:nvSpPr>
        <p:spPr/>
        <p:txBody>
          <a:bodyPr/>
          <a:lstStyle/>
          <a:p>
            <a:pPr algn="r"/>
            <a:fld id="{00000000-1234-1234-1234-123412341234}" type="slidenum">
              <a:rPr lang="tr-TR" sz="1200">
                <a:solidFill>
                  <a:schemeClr val="dk1"/>
                </a:solidFill>
                <a:latin typeface="Calibri"/>
                <a:ea typeface="Calibri"/>
                <a:cs typeface="Calibri"/>
                <a:sym typeface="Calibri"/>
              </a:rPr>
              <a:pPr algn="r"/>
              <a:t>10</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728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Başlık Slaydı">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FF0000"/>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92964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208985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Google Shape;20;p2">
            <a:extLst>
              <a:ext uri="{FF2B5EF4-FFF2-40B4-BE49-F238E27FC236}">
                <a16:creationId xmlns:a16="http://schemas.microsoft.com/office/drawing/2014/main" id="{1D952D3F-20AC-477E-AF84-FDFC090EB33B}"/>
              </a:ext>
            </a:extLst>
          </p:cNvPr>
          <p:cNvSpPr txBox="1">
            <a:spLocks noGrp="1"/>
          </p:cNvSpPr>
          <p:nvPr>
            <p:ph type="sldNum" idx="12"/>
          </p:nvPr>
        </p:nvSpPr>
        <p:spPr>
          <a:xfrm>
            <a:off x="92964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162751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Slaydı" type="title">
  <p:cSld name="Başlık Slaydı">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FF0000"/>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92964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118102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11675166" y="6464439"/>
            <a:ext cx="390904" cy="22790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1" i="0" u="none" strike="noStrike" cap="none">
                <a:solidFill>
                  <a:srgbClr val="7F7F7F"/>
                </a:solidFill>
                <a:latin typeface="Roboto"/>
                <a:ea typeface="Roboto"/>
                <a:cs typeface="Roboto"/>
                <a:sym typeface="Roboto"/>
              </a:defRPr>
            </a:lvl1pPr>
            <a:lvl2pPr marL="0" lvl="1" indent="0" algn="r">
              <a:spcBef>
                <a:spcPts val="0"/>
              </a:spcBef>
              <a:buNone/>
              <a:defRPr sz="1100" b="1" i="0" u="none" strike="noStrike" cap="none">
                <a:solidFill>
                  <a:srgbClr val="7F7F7F"/>
                </a:solidFill>
                <a:latin typeface="Roboto"/>
                <a:ea typeface="Roboto"/>
                <a:cs typeface="Roboto"/>
                <a:sym typeface="Roboto"/>
              </a:defRPr>
            </a:lvl2pPr>
            <a:lvl3pPr marL="0" lvl="2" indent="0" algn="r">
              <a:spcBef>
                <a:spcPts val="0"/>
              </a:spcBef>
              <a:buNone/>
              <a:defRPr sz="1100" b="1" i="0" u="none" strike="noStrike" cap="none">
                <a:solidFill>
                  <a:srgbClr val="7F7F7F"/>
                </a:solidFill>
                <a:latin typeface="Roboto"/>
                <a:ea typeface="Roboto"/>
                <a:cs typeface="Roboto"/>
                <a:sym typeface="Roboto"/>
              </a:defRPr>
            </a:lvl3pPr>
            <a:lvl4pPr marL="0" lvl="3" indent="0" algn="r">
              <a:spcBef>
                <a:spcPts val="0"/>
              </a:spcBef>
              <a:buNone/>
              <a:defRPr sz="1100" b="1" i="0" u="none" strike="noStrike" cap="none">
                <a:solidFill>
                  <a:srgbClr val="7F7F7F"/>
                </a:solidFill>
                <a:latin typeface="Roboto"/>
                <a:ea typeface="Roboto"/>
                <a:cs typeface="Roboto"/>
                <a:sym typeface="Roboto"/>
              </a:defRPr>
            </a:lvl4pPr>
            <a:lvl5pPr marL="0" lvl="4" indent="0" algn="r">
              <a:spcBef>
                <a:spcPts val="0"/>
              </a:spcBef>
              <a:buNone/>
              <a:defRPr sz="1100" b="1" i="0" u="none" strike="noStrike" cap="none">
                <a:solidFill>
                  <a:srgbClr val="7F7F7F"/>
                </a:solidFill>
                <a:latin typeface="Roboto"/>
                <a:ea typeface="Roboto"/>
                <a:cs typeface="Roboto"/>
                <a:sym typeface="Roboto"/>
              </a:defRPr>
            </a:lvl5pPr>
            <a:lvl6pPr marL="0" lvl="5" indent="0" algn="r">
              <a:spcBef>
                <a:spcPts val="0"/>
              </a:spcBef>
              <a:buNone/>
              <a:defRPr sz="1100" b="1" i="0" u="none" strike="noStrike" cap="none">
                <a:solidFill>
                  <a:srgbClr val="7F7F7F"/>
                </a:solidFill>
                <a:latin typeface="Roboto"/>
                <a:ea typeface="Roboto"/>
                <a:cs typeface="Roboto"/>
                <a:sym typeface="Roboto"/>
              </a:defRPr>
            </a:lvl6pPr>
            <a:lvl7pPr marL="0" lvl="6" indent="0" algn="r">
              <a:spcBef>
                <a:spcPts val="0"/>
              </a:spcBef>
              <a:buNone/>
              <a:defRPr sz="1100" b="1" i="0" u="none" strike="noStrike" cap="none">
                <a:solidFill>
                  <a:srgbClr val="7F7F7F"/>
                </a:solidFill>
                <a:latin typeface="Roboto"/>
                <a:ea typeface="Roboto"/>
                <a:cs typeface="Roboto"/>
                <a:sym typeface="Roboto"/>
              </a:defRPr>
            </a:lvl7pPr>
            <a:lvl8pPr marL="0" lvl="7" indent="0" algn="r">
              <a:spcBef>
                <a:spcPts val="0"/>
              </a:spcBef>
              <a:buNone/>
              <a:defRPr sz="1100" b="1" i="0" u="none" strike="noStrike" cap="none">
                <a:solidFill>
                  <a:srgbClr val="7F7F7F"/>
                </a:solidFill>
                <a:latin typeface="Roboto"/>
                <a:ea typeface="Roboto"/>
                <a:cs typeface="Roboto"/>
                <a:sym typeface="Roboto"/>
              </a:defRPr>
            </a:lvl8pPr>
            <a:lvl9pPr marL="0" lvl="8" indent="0" algn="r">
              <a:spcBef>
                <a:spcPts val="0"/>
              </a:spcBef>
              <a:buNone/>
              <a:defRPr sz="1100" b="1" i="0" u="none" strike="noStrike" cap="none">
                <a:solidFill>
                  <a:srgbClr val="7F7F7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tr-TR"/>
              <a:t>‹#›</a:t>
            </a:fld>
            <a:endParaRPr/>
          </a:p>
        </p:txBody>
      </p:sp>
      <p:sp>
        <p:nvSpPr>
          <p:cNvPr id="23" name="Google Shape;23;p3"/>
          <p:cNvSpPr txBox="1">
            <a:spLocks noGrp="1"/>
          </p:cNvSpPr>
          <p:nvPr>
            <p:ph type="title"/>
          </p:nvPr>
        </p:nvSpPr>
        <p:spPr>
          <a:xfrm>
            <a:off x="2017992" y="143145"/>
            <a:ext cx="10515600" cy="7303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0000"/>
              </a:buClr>
              <a:buSzPts val="2800"/>
              <a:buFont typeface="Roboto"/>
              <a:buNone/>
              <a:defRPr sz="2800" b="0">
                <a:solidFill>
                  <a:srgbClr val="C000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0023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idx="1"/>
          </p:nvPr>
        </p:nvSpPr>
        <p:spPr/>
        <p:txBody>
          <a:bodyPr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4" name="Tarih Yer Tutucusu 3"/>
          <p:cNvSpPr>
            <a:spLocks noGrp="1"/>
          </p:cNvSpPr>
          <p:nvPr>
            <p:ph type="dt" sz="half" idx="10"/>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23845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51732" y="143144"/>
            <a:ext cx="10515600" cy="73038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0000"/>
              </a:buClr>
              <a:buSzPts val="3200"/>
              <a:buFont typeface="Roboto"/>
              <a:buNone/>
              <a:defRPr sz="3200" b="0" i="0" u="none" strike="noStrike" cap="none">
                <a:solidFill>
                  <a:srgbClr val="FF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32287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a:ea typeface="Roboto"/>
                <a:cs typeface="Roboto"/>
                <a:sym typeface="Roboto"/>
              </a:defRPr>
            </a:lvl1pPr>
            <a:lvl2pPr marL="0" marR="0" lvl="1" indent="0" algn="r" rtl="0">
              <a:spcBef>
                <a:spcPts val="0"/>
              </a:spcBef>
              <a:buNone/>
              <a:defRPr sz="1200" b="0" i="0" u="none" strike="noStrike" cap="none">
                <a:solidFill>
                  <a:srgbClr val="888888"/>
                </a:solidFill>
                <a:latin typeface="Roboto"/>
                <a:ea typeface="Roboto"/>
                <a:cs typeface="Roboto"/>
                <a:sym typeface="Roboto"/>
              </a:defRPr>
            </a:lvl2pPr>
            <a:lvl3pPr marL="0" marR="0" lvl="2" indent="0" algn="r" rtl="0">
              <a:spcBef>
                <a:spcPts val="0"/>
              </a:spcBef>
              <a:buNone/>
              <a:defRPr sz="1200" b="0" i="0" u="none" strike="noStrike" cap="none">
                <a:solidFill>
                  <a:srgbClr val="888888"/>
                </a:solidFill>
                <a:latin typeface="Roboto"/>
                <a:ea typeface="Roboto"/>
                <a:cs typeface="Roboto"/>
                <a:sym typeface="Roboto"/>
              </a:defRPr>
            </a:lvl3pPr>
            <a:lvl4pPr marL="0" marR="0" lvl="3" indent="0" algn="r" rtl="0">
              <a:spcBef>
                <a:spcPts val="0"/>
              </a:spcBef>
              <a:buNone/>
              <a:defRPr sz="1200" b="0" i="0" u="none" strike="noStrike" cap="none">
                <a:solidFill>
                  <a:srgbClr val="888888"/>
                </a:solidFill>
                <a:latin typeface="Roboto"/>
                <a:ea typeface="Roboto"/>
                <a:cs typeface="Roboto"/>
                <a:sym typeface="Roboto"/>
              </a:defRPr>
            </a:lvl4pPr>
            <a:lvl5pPr marL="0" marR="0" lvl="4" indent="0" algn="r" rtl="0">
              <a:spcBef>
                <a:spcPts val="0"/>
              </a:spcBef>
              <a:buNone/>
              <a:defRPr sz="1200" b="0" i="0" u="none" strike="noStrike" cap="none">
                <a:solidFill>
                  <a:srgbClr val="888888"/>
                </a:solidFill>
                <a:latin typeface="Roboto"/>
                <a:ea typeface="Roboto"/>
                <a:cs typeface="Roboto"/>
                <a:sym typeface="Roboto"/>
              </a:defRPr>
            </a:lvl5pPr>
            <a:lvl6pPr marL="0" marR="0" lvl="5" indent="0" algn="r" rtl="0">
              <a:spcBef>
                <a:spcPts val="0"/>
              </a:spcBef>
              <a:buNone/>
              <a:defRPr sz="1200" b="0" i="0" u="none" strike="noStrike" cap="none">
                <a:solidFill>
                  <a:srgbClr val="888888"/>
                </a:solidFill>
                <a:latin typeface="Roboto"/>
                <a:ea typeface="Roboto"/>
                <a:cs typeface="Roboto"/>
                <a:sym typeface="Roboto"/>
              </a:defRPr>
            </a:lvl6pPr>
            <a:lvl7pPr marL="0" marR="0" lvl="6" indent="0" algn="r" rtl="0">
              <a:spcBef>
                <a:spcPts val="0"/>
              </a:spcBef>
              <a:buNone/>
              <a:defRPr sz="1200" b="0" i="0" u="none" strike="noStrike" cap="none">
                <a:solidFill>
                  <a:srgbClr val="888888"/>
                </a:solidFill>
                <a:latin typeface="Roboto"/>
                <a:ea typeface="Roboto"/>
                <a:cs typeface="Roboto"/>
                <a:sym typeface="Roboto"/>
              </a:defRPr>
            </a:lvl7pPr>
            <a:lvl8pPr marL="0" marR="0" lvl="7" indent="0" algn="r" rtl="0">
              <a:spcBef>
                <a:spcPts val="0"/>
              </a:spcBef>
              <a:buNone/>
              <a:defRPr sz="1200" b="0" i="0" u="none" strike="noStrike" cap="none">
                <a:solidFill>
                  <a:srgbClr val="888888"/>
                </a:solidFill>
                <a:latin typeface="Roboto"/>
                <a:ea typeface="Roboto"/>
                <a:cs typeface="Roboto"/>
                <a:sym typeface="Roboto"/>
              </a:defRPr>
            </a:lvl8pPr>
            <a:lvl9pPr marL="0" marR="0" lvl="8" indent="0" algn="r" rtl="0">
              <a:spcBef>
                <a:spcPts val="0"/>
              </a:spcBef>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51732" y="143144"/>
            <a:ext cx="10515600" cy="73038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0000"/>
              </a:buClr>
              <a:buSzPts val="3200"/>
              <a:buFont typeface="Roboto"/>
              <a:buNone/>
              <a:defRPr sz="3200" b="0" i="0" u="none" strike="noStrike" cap="none">
                <a:solidFill>
                  <a:srgbClr val="FF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32287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a:ea typeface="Roboto"/>
                <a:cs typeface="Roboto"/>
                <a:sym typeface="Roboto"/>
              </a:defRPr>
            </a:lvl1pPr>
            <a:lvl2pPr marL="0" marR="0" lvl="1" indent="0" algn="r" rtl="0">
              <a:spcBef>
                <a:spcPts val="0"/>
              </a:spcBef>
              <a:buNone/>
              <a:defRPr sz="1200" b="0" i="0" u="none" strike="noStrike" cap="none">
                <a:solidFill>
                  <a:srgbClr val="888888"/>
                </a:solidFill>
                <a:latin typeface="Roboto"/>
                <a:ea typeface="Roboto"/>
                <a:cs typeface="Roboto"/>
                <a:sym typeface="Roboto"/>
              </a:defRPr>
            </a:lvl2pPr>
            <a:lvl3pPr marL="0" marR="0" lvl="2" indent="0" algn="r" rtl="0">
              <a:spcBef>
                <a:spcPts val="0"/>
              </a:spcBef>
              <a:buNone/>
              <a:defRPr sz="1200" b="0" i="0" u="none" strike="noStrike" cap="none">
                <a:solidFill>
                  <a:srgbClr val="888888"/>
                </a:solidFill>
                <a:latin typeface="Roboto"/>
                <a:ea typeface="Roboto"/>
                <a:cs typeface="Roboto"/>
                <a:sym typeface="Roboto"/>
              </a:defRPr>
            </a:lvl3pPr>
            <a:lvl4pPr marL="0" marR="0" lvl="3" indent="0" algn="r" rtl="0">
              <a:spcBef>
                <a:spcPts val="0"/>
              </a:spcBef>
              <a:buNone/>
              <a:defRPr sz="1200" b="0" i="0" u="none" strike="noStrike" cap="none">
                <a:solidFill>
                  <a:srgbClr val="888888"/>
                </a:solidFill>
                <a:latin typeface="Roboto"/>
                <a:ea typeface="Roboto"/>
                <a:cs typeface="Roboto"/>
                <a:sym typeface="Roboto"/>
              </a:defRPr>
            </a:lvl4pPr>
            <a:lvl5pPr marL="0" marR="0" lvl="4" indent="0" algn="r" rtl="0">
              <a:spcBef>
                <a:spcPts val="0"/>
              </a:spcBef>
              <a:buNone/>
              <a:defRPr sz="1200" b="0" i="0" u="none" strike="noStrike" cap="none">
                <a:solidFill>
                  <a:srgbClr val="888888"/>
                </a:solidFill>
                <a:latin typeface="Roboto"/>
                <a:ea typeface="Roboto"/>
                <a:cs typeface="Roboto"/>
                <a:sym typeface="Roboto"/>
              </a:defRPr>
            </a:lvl5pPr>
            <a:lvl6pPr marL="0" marR="0" lvl="5" indent="0" algn="r" rtl="0">
              <a:spcBef>
                <a:spcPts val="0"/>
              </a:spcBef>
              <a:buNone/>
              <a:defRPr sz="1200" b="0" i="0" u="none" strike="noStrike" cap="none">
                <a:solidFill>
                  <a:srgbClr val="888888"/>
                </a:solidFill>
                <a:latin typeface="Roboto"/>
                <a:ea typeface="Roboto"/>
                <a:cs typeface="Roboto"/>
                <a:sym typeface="Roboto"/>
              </a:defRPr>
            </a:lvl6pPr>
            <a:lvl7pPr marL="0" marR="0" lvl="6" indent="0" algn="r" rtl="0">
              <a:spcBef>
                <a:spcPts val="0"/>
              </a:spcBef>
              <a:buNone/>
              <a:defRPr sz="1200" b="0" i="0" u="none" strike="noStrike" cap="none">
                <a:solidFill>
                  <a:srgbClr val="888888"/>
                </a:solidFill>
                <a:latin typeface="Roboto"/>
                <a:ea typeface="Roboto"/>
                <a:cs typeface="Roboto"/>
                <a:sym typeface="Roboto"/>
              </a:defRPr>
            </a:lvl7pPr>
            <a:lvl8pPr marL="0" marR="0" lvl="7" indent="0" algn="r" rtl="0">
              <a:spcBef>
                <a:spcPts val="0"/>
              </a:spcBef>
              <a:buNone/>
              <a:defRPr sz="1200" b="0" i="0" u="none" strike="noStrike" cap="none">
                <a:solidFill>
                  <a:srgbClr val="888888"/>
                </a:solidFill>
                <a:latin typeface="Roboto"/>
                <a:ea typeface="Roboto"/>
                <a:cs typeface="Roboto"/>
                <a:sym typeface="Roboto"/>
              </a:defRPr>
            </a:lvl8pPr>
            <a:lvl9pPr marL="0" marR="0" lvl="8" indent="0" algn="r" rtl="0">
              <a:spcBef>
                <a:spcPts val="0"/>
              </a:spcBef>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2422775937"/>
      </p:ext>
    </p:extLst>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p:nvPr/>
        </p:nvSpPr>
        <p:spPr>
          <a:xfrm>
            <a:off x="1604512" y="2905800"/>
            <a:ext cx="8384876" cy="523200"/>
          </a:xfrm>
          <a:prstGeom prst="rect">
            <a:avLst/>
          </a:prstGeom>
          <a:noFill/>
          <a:ln>
            <a:noFill/>
          </a:ln>
        </p:spPr>
        <p:txBody>
          <a:bodyPr spcFirstLastPara="1" wrap="square" lIns="91425" tIns="45700" rIns="91425" bIns="45700" anchor="t" anchorCtr="0">
            <a:noAutofit/>
          </a:bodyPr>
          <a:lstStyle/>
          <a:p>
            <a:pPr lvl="0" algn="ctr">
              <a:defRPr/>
            </a:pPr>
            <a:r>
              <a:rPr lang="tr-TR" sz="2400" b="1" dirty="0">
                <a:solidFill>
                  <a:srgbClr val="FFFFFF"/>
                </a:solidFill>
                <a:latin typeface="Roboto"/>
                <a:ea typeface="Roboto"/>
                <a:cs typeface="Roboto"/>
                <a:sym typeface="Roboto"/>
              </a:rPr>
              <a:t>Sanayi Genel Müdürlüğü</a:t>
            </a:r>
          </a:p>
          <a:p>
            <a:pPr lvl="0" algn="ctr">
              <a:defRPr/>
            </a:pPr>
            <a:r>
              <a:rPr lang="tr-TR" sz="2400" b="1" dirty="0">
                <a:solidFill>
                  <a:srgbClr val="FFFFFF"/>
                </a:solidFill>
                <a:latin typeface="Roboto"/>
                <a:ea typeface="Roboto"/>
                <a:cs typeface="Roboto"/>
                <a:sym typeface="Roboto"/>
              </a:rPr>
              <a:t>Abdullah KARAHAN</a:t>
            </a:r>
          </a:p>
          <a:p>
            <a:pPr lvl="0" algn="ctr">
              <a:defRPr/>
            </a:pPr>
            <a:r>
              <a:rPr lang="tr-TR" sz="2400" b="1" dirty="0">
                <a:solidFill>
                  <a:srgbClr val="FFFFFF"/>
                </a:solidFill>
                <a:latin typeface="Roboto"/>
                <a:ea typeface="Roboto"/>
                <a:cs typeface="Roboto"/>
                <a:sym typeface="Roboto"/>
              </a:rPr>
              <a:t>abdullah.karahan@sanayi.gov.tr</a:t>
            </a:r>
          </a:p>
          <a:p>
            <a:pPr lvl="0" algn="ctr">
              <a:defRPr/>
            </a:pPr>
            <a:r>
              <a:rPr lang="tr-TR" sz="2400" b="1" dirty="0">
                <a:solidFill>
                  <a:srgbClr val="FFFFFF"/>
                </a:solidFill>
                <a:latin typeface="Roboto"/>
                <a:ea typeface="Roboto"/>
                <a:cs typeface="Roboto"/>
                <a:sym typeface="Roboto"/>
              </a:rPr>
              <a:t>ATEX</a:t>
            </a:r>
          </a:p>
          <a:p>
            <a:pPr lvl="0" algn="ctr">
              <a:defRPr/>
            </a:pPr>
            <a:r>
              <a:rPr lang="tr-TR" sz="2400" b="1" dirty="0">
                <a:solidFill>
                  <a:srgbClr val="FFFFFF"/>
                </a:solidFill>
                <a:latin typeface="Roboto"/>
                <a:ea typeface="Roboto"/>
                <a:cs typeface="Roboto"/>
                <a:sym typeface="Roboto"/>
              </a:rPr>
              <a:t>Muhtemel Patlayıcı Ortamlarda Kullanılan Teçhizat ve Koruyucu Sistemler ile ilgili Yönetmelik</a:t>
            </a:r>
          </a:p>
          <a:p>
            <a:pPr lvl="0" algn="ctr">
              <a:defRPr/>
            </a:pPr>
            <a:r>
              <a:rPr lang="tr-TR" sz="2400" b="1" dirty="0">
                <a:solidFill>
                  <a:srgbClr val="FFFFFF"/>
                </a:solidFill>
                <a:latin typeface="Roboto"/>
                <a:ea typeface="Roboto"/>
                <a:cs typeface="Roboto"/>
                <a:sym typeface="Roboto"/>
              </a:rPr>
              <a:t>17.05.2022</a:t>
            </a:r>
          </a:p>
        </p:txBody>
      </p:sp>
      <p:pic>
        <p:nvPicPr>
          <p:cNvPr id="29" name="Google Shape;29;p4"/>
          <p:cNvPicPr preferRelativeResize="0"/>
          <p:nvPr/>
        </p:nvPicPr>
        <p:blipFill rotWithShape="1">
          <a:blip r:embed="rId4">
            <a:alphaModFix/>
          </a:blip>
          <a:srcRect/>
          <a:stretch/>
        </p:blipFill>
        <p:spPr>
          <a:xfrm>
            <a:off x="4896838" y="846249"/>
            <a:ext cx="1800225" cy="1800225"/>
          </a:xfrm>
          <a:prstGeom prst="rect">
            <a:avLst/>
          </a:prstGeom>
          <a:noFill/>
          <a:ln>
            <a:noFill/>
          </a:ln>
        </p:spPr>
      </p:pic>
      <p:sp>
        <p:nvSpPr>
          <p:cNvPr id="35" name="Google Shape;35;p4"/>
          <p:cNvSpPr txBox="1"/>
          <p:nvPr/>
        </p:nvSpPr>
        <p:spPr>
          <a:xfrm>
            <a:off x="5272563" y="6596241"/>
            <a:ext cx="1646875" cy="24622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00" b="1" i="0" u="none" strike="noStrike" kern="0" cap="none" spc="0" normalizeH="0" baseline="0" noProof="0">
                <a:ln>
                  <a:noFill/>
                </a:ln>
                <a:solidFill>
                  <a:srgbClr val="FFFFFF"/>
                </a:solidFill>
                <a:effectLst/>
                <a:uLnTx/>
                <a:uFillTx/>
                <a:latin typeface="Roboto"/>
                <a:ea typeface="Roboto"/>
                <a:cs typeface="Roboto"/>
                <a:sym typeface="Roboto"/>
              </a:rPr>
              <a:t>www.sanayi.gov.tr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26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r>
              <a:rPr lang="tr-TR" sz="3200" b="1" dirty="0">
                <a:solidFill>
                  <a:srgbClr val="FF0000"/>
                </a:solidFill>
                <a:latin typeface="Times New Roman" panose="02020603050405020304" pitchFamily="18" charset="0"/>
                <a:cs typeface="Times New Roman" panose="02020603050405020304" pitchFamily="18" charset="0"/>
              </a:rPr>
              <a:t>Teknik düzenleme: </a:t>
            </a:r>
          </a:p>
          <a:p>
            <a:pPr lvl="0" algn="just"/>
            <a:r>
              <a:rPr lang="tr-TR" sz="3200" dirty="0">
                <a:latin typeface="Times New Roman" panose="02020603050405020304" pitchFamily="18" charset="0"/>
                <a:ea typeface="Times New Roman" panose="02020603050405020304" pitchFamily="18" charset="0"/>
                <a:cs typeface="Times New Roman" panose="02020603050405020304" pitchFamily="18" charset="0"/>
              </a:rPr>
              <a:t>Bir ürünün, ilgili idarî hükümler de dahil olmak üzere, özellikleri, işleme ve üretim yöntemleri, bunlarla ilgili terminoloji, sembol, ambalajlama, işaretleme, etiketleme ve uygunluk değerlendirmesi işlemleri hususlarından biri veya birkaçını belirten ve uyulması zorunlu olan her türlü düzenlemeyi,</a:t>
            </a:r>
            <a:endParaRPr lang="tr-TR"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tr-TR"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Uygunluk değerlendirmesi: </a:t>
            </a:r>
          </a:p>
          <a:p>
            <a:pPr lvl="0" algn="just"/>
            <a:r>
              <a:rPr lang="tr-TR" sz="3200" dirty="0">
                <a:latin typeface="Times New Roman" panose="02020603050405020304" pitchFamily="18" charset="0"/>
                <a:ea typeface="Times New Roman" panose="02020603050405020304" pitchFamily="18" charset="0"/>
                <a:cs typeface="Times New Roman" panose="02020603050405020304" pitchFamily="18" charset="0"/>
              </a:rPr>
              <a:t>Ürünün, ilgili teknik düzenlemeye uygunluğunun test edilmesi, muayene edilmesi ve/veya belgelendirilmesine ilişkin her türlü faaliyeti,</a:t>
            </a:r>
            <a:endParaRPr lang="tr-TR" sz="3200" dirty="0">
              <a:latin typeface="Times New Roman" panose="02020603050405020304" pitchFamily="18" charset="0"/>
              <a:cs typeface="Times New Roman" panose="02020603050405020304" pitchFamily="18" charset="0"/>
            </a:endParaRP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10</a:t>
            </a:fld>
            <a:endParaRPr lang="tr-TR"/>
          </a:p>
        </p:txBody>
      </p:sp>
    </p:spTree>
    <p:extLst>
      <p:ext uri="{BB962C8B-B14F-4D97-AF65-F5344CB8AC3E}">
        <p14:creationId xmlns:p14="http://schemas.microsoft.com/office/powerpoint/2010/main" val="340226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lgn="just"/>
            <a:r>
              <a:rPr lang="tr-TR"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Yetkili kuruluş:</a:t>
            </a:r>
            <a:r>
              <a:rPr lang="tr-TR" sz="3200" b="1" dirty="0">
                <a:solidFill>
                  <a:srgbClr val="FF0000"/>
                </a:solidFill>
                <a:latin typeface="Times New Roman" panose="02020603050405020304" pitchFamily="18" charset="0"/>
                <a:cs typeface="Times New Roman" panose="02020603050405020304" pitchFamily="18" charset="0"/>
              </a:rPr>
              <a:t> </a:t>
            </a:r>
          </a:p>
          <a:p>
            <a:pPr lvl="0" algn="just"/>
            <a:r>
              <a:rPr lang="tr-TR" sz="3200" dirty="0">
                <a:latin typeface="Times New Roman" panose="02020603050405020304" pitchFamily="18" charset="0"/>
                <a:ea typeface="Times New Roman" panose="02020603050405020304" pitchFamily="18" charset="0"/>
                <a:cs typeface="Times New Roman" panose="02020603050405020304" pitchFamily="18" charset="0"/>
              </a:rPr>
              <a:t>Ürünlere ilişkin mevzuat hazırlamaya ve yürütmeye yasal olarak yetkili bulunan ve </a:t>
            </a:r>
            <a:r>
              <a:rPr lang="tr-TR" sz="3200" dirty="0" smtClean="0">
                <a:latin typeface="Times New Roman" panose="02020603050405020304" pitchFamily="18" charset="0"/>
                <a:ea typeface="Times New Roman" panose="02020603050405020304" pitchFamily="18" charset="0"/>
                <a:cs typeface="Times New Roman" panose="02020603050405020304" pitchFamily="18" charset="0"/>
              </a:rPr>
              <a:t>47038 (7223 Sayılı Kanun) </a:t>
            </a:r>
            <a:r>
              <a:rPr lang="tr-TR" sz="3200" dirty="0">
                <a:latin typeface="Times New Roman" panose="02020603050405020304" pitchFamily="18" charset="0"/>
                <a:ea typeface="Times New Roman" panose="02020603050405020304" pitchFamily="18" charset="0"/>
                <a:cs typeface="Times New Roman" panose="02020603050405020304" pitchFamily="18" charset="0"/>
              </a:rPr>
              <a:t>sayılı Kanun hükümlerini, kendi görev alanına giren ürünler itibarıyla uygulayacak olan kamu kurum veya kuruluşunu,</a:t>
            </a:r>
            <a:endParaRPr lang="tr-TR"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tr-TR"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Onaylanmış kuruluş:</a:t>
            </a:r>
          </a:p>
          <a:p>
            <a:pPr lvl="0" algn="just"/>
            <a:r>
              <a:rPr lang="tr-TR" sz="3200" dirty="0">
                <a:latin typeface="Times New Roman" panose="02020603050405020304" pitchFamily="18" charset="0"/>
                <a:ea typeface="Times New Roman" panose="02020603050405020304" pitchFamily="18" charset="0"/>
                <a:cs typeface="Times New Roman" panose="02020603050405020304" pitchFamily="18" charset="0"/>
              </a:rPr>
              <a:t>Test, muayene ve/veya belgelendirme kuruluşları arasından, bir veya birden fazla teknik düzenleme çerçevesinde uygunluk değerlendirme faaliyetinde bulunmak üzere, yetkili kuruluş tarafından belirlenerek, bu 4703 sayılı Kanunda ve ilgili teknik düzenlemede belirtilen esaslar çerçevesinde yetkilendirilen özel veya kamu kuruluşunu,</a:t>
            </a:r>
            <a:endParaRPr lang="tr-TR" sz="3200" dirty="0">
              <a:latin typeface="Times New Roman" panose="02020603050405020304" pitchFamily="18" charset="0"/>
              <a:cs typeface="Times New Roman" panose="02020603050405020304" pitchFamily="18" charset="0"/>
            </a:endParaRP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11</a:t>
            </a:fld>
            <a:endParaRPr lang="tr-TR"/>
          </a:p>
        </p:txBody>
      </p:sp>
    </p:spTree>
    <p:extLst>
      <p:ext uri="{BB962C8B-B14F-4D97-AF65-F5344CB8AC3E}">
        <p14:creationId xmlns:p14="http://schemas.microsoft.com/office/powerpoint/2010/main" val="386678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r>
              <a:rPr lang="tr-TR" sz="3200" b="1" dirty="0">
                <a:solidFill>
                  <a:srgbClr val="FF0000"/>
                </a:solidFill>
                <a:latin typeface="Times New Roman" panose="02020603050405020304" pitchFamily="18" charset="0"/>
                <a:cs typeface="Times New Roman" panose="02020603050405020304" pitchFamily="18" charset="0"/>
              </a:rPr>
              <a:t>Piyasaya arz: </a:t>
            </a:r>
          </a:p>
          <a:p>
            <a:pPr lvl="0"/>
            <a:r>
              <a:rPr lang="tr-TR" sz="3200" dirty="0">
                <a:latin typeface="Times New Roman" panose="02020603050405020304" pitchFamily="18" charset="0"/>
                <a:ea typeface="Times New Roman" panose="02020603050405020304" pitchFamily="18" charset="0"/>
                <a:cs typeface="Times New Roman" panose="02020603050405020304" pitchFamily="18" charset="0"/>
              </a:rPr>
              <a:t>Ürünün, tedarik veya kullanım amacıyla bedelli veya bedelsiz olarak piyasada yer alması için yapılan faaliyeti,</a:t>
            </a:r>
            <a:endParaRPr lang="tr-TR" sz="3200" dirty="0">
              <a:latin typeface="Times New Roman" panose="02020603050405020304" pitchFamily="18" charset="0"/>
              <a:cs typeface="Times New Roman" panose="02020603050405020304" pitchFamily="18" charset="0"/>
            </a:endParaRPr>
          </a:p>
          <a:p>
            <a:pPr lvl="0"/>
            <a:endParaRPr lang="tr-TR" sz="3200" b="1" dirty="0">
              <a:solidFill>
                <a:srgbClr val="FF0000"/>
              </a:solidFill>
              <a:latin typeface="Times New Roman" panose="02020603050405020304" pitchFamily="18" charset="0"/>
              <a:cs typeface="Times New Roman" panose="02020603050405020304" pitchFamily="18" charset="0"/>
            </a:endParaRPr>
          </a:p>
          <a:p>
            <a:pPr lvl="0"/>
            <a:r>
              <a:rPr lang="tr-TR" sz="3200" b="1" dirty="0">
                <a:solidFill>
                  <a:srgbClr val="FF0000"/>
                </a:solidFill>
                <a:latin typeface="Times New Roman" panose="02020603050405020304" pitchFamily="18" charset="0"/>
                <a:cs typeface="Times New Roman" panose="02020603050405020304" pitchFamily="18" charset="0"/>
              </a:rPr>
              <a:t>Piyasa gözetimi ve denetimi: </a:t>
            </a:r>
          </a:p>
          <a:p>
            <a:pPr lvl="0"/>
            <a:r>
              <a:rPr lang="tr-TR" sz="3200" dirty="0">
                <a:latin typeface="Times New Roman" panose="02020603050405020304" pitchFamily="18" charset="0"/>
                <a:ea typeface="Times New Roman" panose="02020603050405020304" pitchFamily="18" charset="0"/>
                <a:cs typeface="Times New Roman" panose="02020603050405020304" pitchFamily="18" charset="0"/>
              </a:rPr>
              <a:t>Yetkili kuruluşlar tarafından, ürünün piyasaya arzı veya dağıtımı aşamasında veya ürün piyasada iken ilgili teknik düzenlemeye uygun olarak üretilip üretilmediğinin, güvenli olup olmadığının denetlenmesi veya denetlettirilmesini,</a:t>
            </a:r>
            <a:endParaRPr lang="tr-TR" sz="3200" dirty="0">
              <a:latin typeface="Times New Roman" panose="02020603050405020304" pitchFamily="18" charset="0"/>
              <a:cs typeface="Times New Roman" panose="02020603050405020304" pitchFamily="18" charset="0"/>
            </a:endParaRP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12</a:t>
            </a:fld>
            <a:endParaRPr lang="tr-TR"/>
          </a:p>
        </p:txBody>
      </p:sp>
    </p:spTree>
    <p:extLst>
      <p:ext uri="{BB962C8B-B14F-4D97-AF65-F5344CB8AC3E}">
        <p14:creationId xmlns:p14="http://schemas.microsoft.com/office/powerpoint/2010/main" val="88099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13</a:t>
            </a:fld>
            <a:endParaRPr lang="tr-TR"/>
          </a:p>
        </p:txBody>
      </p:sp>
      <p:pic>
        <p:nvPicPr>
          <p:cNvPr id="5" name="Resim 4">
            <a:extLst>
              <a:ext uri="{FF2B5EF4-FFF2-40B4-BE49-F238E27FC236}">
                <a16:creationId xmlns:a16="http://schemas.microsoft.com/office/drawing/2014/main" id="{0F927124-3CA8-4618-9121-874CAF29C78E}"/>
              </a:ext>
            </a:extLst>
          </p:cNvPr>
          <p:cNvPicPr>
            <a:picLocks noChangeAspect="1"/>
          </p:cNvPicPr>
          <p:nvPr/>
        </p:nvPicPr>
        <p:blipFill>
          <a:blip r:embed="rId3"/>
          <a:stretch>
            <a:fillRect/>
          </a:stretch>
        </p:blipFill>
        <p:spPr>
          <a:xfrm>
            <a:off x="523741" y="1346523"/>
            <a:ext cx="10160030" cy="5078867"/>
          </a:xfrm>
          <a:prstGeom prst="rect">
            <a:avLst/>
          </a:prstGeom>
        </p:spPr>
      </p:pic>
    </p:spTree>
    <p:extLst>
      <p:ext uri="{BB962C8B-B14F-4D97-AF65-F5344CB8AC3E}">
        <p14:creationId xmlns:p14="http://schemas.microsoft.com/office/powerpoint/2010/main" val="245821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384220" y="828238"/>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r>
              <a:rPr lang="tr-TR" sz="3200" b="1" u="sng" dirty="0"/>
              <a:t>Denetlenen Ürünlerde Uygunsuzluklar</a:t>
            </a:r>
          </a:p>
          <a:p>
            <a:endParaRPr lang="tr-TR" sz="3200" dirty="0"/>
          </a:p>
          <a:p>
            <a:r>
              <a:rPr lang="tr-TR" sz="3200" dirty="0"/>
              <a:t>2019 yılı için Uygunsuzluk oranı  % 5.6</a:t>
            </a:r>
          </a:p>
          <a:p>
            <a:r>
              <a:rPr lang="tr-TR" sz="3200" dirty="0"/>
              <a:t>Toplam Uygunsuzluk oranı  % 28 </a:t>
            </a:r>
          </a:p>
          <a:p>
            <a:endParaRPr lang="tr-TR" sz="3200" dirty="0"/>
          </a:p>
          <a:p>
            <a:r>
              <a:rPr lang="tr-TR" sz="3200" dirty="0"/>
              <a:t>2020 yılı için Uygunsuzluk oranı  %14.3</a:t>
            </a:r>
          </a:p>
          <a:p>
            <a:r>
              <a:rPr lang="tr-TR" sz="3200" dirty="0"/>
              <a:t>Toplam Uygunsuzluk oranı  % 15 </a:t>
            </a:r>
          </a:p>
          <a:p>
            <a:endParaRPr lang="tr-TR" sz="3200" dirty="0"/>
          </a:p>
          <a:p>
            <a:r>
              <a:rPr lang="tr-TR" sz="3200" dirty="0"/>
              <a:t>2021 yılı için Uygunsuzluk oranı  % 2,92</a:t>
            </a:r>
          </a:p>
          <a:p>
            <a:r>
              <a:rPr lang="tr-TR" sz="3200" dirty="0"/>
              <a:t>Toplam Uygunsuzluk oranı  % 11.40 ve</a:t>
            </a:r>
          </a:p>
          <a:p>
            <a:r>
              <a:rPr lang="tr-TR" sz="3200" dirty="0"/>
              <a:t>1 adet yaptırım kararı </a:t>
            </a: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14</a:t>
            </a:fld>
            <a:endParaRPr lang="tr-TR"/>
          </a:p>
        </p:txBody>
      </p:sp>
    </p:spTree>
    <p:extLst>
      <p:ext uri="{BB962C8B-B14F-4D97-AF65-F5344CB8AC3E}">
        <p14:creationId xmlns:p14="http://schemas.microsoft.com/office/powerpoint/2010/main" val="169469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384220" y="1010800"/>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15</a:t>
            </a:fld>
            <a:endParaRPr lang="tr-TR"/>
          </a:p>
        </p:txBody>
      </p:sp>
      <p:graphicFrame>
        <p:nvGraphicFramePr>
          <p:cNvPr id="5" name="İçerik Yer Tutucusu 6">
            <a:extLst>
              <a:ext uri="{FF2B5EF4-FFF2-40B4-BE49-F238E27FC236}">
                <a16:creationId xmlns:a16="http://schemas.microsoft.com/office/drawing/2014/main" id="{A521E957-E6B1-4876-8AB2-76AFCD2DC132}"/>
              </a:ext>
            </a:extLst>
          </p:cNvPr>
          <p:cNvGraphicFramePr>
            <a:graphicFrameLocks/>
          </p:cNvGraphicFramePr>
          <p:nvPr>
            <p:extLst>
              <p:ext uri="{D42A27DB-BD31-4B8C-83A1-F6EECF244321}">
                <p14:modId xmlns:p14="http://schemas.microsoft.com/office/powerpoint/2010/main" val="3276488229"/>
              </p:ext>
            </p:extLst>
          </p:nvPr>
        </p:nvGraphicFramePr>
        <p:xfrm>
          <a:off x="750626" y="721877"/>
          <a:ext cx="10946073" cy="552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46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16</a:t>
            </a:fld>
            <a:endParaRPr lang="tr-TR"/>
          </a:p>
        </p:txBody>
      </p:sp>
      <p:graphicFrame>
        <p:nvGraphicFramePr>
          <p:cNvPr id="5" name="İçerik Yer Tutucusu 4">
            <a:extLst>
              <a:ext uri="{FF2B5EF4-FFF2-40B4-BE49-F238E27FC236}">
                <a16:creationId xmlns:a16="http://schemas.microsoft.com/office/drawing/2014/main" id="{B077F089-79C2-4D8C-8D9B-9DCF4A152DBA}"/>
              </a:ext>
            </a:extLst>
          </p:cNvPr>
          <p:cNvGraphicFramePr>
            <a:graphicFrameLocks/>
          </p:cNvGraphicFramePr>
          <p:nvPr>
            <p:extLst>
              <p:ext uri="{D42A27DB-BD31-4B8C-83A1-F6EECF244321}">
                <p14:modId xmlns:p14="http://schemas.microsoft.com/office/powerpoint/2010/main" val="1761012270"/>
              </p:ext>
            </p:extLst>
          </p:nvPr>
        </p:nvGraphicFramePr>
        <p:xfrm>
          <a:off x="490538" y="793214"/>
          <a:ext cx="11206162" cy="545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50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algn="ctr" eaLnBrk="0" fontAlgn="base" hangingPunct="0">
              <a:spcBef>
                <a:spcPct val="0"/>
              </a:spcBef>
              <a:spcAft>
                <a:spcPct val="0"/>
              </a:spcAft>
            </a:pPr>
            <a:r>
              <a:rPr lang="tr-TR" altLang="tr-TR" sz="3200" b="1" u="sng" dirty="0">
                <a:solidFill>
                  <a:srgbClr val="FF0000"/>
                </a:solidFill>
                <a:latin typeface="Times New Roman" panose="02020603050405020304" pitchFamily="18" charset="0"/>
              </a:rPr>
              <a:t>PATLAYICI ORTAM</a:t>
            </a:r>
          </a:p>
          <a:p>
            <a:pPr eaLnBrk="0" fontAlgn="base" hangingPunct="0">
              <a:spcBef>
                <a:spcPct val="0"/>
              </a:spcBef>
              <a:spcAft>
                <a:spcPct val="0"/>
              </a:spcAft>
            </a:pPr>
            <a:r>
              <a:rPr lang="tr-TR" altLang="tr-TR" sz="3200" dirty="0">
                <a:latin typeface="Arial"/>
                <a:cs typeface="Times New Roman" panose="02020603050405020304" pitchFamily="18" charset="0"/>
              </a:rPr>
              <a:t> </a:t>
            </a:r>
            <a:r>
              <a:rPr lang="tr-TR" altLang="tr-TR" sz="3200" dirty="0">
                <a:latin typeface="Times New Roman" panose="02020603050405020304" pitchFamily="18" charset="0"/>
              </a:rPr>
              <a:t>Yanıcı katı, sıvı, buhar, gaz ve buharla tozların üretilip işlendiği, depolandığı ve nakledildiği tüm endüstri dalları “Tehlikeli ve Patlayıcı Ortamlı İşyerleri” </a:t>
            </a:r>
            <a:r>
              <a:rPr lang="tr-TR" altLang="tr-TR" sz="3200" dirty="0" err="1">
                <a:latin typeface="Times New Roman" panose="02020603050405020304" pitchFamily="18" charset="0"/>
              </a:rPr>
              <a:t>dir</a:t>
            </a:r>
            <a:r>
              <a:rPr lang="tr-TR" altLang="tr-TR" sz="3200" dirty="0">
                <a:latin typeface="Times New Roman" panose="02020603050405020304" pitchFamily="18" charset="0"/>
              </a:rPr>
              <a:t>. </a:t>
            </a: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17</a:t>
            </a:fld>
            <a:endParaRPr lang="tr-TR"/>
          </a:p>
        </p:txBody>
      </p:sp>
      <p:pic>
        <p:nvPicPr>
          <p:cNvPr id="5" name="Picture 5" descr="patlama2">
            <a:extLst>
              <a:ext uri="{FF2B5EF4-FFF2-40B4-BE49-F238E27FC236}">
                <a16:creationId xmlns:a16="http://schemas.microsoft.com/office/drawing/2014/main" id="{D4A2677C-2EB2-4B79-9871-0F3B43B17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63353" y="3576543"/>
            <a:ext cx="3818331" cy="2100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descr="patlama">
            <a:extLst>
              <a:ext uri="{FF2B5EF4-FFF2-40B4-BE49-F238E27FC236}">
                <a16:creationId xmlns:a16="http://schemas.microsoft.com/office/drawing/2014/main" id="{CE0DCBB2-EBB1-41F1-840E-21C13BD17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369" y="3261815"/>
            <a:ext cx="3090473" cy="266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72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5AE39832-6091-4282-90F7-A2358F9021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18</a:t>
            </a:fld>
            <a:endParaRPr lang="tr-TR"/>
          </a:p>
        </p:txBody>
      </p:sp>
      <p:pic>
        <p:nvPicPr>
          <p:cNvPr id="3" name="Resim 2">
            <a:extLst>
              <a:ext uri="{FF2B5EF4-FFF2-40B4-BE49-F238E27FC236}">
                <a16:creationId xmlns:a16="http://schemas.microsoft.com/office/drawing/2014/main" id="{409ED95B-1BB0-450B-9E81-C1CB45037B6F}"/>
              </a:ext>
            </a:extLst>
          </p:cNvPr>
          <p:cNvPicPr>
            <a:picLocks noChangeAspect="1"/>
          </p:cNvPicPr>
          <p:nvPr/>
        </p:nvPicPr>
        <p:blipFill>
          <a:blip r:embed="rId2"/>
          <a:stretch>
            <a:fillRect/>
          </a:stretch>
        </p:blipFill>
        <p:spPr>
          <a:xfrm>
            <a:off x="2458995" y="877331"/>
            <a:ext cx="7105135" cy="3963016"/>
          </a:xfrm>
          <a:prstGeom prst="rect">
            <a:avLst/>
          </a:prstGeom>
        </p:spPr>
      </p:pic>
      <p:sp>
        <p:nvSpPr>
          <p:cNvPr id="4" name="Dikdörtgen 3">
            <a:extLst>
              <a:ext uri="{FF2B5EF4-FFF2-40B4-BE49-F238E27FC236}">
                <a16:creationId xmlns:a16="http://schemas.microsoft.com/office/drawing/2014/main" id="{DD3DDC17-D12B-4396-889E-9C33803EAF97}"/>
              </a:ext>
            </a:extLst>
          </p:cNvPr>
          <p:cNvSpPr/>
          <p:nvPr/>
        </p:nvSpPr>
        <p:spPr>
          <a:xfrm>
            <a:off x="1532238" y="5156021"/>
            <a:ext cx="10157253" cy="830997"/>
          </a:xfrm>
          <a:prstGeom prst="rect">
            <a:avLst/>
          </a:prstGeom>
        </p:spPr>
        <p:txBody>
          <a:bodyPr wrap="square">
            <a:spAutoFit/>
          </a:bodyPr>
          <a:lstStyle/>
          <a:p>
            <a:pPr lvl="0" algn="just">
              <a:buClr>
                <a:srgbClr val="FF3300"/>
              </a:buClr>
            </a:pPr>
            <a:r>
              <a:rPr lang="tr-TR" altLang="tr-TR" sz="2400" b="1" kern="1200" dirty="0">
                <a:solidFill>
                  <a:prstClr val="black"/>
                </a:solidFill>
                <a:latin typeface="Arial" panose="020B0604020202020204" pitchFamily="34" charset="0"/>
                <a:ea typeface="+mn-ea"/>
                <a:cs typeface="+mn-cs"/>
              </a:rPr>
              <a:t>Ateşleme kaynağına örnek: ısı, ark, kıvılcım ve statik elektrik</a:t>
            </a:r>
          </a:p>
          <a:p>
            <a:pPr lvl="0" algn="just">
              <a:buClr>
                <a:srgbClr val="FF3300"/>
              </a:buClr>
            </a:pPr>
            <a:r>
              <a:rPr lang="tr-TR" altLang="tr-TR" sz="2400" b="1" kern="1200" dirty="0">
                <a:solidFill>
                  <a:schemeClr val="accent1"/>
                </a:solidFill>
                <a:latin typeface="Arial" panose="020B0604020202020204" pitchFamily="34" charset="0"/>
                <a:ea typeface="+mn-ea"/>
                <a:cs typeface="+mn-cs"/>
              </a:rPr>
              <a:t>Bu üç unsurdan biri devre dışı edilebilirse patlama tehlikesi kalmaz</a:t>
            </a:r>
            <a:endParaRPr lang="tr-TR" altLang="tr-TR" sz="2400" kern="1200" dirty="0">
              <a:solidFill>
                <a:schemeClr val="accent1"/>
              </a:solidFill>
              <a:latin typeface="Arial" panose="020B0604020202020204" pitchFamily="34" charset="0"/>
              <a:ea typeface="+mn-ea"/>
              <a:cs typeface="+mn-cs"/>
            </a:endParaRPr>
          </a:p>
        </p:txBody>
      </p:sp>
    </p:spTree>
    <p:extLst>
      <p:ext uri="{BB962C8B-B14F-4D97-AF65-F5344CB8AC3E}">
        <p14:creationId xmlns:p14="http://schemas.microsoft.com/office/powerpoint/2010/main" val="167086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616040"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lgn="ctr">
              <a:spcBef>
                <a:spcPct val="20000"/>
              </a:spcBef>
              <a:buClrTx/>
              <a:defRPr/>
            </a:pPr>
            <a:r>
              <a:rPr lang="tr-TR" sz="3200" dirty="0">
                <a:solidFill>
                  <a:srgbClr val="FF0000"/>
                </a:solidFill>
                <a:latin typeface="Times New Roman" panose="02020603050405020304" pitchFamily="18" charset="0"/>
                <a:cs typeface="Times New Roman" panose="02020603050405020304" pitchFamily="18" charset="0"/>
              </a:rPr>
              <a:t>Patlayıcı maddelerin önemli parametreleri (Gaz İçin)</a:t>
            </a:r>
          </a:p>
          <a:p>
            <a:pPr lvl="0"/>
            <a:endParaRPr lang="tr-TR" sz="3200" b="1" dirty="0">
              <a:solidFill>
                <a:srgbClr val="FF0000"/>
              </a:solidFill>
              <a:latin typeface="Times New Roman" panose="02020603050405020304" pitchFamily="18" charset="0"/>
              <a:cs typeface="Times New Roman" panose="02020603050405020304" pitchFamily="18" charset="0"/>
            </a:endParaRP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19</a:t>
            </a:fld>
            <a:endParaRPr lang="tr-TR"/>
          </a:p>
        </p:txBody>
      </p:sp>
      <p:graphicFrame>
        <p:nvGraphicFramePr>
          <p:cNvPr id="5" name="Diyagram 4">
            <a:extLst>
              <a:ext uri="{FF2B5EF4-FFF2-40B4-BE49-F238E27FC236}">
                <a16:creationId xmlns:a16="http://schemas.microsoft.com/office/drawing/2014/main" id="{19B43484-30FB-4337-AFD6-37783B3E80D2}"/>
              </a:ext>
            </a:extLst>
          </p:cNvPr>
          <p:cNvGraphicFramePr/>
          <p:nvPr>
            <p:extLst>
              <p:ext uri="{D42A27DB-BD31-4B8C-83A1-F6EECF244321}">
                <p14:modId xmlns:p14="http://schemas.microsoft.com/office/powerpoint/2010/main" val="2564835768"/>
              </p:ext>
            </p:extLst>
          </p:nvPr>
        </p:nvGraphicFramePr>
        <p:xfrm>
          <a:off x="2197289" y="1624084"/>
          <a:ext cx="7438029" cy="4831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96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A7F9D82-24F2-4666-A39D-E7C85B4870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a:t>
            </a:fld>
            <a:endParaRPr lang="tr-TR"/>
          </a:p>
        </p:txBody>
      </p:sp>
      <p:sp>
        <p:nvSpPr>
          <p:cNvPr id="3" name="Dikdörtgen 2">
            <a:extLst>
              <a:ext uri="{FF2B5EF4-FFF2-40B4-BE49-F238E27FC236}">
                <a16:creationId xmlns:a16="http://schemas.microsoft.com/office/drawing/2014/main" id="{6C0CE121-F4F9-4D2D-B4BA-76F5EFCD3C7B}"/>
              </a:ext>
            </a:extLst>
          </p:cNvPr>
          <p:cNvSpPr/>
          <p:nvPr/>
        </p:nvSpPr>
        <p:spPr>
          <a:xfrm>
            <a:off x="605481" y="1731778"/>
            <a:ext cx="10676237" cy="3103607"/>
          </a:xfrm>
          <a:prstGeom prst="rect">
            <a:avLst/>
          </a:prstGeom>
        </p:spPr>
        <p:txBody>
          <a:bodyPr wrap="square">
            <a:spAutoFit/>
          </a:bodyPr>
          <a:lstStyle/>
          <a:p>
            <a:pPr marL="410210" marR="262255" lvl="0" indent="-6350">
              <a:lnSpc>
                <a:spcPct val="111000"/>
              </a:lnSpc>
              <a:spcAft>
                <a:spcPts val="1740"/>
              </a:spcAft>
              <a:buClrTx/>
            </a:pPr>
            <a:r>
              <a:rPr lang="tr-TR" sz="2400" b="1" kern="1200" dirty="0">
                <a:solidFill>
                  <a:prstClr val="black">
                    <a:lumMod val="95000"/>
                    <a:lumOff val="5000"/>
                  </a:prstClr>
                </a:solidFill>
                <a:latin typeface="Calibri"/>
                <a:ea typeface="Times New Roman" panose="02020603050405020304" pitchFamily="18" charset="0"/>
                <a:cs typeface="+mn-cs"/>
              </a:rPr>
              <a:t>1 Mart 1996 tarihinde ( 94/9/AT) olarak yayımlanmış olup, 1 Temmuz 2003 tarihinde zorunlu uygulamaya girmiştir.</a:t>
            </a:r>
            <a:r>
              <a:rPr lang="tr-TR" sz="2800" b="1" kern="1200" dirty="0">
                <a:solidFill>
                  <a:prstClr val="black">
                    <a:lumMod val="95000"/>
                    <a:lumOff val="5000"/>
                  </a:prstClr>
                </a:solidFill>
                <a:latin typeface="Calibri"/>
                <a:ea typeface="Times New Roman" panose="02020603050405020304" pitchFamily="18" charset="0"/>
                <a:cs typeface="+mn-cs"/>
              </a:rPr>
              <a:t> </a:t>
            </a:r>
          </a:p>
          <a:p>
            <a:pPr marL="410210" marR="262255" lvl="0" indent="-6350">
              <a:lnSpc>
                <a:spcPct val="111000"/>
              </a:lnSpc>
              <a:spcAft>
                <a:spcPts val="1740"/>
              </a:spcAft>
              <a:buClrTx/>
            </a:pPr>
            <a:r>
              <a:rPr lang="tr-TR" sz="2400" b="1" kern="1200" dirty="0" err="1">
                <a:solidFill>
                  <a:prstClr val="black">
                    <a:lumMod val="95000"/>
                    <a:lumOff val="5000"/>
                  </a:prstClr>
                </a:solidFill>
                <a:latin typeface="Calibri"/>
                <a:ea typeface="Times New Roman" panose="02020603050405020304" pitchFamily="18" charset="0"/>
                <a:cs typeface="+mn-cs"/>
              </a:rPr>
              <a:t>Türkiyede</a:t>
            </a:r>
            <a:r>
              <a:rPr lang="tr-TR" sz="2800" b="1" kern="1200" dirty="0">
                <a:solidFill>
                  <a:prstClr val="black">
                    <a:lumMod val="95000"/>
                    <a:lumOff val="5000"/>
                  </a:prstClr>
                </a:solidFill>
                <a:latin typeface="Calibri"/>
                <a:ea typeface="Times New Roman" panose="02020603050405020304" pitchFamily="18" charset="0"/>
                <a:cs typeface="+mn-cs"/>
              </a:rPr>
              <a:t>; </a:t>
            </a:r>
            <a:r>
              <a:rPr lang="tr-TR" sz="2400" b="1" kern="1200" dirty="0">
                <a:solidFill>
                  <a:prstClr val="black">
                    <a:lumMod val="95000"/>
                    <a:lumOff val="5000"/>
                  </a:prstClr>
                </a:solidFill>
                <a:latin typeface="Calibri"/>
                <a:ea typeface="+mn-ea"/>
                <a:cs typeface="+mn-cs"/>
              </a:rPr>
              <a:t>27 Ekim 2002 tarihli ve 24919 sayılı Resmi Gazetede yayımlanmış, 31 Aralık 2003 tarihinde</a:t>
            </a:r>
            <a:r>
              <a:rPr lang="tr-TR" sz="2400" kern="1200" dirty="0">
                <a:solidFill>
                  <a:prstClr val="black">
                    <a:lumMod val="95000"/>
                    <a:lumOff val="5000"/>
                  </a:prstClr>
                </a:solidFill>
                <a:latin typeface="Calibri"/>
                <a:ea typeface="+mn-ea"/>
                <a:cs typeface="+mn-cs"/>
              </a:rPr>
              <a:t> </a:t>
            </a:r>
            <a:r>
              <a:rPr lang="tr-TR" sz="2400" b="1" kern="1200" dirty="0">
                <a:solidFill>
                  <a:prstClr val="black">
                    <a:lumMod val="95000"/>
                    <a:lumOff val="5000"/>
                  </a:prstClr>
                </a:solidFill>
                <a:latin typeface="Calibri"/>
                <a:ea typeface="+mn-ea"/>
                <a:cs typeface="+mn-cs"/>
              </a:rPr>
              <a:t>yürürlüğe girmiştir.  </a:t>
            </a:r>
          </a:p>
          <a:p>
            <a:pPr marL="410210" marR="262255" lvl="0" indent="-6350">
              <a:lnSpc>
                <a:spcPct val="111000"/>
              </a:lnSpc>
              <a:spcAft>
                <a:spcPts val="1740"/>
              </a:spcAft>
              <a:buClrTx/>
            </a:pPr>
            <a:r>
              <a:rPr lang="tr-TR" sz="2400" b="1" kern="1200" dirty="0">
                <a:solidFill>
                  <a:prstClr val="black">
                    <a:lumMod val="95000"/>
                    <a:lumOff val="5000"/>
                  </a:prstClr>
                </a:solidFill>
                <a:latin typeface="Calibri"/>
                <a:ea typeface="+mn-ea"/>
                <a:cs typeface="+mn-cs"/>
              </a:rPr>
              <a:t>Yeni yönetmelik ( 2014/34/AB)  30 Haziran 2016 tarihli ve 29758 sayılı Resmi Gazetede yayımlanmış ve yürürlüktedir.</a:t>
            </a:r>
            <a:endParaRPr lang="tr-TR" sz="2400" kern="1200" dirty="0">
              <a:solidFill>
                <a:prstClr val="black">
                  <a:lumMod val="95000"/>
                  <a:lumOff val="5000"/>
                </a:prstClr>
              </a:solidFill>
              <a:latin typeface="Calibri"/>
              <a:ea typeface="+mn-ea"/>
              <a:cs typeface="+mn-cs"/>
            </a:endParaRPr>
          </a:p>
        </p:txBody>
      </p:sp>
    </p:spTree>
    <p:extLst>
      <p:ext uri="{BB962C8B-B14F-4D97-AF65-F5344CB8AC3E}">
        <p14:creationId xmlns:p14="http://schemas.microsoft.com/office/powerpoint/2010/main" val="2981401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384220" y="994473"/>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lgn="ctr">
              <a:spcBef>
                <a:spcPct val="20000"/>
              </a:spcBef>
              <a:buClrTx/>
              <a:defRPr/>
            </a:pPr>
            <a:r>
              <a:rPr lang="tr-TR" sz="3200" dirty="0">
                <a:solidFill>
                  <a:srgbClr val="FF0000"/>
                </a:solidFill>
                <a:latin typeface="Times New Roman" panose="02020603050405020304" pitchFamily="18" charset="0"/>
                <a:cs typeface="Times New Roman" panose="02020603050405020304" pitchFamily="18" charset="0"/>
              </a:rPr>
              <a:t>Patlayıcı maddelerin önemli parametreleri (Toz İçin)</a:t>
            </a:r>
          </a:p>
          <a:p>
            <a:pPr lvl="0"/>
            <a:endParaRPr lang="tr-TR" sz="3200" b="1" dirty="0">
              <a:solidFill>
                <a:srgbClr val="FF0000"/>
              </a:solidFill>
              <a:latin typeface="Times New Roman" panose="02020603050405020304" pitchFamily="18" charset="0"/>
              <a:cs typeface="Times New Roman" panose="02020603050405020304" pitchFamily="18" charset="0"/>
            </a:endParaRP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20</a:t>
            </a:fld>
            <a:endParaRPr lang="tr-TR"/>
          </a:p>
        </p:txBody>
      </p:sp>
      <p:pic>
        <p:nvPicPr>
          <p:cNvPr id="8" name="İçerik Yer Tutucusu 4">
            <a:extLst>
              <a:ext uri="{FF2B5EF4-FFF2-40B4-BE49-F238E27FC236}">
                <a16:creationId xmlns:a16="http://schemas.microsoft.com/office/drawing/2014/main" id="{E074BFF8-8A9C-40DD-B906-56AA960D752C}"/>
              </a:ext>
            </a:extLst>
          </p:cNvPr>
          <p:cNvPicPr>
            <a:picLocks noChangeAspect="1"/>
          </p:cNvPicPr>
          <p:nvPr/>
        </p:nvPicPr>
        <p:blipFill>
          <a:blip r:embed="rId3"/>
          <a:stretch>
            <a:fillRect/>
          </a:stretch>
        </p:blipFill>
        <p:spPr>
          <a:xfrm>
            <a:off x="1078173" y="1505643"/>
            <a:ext cx="9157647" cy="4850707"/>
          </a:xfrm>
          <a:prstGeom prst="rect">
            <a:avLst/>
          </a:prstGeom>
        </p:spPr>
      </p:pic>
    </p:spTree>
    <p:extLst>
      <p:ext uri="{BB962C8B-B14F-4D97-AF65-F5344CB8AC3E}">
        <p14:creationId xmlns:p14="http://schemas.microsoft.com/office/powerpoint/2010/main" val="65064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21</a:t>
            </a:fld>
            <a:endParaRPr lang="tr-TR"/>
          </a:p>
        </p:txBody>
      </p:sp>
      <p:pic>
        <p:nvPicPr>
          <p:cNvPr id="5" name="Picture 1325">
            <a:extLst>
              <a:ext uri="{FF2B5EF4-FFF2-40B4-BE49-F238E27FC236}">
                <a16:creationId xmlns:a16="http://schemas.microsoft.com/office/drawing/2014/main" id="{6E3818C6-AA67-4087-8804-4044E6940427}"/>
              </a:ext>
            </a:extLst>
          </p:cNvPr>
          <p:cNvPicPr>
            <a:picLocks/>
          </p:cNvPicPr>
          <p:nvPr/>
        </p:nvPicPr>
        <p:blipFill>
          <a:blip r:embed="rId3"/>
          <a:stretch>
            <a:fillRect/>
          </a:stretch>
        </p:blipFill>
        <p:spPr>
          <a:xfrm>
            <a:off x="91677" y="259307"/>
            <a:ext cx="11809863" cy="6318913"/>
          </a:xfrm>
          <a:prstGeom prst="rect">
            <a:avLst/>
          </a:prstGeom>
        </p:spPr>
      </p:pic>
    </p:spTree>
    <p:extLst>
      <p:ext uri="{BB962C8B-B14F-4D97-AF65-F5344CB8AC3E}">
        <p14:creationId xmlns:p14="http://schemas.microsoft.com/office/powerpoint/2010/main" val="194114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4ED9D34F-9909-4383-AB71-CA050E1CFD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22</a:t>
            </a:fld>
            <a:endParaRPr lang="tr-TR"/>
          </a:p>
        </p:txBody>
      </p:sp>
      <p:pic>
        <p:nvPicPr>
          <p:cNvPr id="3" name="Picture 2">
            <a:extLst>
              <a:ext uri="{FF2B5EF4-FFF2-40B4-BE49-F238E27FC236}">
                <a16:creationId xmlns:a16="http://schemas.microsoft.com/office/drawing/2014/main" id="{3EE15699-A0EF-418A-81E6-70B5E93F6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7" y="718851"/>
            <a:ext cx="11156305" cy="542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1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a:extLst>
              <a:ext uri="{FF2B5EF4-FFF2-40B4-BE49-F238E27FC236}">
                <a16:creationId xmlns:a16="http://schemas.microsoft.com/office/drawing/2014/main" id="{3C58338D-5504-47E8-8569-CD9BC4D83216}"/>
              </a:ext>
            </a:extLst>
          </p:cNvPr>
          <p:cNvSpPr>
            <a:spLocks noChangeArrowheads="1"/>
          </p:cNvSpPr>
          <p:nvPr/>
        </p:nvSpPr>
        <p:spPr bwMode="auto">
          <a:xfrm>
            <a:off x="1600200" y="2286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endParaRPr lang="en-AU" altLang="tr-TR" sz="2800" b="1">
              <a:solidFill>
                <a:srgbClr val="FF0000"/>
              </a:solidFill>
              <a:latin typeface="Times New Roman" panose="02020603050405020304" pitchFamily="18" charset="0"/>
            </a:endParaRPr>
          </a:p>
        </p:txBody>
      </p:sp>
      <p:graphicFrame>
        <p:nvGraphicFramePr>
          <p:cNvPr id="28702" name="Group 30">
            <a:extLst>
              <a:ext uri="{FF2B5EF4-FFF2-40B4-BE49-F238E27FC236}">
                <a16:creationId xmlns:a16="http://schemas.microsoft.com/office/drawing/2014/main" id="{2E7A2447-6B91-4770-8F1A-64F4DF8E0BED}"/>
              </a:ext>
            </a:extLst>
          </p:cNvPr>
          <p:cNvGraphicFramePr>
            <a:graphicFrameLocks noGrp="1"/>
          </p:cNvGraphicFramePr>
          <p:nvPr>
            <p:extLst>
              <p:ext uri="{D42A27DB-BD31-4B8C-83A1-F6EECF244321}">
                <p14:modId xmlns:p14="http://schemas.microsoft.com/office/powerpoint/2010/main" val="3500095105"/>
              </p:ext>
            </p:extLst>
          </p:nvPr>
        </p:nvGraphicFramePr>
        <p:xfrm>
          <a:off x="232011" y="228600"/>
          <a:ext cx="11696131" cy="6400801"/>
        </p:xfrm>
        <a:graphic>
          <a:graphicData uri="http://schemas.openxmlformats.org/drawingml/2006/table">
            <a:tbl>
              <a:tblPr>
                <a:tableStyleId>{0505E3EF-67EA-436B-97B2-0124C06EBD24}</a:tableStyleId>
              </a:tblPr>
              <a:tblGrid>
                <a:gridCol w="5848064">
                  <a:extLst>
                    <a:ext uri="{9D8B030D-6E8A-4147-A177-3AD203B41FA5}">
                      <a16:colId xmlns:a16="http://schemas.microsoft.com/office/drawing/2014/main" val="20000"/>
                    </a:ext>
                  </a:extLst>
                </a:gridCol>
                <a:gridCol w="5848067">
                  <a:extLst>
                    <a:ext uri="{9D8B030D-6E8A-4147-A177-3AD203B41FA5}">
                      <a16:colId xmlns:a16="http://schemas.microsoft.com/office/drawing/2014/main" val="20001"/>
                    </a:ext>
                  </a:extLst>
                </a:gridCol>
              </a:tblGrid>
              <a:tr h="321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C00000"/>
                          </a:solidFill>
                          <a:effectLst/>
                        </a:rPr>
                        <a:t> Sınıf ve tipi</a:t>
                      </a:r>
                      <a:endParaRPr kumimoji="0" lang="tr-TR" sz="1400" b="1" i="0" u="none" strike="noStrike" cap="none" normalizeH="0" baseline="0" dirty="0">
                        <a:ln>
                          <a:noFill/>
                        </a:ln>
                        <a:solidFill>
                          <a:srgbClr val="C00000"/>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C00000"/>
                          </a:solidFill>
                          <a:effectLst/>
                        </a:rPr>
                        <a:t>Gaz yada Buhar</a:t>
                      </a:r>
                      <a:endParaRPr kumimoji="0" lang="tr-TR" sz="1400" b="1" i="0" u="none" strike="noStrike" cap="none" normalizeH="0" baseline="0" dirty="0">
                        <a:ln>
                          <a:noFill/>
                        </a:ln>
                        <a:solidFill>
                          <a:srgbClr val="C00000"/>
                        </a:solidFill>
                        <a:effectLst/>
                        <a:latin typeface="Times New Roman" pitchFamily="18" charset="0"/>
                      </a:endParaRPr>
                    </a:p>
                  </a:txBody>
                  <a:tcPr horzOverflow="overflow"/>
                </a:tc>
                <a:extLst>
                  <a:ext uri="{0D108BD9-81ED-4DB2-BD59-A6C34878D82A}">
                    <a16:rowId xmlns:a16="http://schemas.microsoft.com/office/drawing/2014/main" val="10000"/>
                  </a:ext>
                </a:extLst>
              </a:tr>
              <a:tr h="771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effectLst/>
                        </a:rPr>
                        <a:t>I Grubu</a:t>
                      </a:r>
                      <a:endParaRPr kumimoji="0" lang="tr-TR" sz="1800" b="1" i="0" u="none" strike="noStrike" cap="none" normalizeH="0" baseline="0" dirty="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403726"/>
                          </a:solidFill>
                          <a:effectLst/>
                        </a:rPr>
                        <a:t>Metan ( Grizu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600" b="1" i="0" u="none" strike="noStrike" cap="none" normalizeH="0" baseline="0" dirty="0">
                        <a:ln>
                          <a:noFill/>
                        </a:ln>
                        <a:solidFill>
                          <a:srgbClr val="403726"/>
                        </a:solidFill>
                        <a:effectLst/>
                        <a:latin typeface="Times New Roman" pitchFamily="18" charset="0"/>
                      </a:endParaRPr>
                    </a:p>
                  </a:txBody>
                  <a:tcPr horzOverflow="overflow"/>
                </a:tc>
                <a:extLst>
                  <a:ext uri="{0D108BD9-81ED-4DB2-BD59-A6C34878D82A}">
                    <a16:rowId xmlns:a16="http://schemas.microsoft.com/office/drawing/2014/main" val="10001"/>
                  </a:ext>
                </a:extLst>
              </a:tr>
              <a:tr h="3425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      II - II A  Gaz Grubu</a:t>
                      </a:r>
                      <a:endParaRPr kumimoji="0" lang="tr-TR" sz="1600" b="1" i="0" u="none" strike="noStrike" cap="none" normalizeH="0" baseline="0" dirty="0">
                        <a:ln>
                          <a:noFill/>
                        </a:ln>
                        <a:solidFill>
                          <a:schemeClr val="tx1"/>
                        </a:solidFill>
                        <a:effectLst/>
                        <a:latin typeface="Times New Roman" pitchFamily="18" charset="0"/>
                      </a:endParaRPr>
                    </a:p>
                  </a:txBody>
                  <a:tcPr anchor="ctr" horzOverflow="overflow"/>
                </a:tc>
                <a:tc>
                  <a:txBody>
                    <a:bodyPr/>
                    <a:lstStyle/>
                    <a:p>
                      <a:pPr marL="914400" marR="0" lvl="2" indent="0" algn="l" defTabSz="914400" rtl="0" eaLnBrk="1" fontAlgn="base" latinLnBrk="0" hangingPunct="1">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Amonyak</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Sanayide üretilen metan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Yüksek fırın gazı</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Karbon monoksit</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Propan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Bütan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Pentan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Heksan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Heptan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İzooktan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Dekan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Benzen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Ksilen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Sikloheksan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Aseton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Etil metil keton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Metil asetat</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Etil asetat</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n-bütil / propil asetat</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Amil Asetat</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Kloroetilen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Metanol</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Etanol</a:t>
                      </a:r>
                      <a:endParaRPr kumimoji="0" lang="tr-TR" sz="900" b="1" i="0" u="none" strike="noStrike" cap="none" normalizeH="0" baseline="0" dirty="0">
                        <a:ln>
                          <a:noFill/>
                        </a:ln>
                        <a:solidFill>
                          <a:srgbClr val="403726"/>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2"/>
                  </a:ext>
                </a:extLst>
              </a:tr>
              <a:tr h="964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        II - II B Gaz Grubu</a:t>
                      </a:r>
                      <a:endParaRPr kumimoji="0" lang="tr-TR" sz="1600" b="1" i="0" u="none" strike="noStrike" cap="none" normalizeH="0" baseline="0" dirty="0">
                        <a:ln>
                          <a:noFill/>
                        </a:ln>
                        <a:solidFill>
                          <a:schemeClr val="tx1"/>
                        </a:solidFill>
                        <a:effectLst/>
                        <a:latin typeface="Times New Roman" pitchFamily="18" charset="0"/>
                      </a:endParaRPr>
                    </a:p>
                  </a:txBody>
                  <a:tcPr anchor="ctr" horzOverflow="overflow"/>
                </a:tc>
                <a:tc>
                  <a:txBody>
                    <a:bodyPr/>
                    <a:lstStyle/>
                    <a:p>
                      <a:pPr marL="914400" marR="0" lvl="2" indent="0" algn="l" defTabSz="914400" rtl="0" eaLnBrk="1" fontAlgn="base" latinLnBrk="0" hangingPunct="1">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Bütadien 1,3</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Etilen</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Dietil eter</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Etilen oksit</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Kent gazı</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Kömür fırını gazı</a:t>
                      </a:r>
                      <a:endParaRPr kumimoji="0" lang="tr-TR" sz="900" b="1" i="0" u="none" strike="noStrike" cap="none" normalizeH="0" baseline="0" dirty="0">
                        <a:ln>
                          <a:noFill/>
                        </a:ln>
                        <a:solidFill>
                          <a:srgbClr val="403726"/>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3"/>
                  </a:ext>
                </a:extLst>
              </a:tr>
              <a:tr h="5307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II - II C Grubu</a:t>
                      </a:r>
                      <a:endParaRPr kumimoji="0" lang="tr-TR" sz="1600" b="1" i="0" u="none" strike="noStrike" cap="none" normalizeH="0" baseline="0" dirty="0">
                        <a:ln>
                          <a:noFill/>
                        </a:ln>
                        <a:solidFill>
                          <a:schemeClr val="tx1"/>
                        </a:solidFill>
                        <a:effectLst/>
                        <a:latin typeface="Times New Roman" pitchFamily="18" charset="0"/>
                      </a:endParaRPr>
                    </a:p>
                  </a:txBody>
                  <a:tcPr anchor="ctr" horzOverflow="overflow"/>
                </a:tc>
                <a:tc>
                  <a:txBody>
                    <a:bodyPr/>
                    <a:lstStyle/>
                    <a:p>
                      <a:pPr marL="914400" marR="0" lvl="2" indent="0" algn="l" defTabSz="914400" rtl="0" eaLnBrk="1" fontAlgn="base" latinLnBrk="0" hangingPunct="1">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Hidrojen </a:t>
                      </a:r>
                    </a:p>
                    <a:p>
                      <a:pPr marL="914400" marR="0" lvl="2" indent="0" algn="l" defTabSz="914400" rtl="0" eaLnBrk="1" fontAlgn="base" latinLnBrk="0" hangingPunct="1">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 Karbon disülfür   </a:t>
                      </a:r>
                    </a:p>
                    <a:p>
                      <a:pPr marL="914400" marR="0" lvl="2" indent="0" algn="l" defTabSz="914400" rtl="0" eaLnBrk="1" fontAlgn="base" latinLnBrk="0" hangingPunct="1">
                        <a:lnSpc>
                          <a:spcPct val="100000"/>
                        </a:lnSpc>
                        <a:spcBef>
                          <a:spcPct val="0"/>
                        </a:spcBef>
                        <a:spcAft>
                          <a:spcPct val="0"/>
                        </a:spcAft>
                        <a:buClrTx/>
                        <a:buSzTx/>
                        <a:buFontTx/>
                        <a:buNone/>
                        <a:tabLst/>
                      </a:pPr>
                      <a:r>
                        <a:rPr kumimoji="0" lang="tr-TR" sz="900" b="1" u="none" strike="noStrike" cap="none" normalizeH="0" baseline="0" dirty="0">
                          <a:ln>
                            <a:noFill/>
                          </a:ln>
                          <a:solidFill>
                            <a:srgbClr val="403726"/>
                          </a:solidFill>
                          <a:effectLst/>
                          <a:latin typeface="Arial" pitchFamily="34" charset="0"/>
                          <a:cs typeface="Arial" pitchFamily="34" charset="0"/>
                        </a:rPr>
                        <a:t>Asetilen</a:t>
                      </a:r>
                      <a:endParaRPr kumimoji="0" lang="tr-TR" sz="900" b="1" i="0" u="none" strike="noStrike" cap="none" normalizeH="0" baseline="0" dirty="0">
                        <a:ln>
                          <a:noFill/>
                        </a:ln>
                        <a:solidFill>
                          <a:srgbClr val="403726"/>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4"/>
                  </a:ext>
                </a:extLst>
              </a:tr>
              <a:tr h="38597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u="none" strike="noStrike" cap="none" normalizeH="0" baseline="0" dirty="0">
                          <a:ln>
                            <a:noFill/>
                          </a:ln>
                          <a:effectLst/>
                          <a:latin typeface="Arial" pitchFamily="34" charset="0"/>
                          <a:cs typeface="Arial" pitchFamily="34" charset="0"/>
                        </a:rPr>
                        <a:t>1 ) Sanayi metan , metan ile hacimsel olarak en çok %10 hidrojen karışımdan oluşur.. </a:t>
                      </a:r>
                      <a:endParaRPr kumimoji="0" lang="tr-TR" sz="110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u="none" strike="noStrike" cap="none" normalizeH="0" baseline="0" dirty="0">
                          <a:ln>
                            <a:noFill/>
                          </a:ln>
                          <a:effectLst/>
                          <a:latin typeface="Arial" pitchFamily="34" charset="0"/>
                          <a:cs typeface="Arial" pitchFamily="34" charset="0"/>
                        </a:rPr>
                        <a:t>2 ) Kent gazı hacimsel olarak en çok %57 hidrojen , % 16 karbon monoksit ve % 27 parafin hidrokarbon soy gaz karışımından oluşabilir</a:t>
                      </a:r>
                      <a:r>
                        <a:rPr kumimoji="0" lang="tr-TR" sz="900" u="none" strike="noStrike" cap="none" normalizeH="0" baseline="0" dirty="0">
                          <a:ln>
                            <a:noFill/>
                          </a:ln>
                          <a:effectLst/>
                        </a:rPr>
                        <a:t>. </a:t>
                      </a:r>
                      <a:endParaRPr kumimoji="0" lang="tr-TR" sz="2600" b="0" i="0" u="none" strike="noStrike" cap="none" normalizeH="0" baseline="0" dirty="0">
                        <a:ln>
                          <a:noFill/>
                        </a:ln>
                        <a:solidFill>
                          <a:schemeClr val="tx1"/>
                        </a:solidFill>
                        <a:effectLst/>
                        <a:latin typeface="Times New Roman" pitchFamily="18" charset="0"/>
                      </a:endParaRPr>
                    </a:p>
                  </a:txBody>
                  <a:tcPr horzOverflow="overflow"/>
                </a:tc>
                <a:tc hMerge="1">
                  <a:txBody>
                    <a:bodyPr/>
                    <a:lstStyle/>
                    <a:p>
                      <a:endParaRPr lang="tr-TR"/>
                    </a:p>
                  </a:txBody>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68C77CF-6B4B-4CE5-A457-BB88CDA2DC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24</a:t>
            </a:fld>
            <a:endParaRPr lang="tr-TR"/>
          </a:p>
        </p:txBody>
      </p:sp>
      <p:pic>
        <p:nvPicPr>
          <p:cNvPr id="3" name="Resim 2">
            <a:extLst>
              <a:ext uri="{FF2B5EF4-FFF2-40B4-BE49-F238E27FC236}">
                <a16:creationId xmlns:a16="http://schemas.microsoft.com/office/drawing/2014/main" id="{8B095EF3-834E-480E-B717-72B33106C61C}"/>
              </a:ext>
            </a:extLst>
          </p:cNvPr>
          <p:cNvPicPr>
            <a:picLocks noChangeAspect="1"/>
          </p:cNvPicPr>
          <p:nvPr/>
        </p:nvPicPr>
        <p:blipFill>
          <a:blip r:embed="rId2"/>
          <a:stretch>
            <a:fillRect/>
          </a:stretch>
        </p:blipFill>
        <p:spPr>
          <a:xfrm>
            <a:off x="1037230" y="327545"/>
            <a:ext cx="10276764" cy="6155141"/>
          </a:xfrm>
          <a:prstGeom prst="rect">
            <a:avLst/>
          </a:prstGeom>
        </p:spPr>
      </p:pic>
    </p:spTree>
    <p:extLst>
      <p:ext uri="{BB962C8B-B14F-4D97-AF65-F5344CB8AC3E}">
        <p14:creationId xmlns:p14="http://schemas.microsoft.com/office/powerpoint/2010/main" val="2988815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Slayt Numarası Yer Tutucusu">
            <a:extLst>
              <a:ext uri="{FF2B5EF4-FFF2-40B4-BE49-F238E27FC236}">
                <a16:creationId xmlns:a16="http://schemas.microsoft.com/office/drawing/2014/main" id="{511F5088-CE2C-4D11-B1CD-FAE5CC09C7FB}"/>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26D0F631-ED3C-4030-849A-970562CFA2E2}" type="slidenum">
              <a:rPr lang="tr-TR" altLang="tr-TR" sz="1400"/>
              <a:pPr algn="r" eaLnBrk="1" hangingPunct="1">
                <a:spcBef>
                  <a:spcPct val="0"/>
                </a:spcBef>
                <a:buFontTx/>
                <a:buNone/>
              </a:pPr>
              <a:t>25</a:t>
            </a:fld>
            <a:endParaRPr lang="tr-TR" altLang="tr-TR" sz="1400"/>
          </a:p>
        </p:txBody>
      </p:sp>
      <p:sp>
        <p:nvSpPr>
          <p:cNvPr id="1173506" name="Rectangle 2">
            <a:extLst>
              <a:ext uri="{FF2B5EF4-FFF2-40B4-BE49-F238E27FC236}">
                <a16:creationId xmlns:a16="http://schemas.microsoft.com/office/drawing/2014/main" id="{D2EEEF6B-5988-4896-8952-11E144EDA7C6}"/>
              </a:ext>
            </a:extLst>
          </p:cNvPr>
          <p:cNvSpPr>
            <a:spLocks noGrp="1" noChangeArrowheads="1"/>
          </p:cNvSpPr>
          <p:nvPr>
            <p:ph type="title" idx="4294967295"/>
          </p:nvPr>
        </p:nvSpPr>
        <p:spPr>
          <a:xfrm>
            <a:off x="2286000" y="466104"/>
            <a:ext cx="8229600" cy="647700"/>
          </a:xfrm>
        </p:spPr>
        <p:txBody>
          <a:bodyPr>
            <a:normAutofit fontScale="90000"/>
          </a:bodyPr>
          <a:lstStyle/>
          <a:p>
            <a:pPr eaLnBrk="1" hangingPunct="1">
              <a:defRPr/>
            </a:pPr>
            <a:r>
              <a:rPr lang="tr-TR" sz="2800" b="1" dirty="0">
                <a:solidFill>
                  <a:srgbClr val="0000CC"/>
                </a:solidFill>
                <a:effectLst>
                  <a:outerShdw blurRad="38100" dist="38100" dir="2700000" algn="tl">
                    <a:srgbClr val="C0C0C0"/>
                  </a:outerShdw>
                </a:effectLst>
              </a:rPr>
              <a:t/>
            </a:r>
            <a:br>
              <a:rPr lang="tr-TR" sz="2800" b="1" dirty="0">
                <a:solidFill>
                  <a:srgbClr val="0000CC"/>
                </a:solidFill>
                <a:effectLst>
                  <a:outerShdw blurRad="38100" dist="38100" dir="2700000" algn="tl">
                    <a:srgbClr val="C0C0C0"/>
                  </a:outerShdw>
                </a:effectLst>
              </a:rPr>
            </a:br>
            <a:r>
              <a:rPr lang="tr-TR" sz="2800" b="1" dirty="0">
                <a:solidFill>
                  <a:srgbClr val="0000CC"/>
                </a:solidFill>
                <a:effectLst>
                  <a:outerShdw blurRad="38100" dist="38100" dir="2700000" algn="tl">
                    <a:srgbClr val="C0C0C0"/>
                  </a:outerShdw>
                </a:effectLst>
              </a:rPr>
              <a:t>                      </a:t>
            </a:r>
            <a:r>
              <a:rPr lang="tr-TR" sz="2200" b="1" dirty="0">
                <a:solidFill>
                  <a:srgbClr val="0000CC"/>
                </a:solidFill>
                <a:effectLst>
                  <a:outerShdw blurRad="38100" dist="38100" dir="2700000" algn="tl">
                    <a:srgbClr val="C0C0C0"/>
                  </a:outerShdw>
                </a:effectLst>
              </a:rPr>
              <a:t>PATLAYICI </a:t>
            </a:r>
            <a:r>
              <a:rPr lang="tr-TR" sz="2200" b="1" dirty="0">
                <a:solidFill>
                  <a:srgbClr val="FF0000"/>
                </a:solidFill>
                <a:effectLst>
                  <a:outerShdw blurRad="38100" dist="38100" dir="2700000" algn="tl">
                    <a:srgbClr val="C0C0C0"/>
                  </a:outerShdw>
                </a:effectLst>
              </a:rPr>
              <a:t>GAZ</a:t>
            </a:r>
            <a:r>
              <a:rPr lang="tr-TR" sz="2200" b="1" dirty="0">
                <a:solidFill>
                  <a:srgbClr val="0000CC"/>
                </a:solidFill>
                <a:effectLst>
                  <a:outerShdw blurRad="38100" dist="38100" dir="2700000" algn="tl">
                    <a:srgbClr val="C0C0C0"/>
                  </a:outerShdw>
                </a:effectLst>
              </a:rPr>
              <a:t> / </a:t>
            </a:r>
            <a:r>
              <a:rPr lang="tr-TR" sz="2200" b="1" dirty="0">
                <a:solidFill>
                  <a:srgbClr val="FF0000"/>
                </a:solidFill>
                <a:effectLst>
                  <a:outerShdw blurRad="38100" dist="38100" dir="2700000" algn="tl">
                    <a:srgbClr val="C0C0C0"/>
                  </a:outerShdw>
                </a:effectLst>
              </a:rPr>
              <a:t>TOZ</a:t>
            </a:r>
            <a:r>
              <a:rPr lang="tr-TR" sz="2200" b="1" dirty="0">
                <a:solidFill>
                  <a:srgbClr val="0000CC"/>
                </a:solidFill>
                <a:effectLst>
                  <a:outerShdw blurRad="38100" dist="38100" dir="2700000" algn="tl">
                    <a:srgbClr val="C0C0C0"/>
                  </a:outerShdw>
                </a:effectLst>
              </a:rPr>
              <a:t> ORTAMLARINDA </a:t>
            </a:r>
            <a:br>
              <a:rPr lang="tr-TR" sz="2200" b="1" dirty="0">
                <a:solidFill>
                  <a:srgbClr val="0000CC"/>
                </a:solidFill>
                <a:effectLst>
                  <a:outerShdw blurRad="38100" dist="38100" dir="2700000" algn="tl">
                    <a:srgbClr val="C0C0C0"/>
                  </a:outerShdw>
                </a:effectLst>
              </a:rPr>
            </a:br>
            <a:r>
              <a:rPr lang="tr-TR" sz="2200" b="1" dirty="0">
                <a:solidFill>
                  <a:srgbClr val="0000CC"/>
                </a:solidFill>
                <a:effectLst>
                  <a:outerShdw blurRad="38100" dist="38100" dir="2700000" algn="tl">
                    <a:srgbClr val="C0C0C0"/>
                  </a:outerShdw>
                </a:effectLst>
              </a:rPr>
              <a:t>                           </a:t>
            </a:r>
            <a:r>
              <a:rPr lang="tr-TR" sz="2200" b="1" dirty="0">
                <a:solidFill>
                  <a:srgbClr val="FF0000"/>
                </a:solidFill>
                <a:effectLst>
                  <a:outerShdw blurRad="38100" dist="38100" dir="2700000" algn="tl">
                    <a:srgbClr val="C0C0C0"/>
                  </a:outerShdw>
                </a:effectLst>
              </a:rPr>
              <a:t>EKİPMAN SICAKLIK DEĞERLENDİRME</a:t>
            </a:r>
            <a:r>
              <a:rPr lang="tr-TR" sz="2200" b="1" dirty="0">
                <a:solidFill>
                  <a:srgbClr val="0000CC"/>
                </a:solidFill>
                <a:effectLst>
                  <a:outerShdw blurRad="38100" dist="38100" dir="2700000" algn="tl">
                    <a:srgbClr val="C0C0C0"/>
                  </a:outerShdw>
                </a:effectLst>
              </a:rPr>
              <a:t/>
            </a:r>
            <a:br>
              <a:rPr lang="tr-TR" sz="2200" b="1" dirty="0">
                <a:solidFill>
                  <a:srgbClr val="0000CC"/>
                </a:solidFill>
                <a:effectLst>
                  <a:outerShdw blurRad="38100" dist="38100" dir="2700000" algn="tl">
                    <a:srgbClr val="C0C0C0"/>
                  </a:outerShdw>
                </a:effectLst>
              </a:rPr>
            </a:br>
            <a:endParaRPr lang="tr-TR" sz="2200" b="1" dirty="0">
              <a:solidFill>
                <a:srgbClr val="0000CC"/>
              </a:solidFill>
              <a:effectLst>
                <a:outerShdw blurRad="38100" dist="38100" dir="2700000" algn="tl">
                  <a:srgbClr val="C0C0C0"/>
                </a:outerShdw>
              </a:effectLst>
            </a:endParaRPr>
          </a:p>
        </p:txBody>
      </p:sp>
      <p:graphicFrame>
        <p:nvGraphicFramePr>
          <p:cNvPr id="144406" name="Group 22">
            <a:extLst>
              <a:ext uri="{FF2B5EF4-FFF2-40B4-BE49-F238E27FC236}">
                <a16:creationId xmlns:a16="http://schemas.microsoft.com/office/drawing/2014/main" id="{52E2A72D-09D1-4C72-B433-89E3605838AD}"/>
              </a:ext>
            </a:extLst>
          </p:cNvPr>
          <p:cNvGraphicFramePr>
            <a:graphicFrameLocks noGrp="1"/>
          </p:cNvGraphicFramePr>
          <p:nvPr>
            <p:ph idx="4294967295"/>
            <p:extLst>
              <p:ext uri="{D42A27DB-BD31-4B8C-83A1-F6EECF244321}">
                <p14:modId xmlns:p14="http://schemas.microsoft.com/office/powerpoint/2010/main" val="3022988988"/>
              </p:ext>
            </p:extLst>
          </p:nvPr>
        </p:nvGraphicFramePr>
        <p:xfrm>
          <a:off x="2286000" y="1321904"/>
          <a:ext cx="8331958" cy="4981124"/>
        </p:xfrm>
        <a:graphic>
          <a:graphicData uri="http://schemas.openxmlformats.org/drawingml/2006/table">
            <a:tbl>
              <a:tblPr/>
              <a:tblGrid>
                <a:gridCol w="4117058">
                  <a:extLst>
                    <a:ext uri="{9D8B030D-6E8A-4147-A177-3AD203B41FA5}">
                      <a16:colId xmlns:a16="http://schemas.microsoft.com/office/drawing/2014/main" val="20000"/>
                    </a:ext>
                  </a:extLst>
                </a:gridCol>
                <a:gridCol w="4214900">
                  <a:extLst>
                    <a:ext uri="{9D8B030D-6E8A-4147-A177-3AD203B41FA5}">
                      <a16:colId xmlns:a16="http://schemas.microsoft.com/office/drawing/2014/main" val="20001"/>
                    </a:ext>
                  </a:extLst>
                </a:gridCol>
              </a:tblGrid>
              <a:tr h="12833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1" i="0" u="none" strike="noStrike" cap="none" normalizeH="0" baseline="0" dirty="0">
                          <a:ln>
                            <a:noFill/>
                          </a:ln>
                          <a:solidFill>
                            <a:schemeClr val="accent2"/>
                          </a:solidFill>
                          <a:effectLst/>
                          <a:latin typeface="Arial" charset="0"/>
                        </a:rPr>
                        <a:t>PATLAYICI GAZ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1" i="0" u="none" strike="noStrike" cap="none" normalizeH="0" baseline="0" dirty="0">
                          <a:ln>
                            <a:noFill/>
                          </a:ln>
                          <a:solidFill>
                            <a:schemeClr val="accent2"/>
                          </a:solidFill>
                          <a:effectLst/>
                          <a:latin typeface="Arial" charset="0"/>
                        </a:rPr>
                        <a:t>°C</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1" i="0" u="none" strike="noStrike" cap="none" normalizeH="0" baseline="0" dirty="0">
                        <a:ln>
                          <a:noFill/>
                        </a:ln>
                        <a:solidFill>
                          <a:schemeClr val="accent2"/>
                        </a:solidFill>
                        <a:effectLst/>
                        <a:latin typeface="Arial"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1" i="0" u="none" strike="noStrike" cap="none" normalizeH="0" baseline="0" dirty="0">
                          <a:ln>
                            <a:noFill/>
                          </a:ln>
                          <a:solidFill>
                            <a:schemeClr val="accent2"/>
                          </a:solidFill>
                          <a:effectLst/>
                          <a:latin typeface="Arial" charset="0"/>
                        </a:rPr>
                        <a:t>PATLAYICI TOZ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1" i="0" u="none" strike="noStrike" cap="none" normalizeH="0" baseline="0" dirty="0">
                          <a:ln>
                            <a:noFill/>
                          </a:ln>
                          <a:solidFill>
                            <a:schemeClr val="accent2"/>
                          </a:solidFill>
                          <a:effectLst/>
                          <a:latin typeface="Arial" charset="0"/>
                        </a:rPr>
                        <a: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39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chemeClr val="tx1"/>
                          </a:solidFill>
                          <a:effectLst/>
                          <a:latin typeface="Arial" charset="0"/>
                        </a:rPr>
                        <a:t>Tx - Tgaz</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rgbClr val="FF3300"/>
                          </a:solidFill>
                          <a:effectLst/>
                          <a:latin typeface="Arial" charset="0"/>
                        </a:rPr>
                        <a:t>% 80 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Arial" charset="0"/>
                        </a:rPr>
                        <a:t>Tx:Cihaz sıcaklık sınıfı</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Arial" charset="0"/>
                        </a:rPr>
                        <a:t>Tgaz :Gaz kıvılcımlanma sıcaklığı</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a:ln>
                          <a:noFill/>
                        </a:ln>
                        <a:solidFill>
                          <a:schemeClr val="tx1"/>
                        </a:solidFill>
                        <a:effectLst/>
                        <a:latin typeface="Arial"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chemeClr val="tx1"/>
                          </a:solidFill>
                          <a:effectLst/>
                          <a:latin typeface="Arial" charset="0"/>
                        </a:rPr>
                        <a:t>Tx - Ttoz</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rgbClr val="FF3300"/>
                          </a:solidFill>
                          <a:effectLst/>
                          <a:latin typeface="Arial" charset="0"/>
                        </a:rPr>
                        <a:t>2 / 3 ü</a:t>
                      </a:r>
                      <a:r>
                        <a:rPr kumimoji="0" lang="tr-TR" sz="2800" b="0" i="0" u="none" strike="noStrike" cap="none" normalizeH="0" baseline="0" dirty="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Arial" charset="0"/>
                        </a:rPr>
                        <a:t>Tx:Cihaz sıcaklık sınıfı</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err="1">
                          <a:ln>
                            <a:noFill/>
                          </a:ln>
                          <a:solidFill>
                            <a:schemeClr val="tx1"/>
                          </a:solidFill>
                          <a:effectLst/>
                          <a:latin typeface="Arial" charset="0"/>
                        </a:rPr>
                        <a:t>Ttoz</a:t>
                      </a:r>
                      <a:r>
                        <a:rPr kumimoji="0" lang="tr-TR" sz="1400" b="1" i="0" u="none" strike="noStrike" cap="none" normalizeH="0" baseline="0" dirty="0">
                          <a:ln>
                            <a:noFill/>
                          </a:ln>
                          <a:solidFill>
                            <a:schemeClr val="tx1"/>
                          </a:solidFill>
                          <a:effectLst/>
                          <a:latin typeface="Arial" charset="0"/>
                        </a:rPr>
                        <a:t> :Korlanma/Tutuşma sıcaklığı</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Rectangle 5">
            <a:extLst>
              <a:ext uri="{FF2B5EF4-FFF2-40B4-BE49-F238E27FC236}">
                <a16:creationId xmlns:a16="http://schemas.microsoft.com/office/drawing/2014/main" id="{DE48A832-18B3-4E96-8F68-28ADA681209A}"/>
              </a:ext>
            </a:extLst>
          </p:cNvPr>
          <p:cNvSpPr txBox="1">
            <a:spLocks noChangeArrowheads="1"/>
          </p:cNvSpPr>
          <p:nvPr/>
        </p:nvSpPr>
        <p:spPr>
          <a:xfrm>
            <a:off x="1676400" y="0"/>
            <a:ext cx="8763000" cy="685800"/>
          </a:xfrm>
          <a:prstGeom prst="rect">
            <a:avLst/>
          </a:prstGeom>
        </p:spPr>
        <p:txBody>
          <a:bodyPr anchor="ctr">
            <a:normAutofit/>
          </a:bodyPr>
          <a:lstStyle/>
          <a:p>
            <a:pPr algn="ctr">
              <a:defRPr/>
            </a:pPr>
            <a:endParaRPr lang="tr-TR" sz="2400" b="1" cap="all" dirty="0">
              <a:solidFill>
                <a:srgbClr val="0070C0"/>
              </a:solidFill>
              <a:effectLst>
                <a:reflection blurRad="12700" stA="48000" endA="300" endPos="55000" dir="5400000" sy="-90000" algn="bl" rotWithShape="0"/>
              </a:effectLs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1463982-B02F-459F-9F88-392CEDAF3C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26</a:t>
            </a:fld>
            <a:endParaRPr lang="tr-TR"/>
          </a:p>
        </p:txBody>
      </p:sp>
      <p:pic>
        <p:nvPicPr>
          <p:cNvPr id="3" name="Picture 436">
            <a:extLst>
              <a:ext uri="{FF2B5EF4-FFF2-40B4-BE49-F238E27FC236}">
                <a16:creationId xmlns:a16="http://schemas.microsoft.com/office/drawing/2014/main" id="{E6D918AB-3CA8-4474-824D-AA64E3B85512}"/>
              </a:ext>
            </a:extLst>
          </p:cNvPr>
          <p:cNvPicPr>
            <a:picLocks/>
          </p:cNvPicPr>
          <p:nvPr/>
        </p:nvPicPr>
        <p:blipFill>
          <a:blip r:embed="rId2"/>
          <a:stretch>
            <a:fillRect/>
          </a:stretch>
        </p:blipFill>
        <p:spPr>
          <a:xfrm>
            <a:off x="668739" y="703057"/>
            <a:ext cx="10918209" cy="5653293"/>
          </a:xfrm>
          <a:prstGeom prst="rect">
            <a:avLst/>
          </a:prstGeom>
        </p:spPr>
      </p:pic>
    </p:spTree>
    <p:extLst>
      <p:ext uri="{BB962C8B-B14F-4D97-AF65-F5344CB8AC3E}">
        <p14:creationId xmlns:p14="http://schemas.microsoft.com/office/powerpoint/2010/main" val="245198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37CF7359-1014-4893-9320-53D56E7170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27</a:t>
            </a:fld>
            <a:endParaRPr lang="tr-TR"/>
          </a:p>
        </p:txBody>
      </p:sp>
      <p:pic>
        <p:nvPicPr>
          <p:cNvPr id="3" name="Resim 2">
            <a:extLst>
              <a:ext uri="{FF2B5EF4-FFF2-40B4-BE49-F238E27FC236}">
                <a16:creationId xmlns:a16="http://schemas.microsoft.com/office/drawing/2014/main" id="{B470A664-2067-4B10-949C-91280D8F6508}"/>
              </a:ext>
            </a:extLst>
          </p:cNvPr>
          <p:cNvPicPr>
            <a:picLocks noChangeAspect="1"/>
          </p:cNvPicPr>
          <p:nvPr/>
        </p:nvPicPr>
        <p:blipFill rotWithShape="1">
          <a:blip r:embed="rId3"/>
          <a:srcRect l="11752" t="20482" r="13326" b="9827"/>
          <a:stretch/>
        </p:blipFill>
        <p:spPr>
          <a:xfrm>
            <a:off x="834789" y="992500"/>
            <a:ext cx="11204811" cy="5363850"/>
          </a:xfrm>
          <a:prstGeom prst="rect">
            <a:avLst/>
          </a:prstGeom>
        </p:spPr>
      </p:pic>
    </p:spTree>
    <p:extLst>
      <p:ext uri="{BB962C8B-B14F-4D97-AF65-F5344CB8AC3E}">
        <p14:creationId xmlns:p14="http://schemas.microsoft.com/office/powerpoint/2010/main" val="1146295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2C57B070-6BF9-4F33-A128-47AEA1B825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28</a:t>
            </a:fld>
            <a:endParaRPr lang="tr-TR"/>
          </a:p>
        </p:txBody>
      </p:sp>
      <p:pic>
        <p:nvPicPr>
          <p:cNvPr id="3" name="İçerik Yer Tutucusu 4">
            <a:extLst>
              <a:ext uri="{FF2B5EF4-FFF2-40B4-BE49-F238E27FC236}">
                <a16:creationId xmlns:a16="http://schemas.microsoft.com/office/drawing/2014/main" id="{BD34F604-FB68-4D29-B9E2-3F6526485C9C}"/>
              </a:ext>
            </a:extLst>
          </p:cNvPr>
          <p:cNvPicPr>
            <a:picLocks noChangeAspect="1"/>
          </p:cNvPicPr>
          <p:nvPr/>
        </p:nvPicPr>
        <p:blipFill>
          <a:blip r:embed="rId2"/>
          <a:stretch>
            <a:fillRect/>
          </a:stretch>
        </p:blipFill>
        <p:spPr>
          <a:xfrm>
            <a:off x="1487606" y="914400"/>
            <a:ext cx="9498842" cy="5441950"/>
          </a:xfrm>
          <a:prstGeom prst="rect">
            <a:avLst/>
          </a:prstGeom>
        </p:spPr>
      </p:pic>
    </p:spTree>
    <p:extLst>
      <p:ext uri="{BB962C8B-B14F-4D97-AF65-F5344CB8AC3E}">
        <p14:creationId xmlns:p14="http://schemas.microsoft.com/office/powerpoint/2010/main" val="1516997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r>
              <a:rPr lang="tr-TR" altLang="tr-TR" sz="3200" b="1" dirty="0">
                <a:solidFill>
                  <a:srgbClr val="FF0000"/>
                </a:solidFill>
                <a:latin typeface="Times New Roman" panose="02020603050405020304" pitchFamily="18" charset="0"/>
              </a:rPr>
              <a:t>I </a:t>
            </a:r>
            <a:r>
              <a:rPr lang="tr-TR" altLang="tr-TR" sz="3200" b="1" dirty="0" err="1">
                <a:solidFill>
                  <a:srgbClr val="FF0000"/>
                </a:solidFill>
                <a:latin typeface="Times New Roman" panose="02020603050405020304" pitchFamily="18" charset="0"/>
              </a:rPr>
              <a:t>nolu</a:t>
            </a:r>
            <a:r>
              <a:rPr lang="tr-TR" altLang="tr-TR" sz="3200" b="1" dirty="0">
                <a:solidFill>
                  <a:srgbClr val="FF0000"/>
                </a:solidFill>
                <a:latin typeface="Times New Roman" panose="02020603050405020304" pitchFamily="18" charset="0"/>
              </a:rPr>
              <a:t> Teçhizat Grubu :</a:t>
            </a:r>
          </a:p>
          <a:p>
            <a:r>
              <a:rPr lang="tr-TR" altLang="tr-TR" sz="3200" dirty="0">
                <a:latin typeface="Times New Roman" panose="02020603050405020304" pitchFamily="18" charset="0"/>
              </a:rPr>
              <a:t>Madenlerin yer altı bölümlerinde ve bu madenlerin grizu ve/veya yanıcı toz tehlikesi altındaki yer üstü bölümlerinde kullanılan teçhizatlar.</a:t>
            </a:r>
          </a:p>
          <a:p>
            <a:r>
              <a:rPr lang="tr-TR" altLang="tr-TR" sz="3600" b="1" dirty="0">
                <a:solidFill>
                  <a:srgbClr val="FF0000"/>
                </a:solidFill>
                <a:latin typeface="Times New Roman" panose="02020603050405020304" pitchFamily="18" charset="0"/>
              </a:rPr>
              <a:t>M1 Kategorisi - </a:t>
            </a:r>
            <a:r>
              <a:rPr lang="tr-TR" altLang="tr-TR" sz="3200" dirty="0">
                <a:latin typeface="Times New Roman" panose="02020603050405020304" pitchFamily="18" charset="0"/>
              </a:rPr>
              <a:t> yüksek seviyede koruma sağlayabilecek şekilde tasarlanmış ve gerektiğinde buna yönelik olarak ilave özel koruma araçları ile teçhiz edilmiş teçhizatı kapsar. (Sürekli çalışmaya devam etmesi gereken teçhizatlar)</a:t>
            </a:r>
          </a:p>
          <a:p>
            <a:r>
              <a:rPr lang="tr-TR" altLang="tr-TR" sz="3600" b="1" dirty="0">
                <a:solidFill>
                  <a:srgbClr val="FF0000"/>
                </a:solidFill>
                <a:latin typeface="Times New Roman" panose="02020603050405020304" pitchFamily="18" charset="0"/>
              </a:rPr>
              <a:t>M2 Kategorisi -</a:t>
            </a:r>
            <a:r>
              <a:rPr lang="tr-TR" altLang="tr-TR" sz="3200" dirty="0">
                <a:latin typeface="Times New Roman" panose="02020603050405020304" pitchFamily="18" charset="0"/>
              </a:rPr>
              <a:t>  yalnızca yüksek seviyede koruma sağlayabilecek şekilde tasarlanmış teçhizatı kapsar. (Sürekli çalışmayan teçhizatı tanımlar)</a:t>
            </a:r>
            <a:endParaRPr lang="tr-TR" altLang="tr-TR" sz="2400" dirty="0">
              <a:latin typeface="Times New Roman" panose="02020603050405020304" pitchFamily="18" charset="0"/>
            </a:endParaRP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29</a:t>
            </a:fld>
            <a:endParaRPr lang="tr-TR"/>
          </a:p>
        </p:txBody>
      </p:sp>
    </p:spTree>
    <p:extLst>
      <p:ext uri="{BB962C8B-B14F-4D97-AF65-F5344CB8AC3E}">
        <p14:creationId xmlns:p14="http://schemas.microsoft.com/office/powerpoint/2010/main" val="121498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152400" y="696036"/>
            <a:ext cx="11775743" cy="577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a:buSzPct val="45000"/>
            </a:pPr>
            <a:endParaRPr lang="tr-TR" altLang="tr-TR" sz="1600" i="1" dirty="0">
              <a:solidFill>
                <a:srgbClr val="000000"/>
              </a:solidFill>
              <a:latin typeface="Calibri" panose="020F0502020204030204" pitchFamily="34" charset="0"/>
              <a:cs typeface="Calibri" panose="020F0502020204030204" pitchFamily="34" charset="0"/>
            </a:endParaRPr>
          </a:p>
          <a:p>
            <a:r>
              <a:rPr lang="tr-TR" sz="2800" dirty="0">
                <a:solidFill>
                  <a:srgbClr val="FF0000"/>
                </a:solidFill>
              </a:rPr>
              <a:t>ATEX Yönetmelikleri</a:t>
            </a:r>
          </a:p>
          <a:p>
            <a:r>
              <a:rPr lang="tr-TR" sz="2800" dirty="0"/>
              <a:t>1- Çalışanların Patlayıcı Ortamların Tehlikelerinden Korunması Hakkında Yönetmelik, 1999/92/EC  ( 118a veya 137) sayılı ATEX Yönetmeliği, </a:t>
            </a:r>
            <a:r>
              <a:rPr lang="tr-TR" sz="2800" dirty="0" smtClean="0"/>
              <a:t>ile Çalışma </a:t>
            </a:r>
            <a:r>
              <a:rPr lang="tr-TR" sz="2800" dirty="0"/>
              <a:t>ve Sosyal </a:t>
            </a:r>
            <a:r>
              <a:rPr lang="tr-TR" sz="2800" dirty="0" smtClean="0"/>
              <a:t>Güvenlik Bakanlığı</a:t>
            </a:r>
            <a:endParaRPr lang="tr-TR" sz="2800" dirty="0"/>
          </a:p>
          <a:p>
            <a:endParaRPr lang="tr-TR" sz="2800" i="1" dirty="0">
              <a:effectLst>
                <a:outerShdw blurRad="38100" dist="38100" dir="2700000" algn="tl">
                  <a:srgbClr val="C0C0C0"/>
                </a:outerShdw>
              </a:effectLst>
            </a:endParaRPr>
          </a:p>
          <a:p>
            <a:endParaRPr lang="tr-TR" sz="2800" i="1" dirty="0">
              <a:effectLst>
                <a:outerShdw blurRad="38100" dist="38100" dir="2700000" algn="tl">
                  <a:srgbClr val="C0C0C0"/>
                </a:outerShdw>
              </a:effectLst>
            </a:endParaRPr>
          </a:p>
          <a:p>
            <a:r>
              <a:rPr lang="tr-TR" sz="2800" i="1" dirty="0">
                <a:effectLst>
                  <a:outerShdw blurRad="38100" dist="38100" dir="2700000" algn="tl">
                    <a:srgbClr val="C0C0C0"/>
                  </a:outerShdw>
                </a:effectLst>
              </a:rPr>
              <a:t>2-Muhtemel Patlayıcı Ortamlarda Kullanılan Teçhizat ve Koruyucu Sistemleri</a:t>
            </a:r>
          </a:p>
          <a:p>
            <a:r>
              <a:rPr lang="tr-TR" sz="2800" dirty="0"/>
              <a:t> ile ilgili  Yönetmelik (2014</a:t>
            </a:r>
            <a:r>
              <a:rPr lang="es-ES" sz="2800" dirty="0"/>
              <a:t>/</a:t>
            </a:r>
            <a:r>
              <a:rPr lang="tr-TR" sz="2800" dirty="0"/>
              <a:t>34</a:t>
            </a:r>
            <a:r>
              <a:rPr lang="es-ES" sz="2800" dirty="0"/>
              <a:t>/EC </a:t>
            </a:r>
            <a:r>
              <a:rPr lang="tr-TR" sz="2800" dirty="0"/>
              <a:t> 100 a veya ATEX 95) sayılı ATEX Yönetmeliği.)</a:t>
            </a: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a:t>
            </a:fld>
            <a:endParaRPr lang="tr-TR"/>
          </a:p>
        </p:txBody>
      </p:sp>
      <p:pic>
        <p:nvPicPr>
          <p:cNvPr id="5" name="Resim 4">
            <a:extLst>
              <a:ext uri="{FF2B5EF4-FFF2-40B4-BE49-F238E27FC236}">
                <a16:creationId xmlns:a16="http://schemas.microsoft.com/office/drawing/2014/main" id="{AA090E4E-E789-4F63-8121-4F4C988243FE}"/>
              </a:ext>
            </a:extLst>
          </p:cNvPr>
          <p:cNvPicPr>
            <a:picLocks noChangeAspect="1"/>
          </p:cNvPicPr>
          <p:nvPr/>
        </p:nvPicPr>
        <p:blipFill>
          <a:blip r:embed="rId3"/>
          <a:stretch>
            <a:fillRect/>
          </a:stretch>
        </p:blipFill>
        <p:spPr>
          <a:xfrm>
            <a:off x="9050528" y="2152944"/>
            <a:ext cx="1491203" cy="1304802"/>
          </a:xfrm>
          <a:prstGeom prst="rect">
            <a:avLst/>
          </a:prstGeom>
        </p:spPr>
      </p:pic>
      <p:pic>
        <p:nvPicPr>
          <p:cNvPr id="8" name="Resim 7">
            <a:extLst>
              <a:ext uri="{FF2B5EF4-FFF2-40B4-BE49-F238E27FC236}">
                <a16:creationId xmlns:a16="http://schemas.microsoft.com/office/drawing/2014/main" id="{37DF992F-9C65-4B28-880C-06A056C4D942}"/>
              </a:ext>
            </a:extLst>
          </p:cNvPr>
          <p:cNvPicPr>
            <a:picLocks noChangeAspect="1"/>
          </p:cNvPicPr>
          <p:nvPr/>
        </p:nvPicPr>
        <p:blipFill>
          <a:blip r:embed="rId4"/>
          <a:stretch>
            <a:fillRect/>
          </a:stretch>
        </p:blipFill>
        <p:spPr>
          <a:xfrm>
            <a:off x="9050528" y="4914653"/>
            <a:ext cx="1856296" cy="1624259"/>
          </a:xfrm>
          <a:prstGeom prst="rect">
            <a:avLst/>
          </a:prstGeom>
        </p:spPr>
      </p:pic>
    </p:spTree>
    <p:extLst>
      <p:ext uri="{BB962C8B-B14F-4D97-AF65-F5344CB8AC3E}">
        <p14:creationId xmlns:p14="http://schemas.microsoft.com/office/powerpoint/2010/main" val="3904211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85642" y="299482"/>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endParaRPr lang="tr-TR" altLang="tr-TR" sz="3200" b="1" dirty="0">
              <a:solidFill>
                <a:srgbClr val="FF0000"/>
              </a:solidFill>
              <a:latin typeface="Times New Roman" panose="02020603050405020304" pitchFamily="18" charset="0"/>
            </a:endParaRPr>
          </a:p>
          <a:p>
            <a:r>
              <a:rPr lang="tr-TR" altLang="tr-TR" sz="3200" b="1" dirty="0">
                <a:solidFill>
                  <a:srgbClr val="FF0000"/>
                </a:solidFill>
                <a:latin typeface="Times New Roman" panose="02020603050405020304" pitchFamily="18" charset="0"/>
              </a:rPr>
              <a:t>II </a:t>
            </a:r>
            <a:r>
              <a:rPr lang="tr-TR" altLang="tr-TR" sz="3200" b="1" dirty="0" err="1">
                <a:solidFill>
                  <a:srgbClr val="FF0000"/>
                </a:solidFill>
                <a:latin typeface="Times New Roman" panose="02020603050405020304" pitchFamily="18" charset="0"/>
              </a:rPr>
              <a:t>nolu</a:t>
            </a:r>
            <a:r>
              <a:rPr lang="tr-TR" altLang="tr-TR" sz="3200" b="1" dirty="0">
                <a:solidFill>
                  <a:srgbClr val="FF0000"/>
                </a:solidFill>
                <a:latin typeface="Times New Roman" panose="02020603050405020304" pitchFamily="18" charset="0"/>
              </a:rPr>
              <a:t> Teçhizat Grubu :</a:t>
            </a:r>
            <a:r>
              <a:rPr lang="tr-TR" altLang="tr-TR" sz="2800" dirty="0">
                <a:solidFill>
                  <a:srgbClr val="FF0000"/>
                </a:solidFill>
                <a:latin typeface="Times New Roman" panose="02020603050405020304" pitchFamily="18" charset="0"/>
              </a:rPr>
              <a:t> </a:t>
            </a:r>
          </a:p>
          <a:p>
            <a:r>
              <a:rPr lang="tr-TR" altLang="tr-TR" sz="3200" dirty="0">
                <a:latin typeface="Times New Roman" panose="02020603050405020304" pitchFamily="18" charset="0"/>
              </a:rPr>
              <a:t>Patlayıcı ortamların tehlikeye düşüreceği diğer yerlerde kullanılan ekipmanlar.</a:t>
            </a:r>
          </a:p>
          <a:p>
            <a:pPr algn="just"/>
            <a:endParaRPr lang="tr-TR" altLang="tr-TR" sz="2800" b="1" dirty="0">
              <a:latin typeface="Times New Roman" panose="02020603050405020304" pitchFamily="18" charset="0"/>
            </a:endParaRPr>
          </a:p>
          <a:p>
            <a:pPr algn="just"/>
            <a:r>
              <a:rPr lang="tr-TR" altLang="tr-TR" sz="2800" b="1" dirty="0">
                <a:latin typeface="Times New Roman" panose="02020603050405020304" pitchFamily="18" charset="0"/>
              </a:rPr>
              <a:t>(1) </a:t>
            </a:r>
            <a:r>
              <a:rPr lang="tr-TR" altLang="tr-TR" sz="2800" b="1" dirty="0" err="1">
                <a:latin typeface="Times New Roman" panose="02020603050405020304" pitchFamily="18" charset="0"/>
              </a:rPr>
              <a:t>Zone</a:t>
            </a:r>
            <a:r>
              <a:rPr lang="tr-TR" altLang="tr-TR" sz="2800" b="1" dirty="0">
                <a:latin typeface="Times New Roman" panose="02020603050405020304" pitchFamily="18" charset="0"/>
              </a:rPr>
              <a:t> 0 –</a:t>
            </a:r>
            <a:r>
              <a:rPr lang="tr-TR" altLang="tr-TR" sz="2800" dirty="0">
                <a:latin typeface="Times New Roman" panose="02020603050405020304" pitchFamily="18" charset="0"/>
              </a:rPr>
              <a:t> Patlayıcı bir ortamın sürekli veya çok uzun periyotlarda bulunduğu, en yüksek riskli alandır.</a:t>
            </a:r>
          </a:p>
          <a:p>
            <a:pPr algn="just">
              <a:lnSpc>
                <a:spcPct val="150000"/>
              </a:lnSpc>
            </a:pPr>
            <a:r>
              <a:rPr lang="tr-TR" altLang="tr-TR" sz="2800" b="1" dirty="0">
                <a:latin typeface="Times New Roman" panose="02020603050405020304" pitchFamily="18" charset="0"/>
              </a:rPr>
              <a:t>(2) </a:t>
            </a:r>
            <a:r>
              <a:rPr lang="tr-TR" altLang="tr-TR" sz="2800" b="1" dirty="0" err="1">
                <a:latin typeface="Times New Roman" panose="02020603050405020304" pitchFamily="18" charset="0"/>
              </a:rPr>
              <a:t>Zone</a:t>
            </a:r>
            <a:r>
              <a:rPr lang="tr-TR" altLang="tr-TR" sz="2800" b="1" dirty="0">
                <a:latin typeface="Times New Roman" panose="02020603050405020304" pitchFamily="18" charset="0"/>
              </a:rPr>
              <a:t> 1 –</a:t>
            </a:r>
            <a:r>
              <a:rPr lang="tr-TR" altLang="tr-TR" sz="2800" dirty="0">
                <a:latin typeface="Times New Roman" panose="02020603050405020304" pitchFamily="18" charset="0"/>
              </a:rPr>
              <a:t> Patlayıcı ortamın kısa periyotlarda görüldüğü alanlardır, ama süre olarak bu tip olayların bir yıllık toplamında 1000 saati geçmez.</a:t>
            </a:r>
          </a:p>
          <a:p>
            <a:pPr algn="just">
              <a:lnSpc>
                <a:spcPct val="150000"/>
              </a:lnSpc>
            </a:pPr>
            <a:r>
              <a:rPr lang="tr-TR" altLang="tr-TR" sz="2800" b="1" dirty="0">
                <a:latin typeface="Times New Roman" panose="02020603050405020304" pitchFamily="18" charset="0"/>
              </a:rPr>
              <a:t>(3) </a:t>
            </a:r>
            <a:r>
              <a:rPr lang="tr-TR" altLang="tr-TR" sz="2800" b="1" dirty="0" err="1">
                <a:latin typeface="Times New Roman" panose="02020603050405020304" pitchFamily="18" charset="0"/>
              </a:rPr>
              <a:t>Zone</a:t>
            </a:r>
            <a:r>
              <a:rPr lang="tr-TR" altLang="tr-TR" sz="2800" b="1" dirty="0">
                <a:latin typeface="Times New Roman" panose="02020603050405020304" pitchFamily="18" charset="0"/>
              </a:rPr>
              <a:t> 2 –</a:t>
            </a:r>
            <a:r>
              <a:rPr lang="tr-TR" altLang="tr-TR" sz="2800" dirty="0">
                <a:latin typeface="Times New Roman" panose="02020603050405020304" pitchFamily="18" charset="0"/>
              </a:rPr>
              <a:t> Yanabilir bir materyalin patlayıcı yoğunluğunun beklenmediği, sadece çok kısa sürede örneğin yıllık 10 saati geçmeyen durumlar.</a:t>
            </a: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30</a:t>
            </a:fld>
            <a:endParaRPr lang="tr-TR"/>
          </a:p>
        </p:txBody>
      </p:sp>
    </p:spTree>
    <p:extLst>
      <p:ext uri="{BB962C8B-B14F-4D97-AF65-F5344CB8AC3E}">
        <p14:creationId xmlns:p14="http://schemas.microsoft.com/office/powerpoint/2010/main" val="452266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F5F88F08-FAFE-4ED2-8F2A-3B6CB397CA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31</a:t>
            </a:fld>
            <a:endParaRPr lang="tr-TR"/>
          </a:p>
        </p:txBody>
      </p:sp>
      <p:pic>
        <p:nvPicPr>
          <p:cNvPr id="3" name="İçerik Yer Tutucusu 4">
            <a:extLst>
              <a:ext uri="{FF2B5EF4-FFF2-40B4-BE49-F238E27FC236}">
                <a16:creationId xmlns:a16="http://schemas.microsoft.com/office/drawing/2014/main" id="{5846473E-6596-4A16-B0E6-4E3C44184378}"/>
              </a:ext>
            </a:extLst>
          </p:cNvPr>
          <p:cNvPicPr>
            <a:picLocks noChangeAspect="1"/>
          </p:cNvPicPr>
          <p:nvPr/>
        </p:nvPicPr>
        <p:blipFill>
          <a:blip r:embed="rId3"/>
          <a:stretch>
            <a:fillRect/>
          </a:stretch>
        </p:blipFill>
        <p:spPr>
          <a:xfrm>
            <a:off x="1013254" y="815546"/>
            <a:ext cx="10342605" cy="5540804"/>
          </a:xfrm>
          <a:prstGeom prst="rect">
            <a:avLst/>
          </a:prstGeom>
        </p:spPr>
      </p:pic>
    </p:spTree>
    <p:extLst>
      <p:ext uri="{BB962C8B-B14F-4D97-AF65-F5344CB8AC3E}">
        <p14:creationId xmlns:p14="http://schemas.microsoft.com/office/powerpoint/2010/main" val="2818917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C7063E3-166C-4E91-A8EE-8970E89B4D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32</a:t>
            </a:fld>
            <a:endParaRPr lang="tr-TR"/>
          </a:p>
        </p:txBody>
      </p:sp>
      <p:grpSp>
        <p:nvGrpSpPr>
          <p:cNvPr id="3" name="Group 21707">
            <a:extLst>
              <a:ext uri="{FF2B5EF4-FFF2-40B4-BE49-F238E27FC236}">
                <a16:creationId xmlns:a16="http://schemas.microsoft.com/office/drawing/2014/main" id="{A89EFB94-DA33-4325-8F88-9F78F8B16634}"/>
              </a:ext>
            </a:extLst>
          </p:cNvPr>
          <p:cNvGrpSpPr/>
          <p:nvPr/>
        </p:nvGrpSpPr>
        <p:grpSpPr>
          <a:xfrm>
            <a:off x="322217" y="260948"/>
            <a:ext cx="11547566" cy="6095402"/>
            <a:chOff x="-3428" y="-3047"/>
            <a:chExt cx="9061704" cy="4952999"/>
          </a:xfrm>
        </p:grpSpPr>
        <p:pic>
          <p:nvPicPr>
            <p:cNvPr id="4" name="Picture 25774">
              <a:extLst>
                <a:ext uri="{FF2B5EF4-FFF2-40B4-BE49-F238E27FC236}">
                  <a16:creationId xmlns:a16="http://schemas.microsoft.com/office/drawing/2014/main" id="{63B4A5D4-E8B5-4AA0-A0E6-68D5DD7B85D2}"/>
                </a:ext>
              </a:extLst>
            </p:cNvPr>
            <p:cNvPicPr/>
            <p:nvPr/>
          </p:nvPicPr>
          <p:blipFill>
            <a:blip r:embed="rId3"/>
            <a:stretch>
              <a:fillRect/>
            </a:stretch>
          </p:blipFill>
          <p:spPr>
            <a:xfrm>
              <a:off x="-3428" y="-3047"/>
              <a:ext cx="9061704" cy="4194048"/>
            </a:xfrm>
            <a:prstGeom prst="rect">
              <a:avLst/>
            </a:prstGeom>
          </p:spPr>
        </p:pic>
        <p:pic>
          <p:nvPicPr>
            <p:cNvPr id="5" name="Picture 25775">
              <a:extLst>
                <a:ext uri="{FF2B5EF4-FFF2-40B4-BE49-F238E27FC236}">
                  <a16:creationId xmlns:a16="http://schemas.microsoft.com/office/drawing/2014/main" id="{1F884D7C-6671-46AA-9CD3-AEC4FF92A742}"/>
                </a:ext>
              </a:extLst>
            </p:cNvPr>
            <p:cNvPicPr/>
            <p:nvPr/>
          </p:nvPicPr>
          <p:blipFill>
            <a:blip r:embed="rId4"/>
            <a:stretch>
              <a:fillRect/>
            </a:stretch>
          </p:blipFill>
          <p:spPr>
            <a:xfrm>
              <a:off x="3246755" y="1464056"/>
              <a:ext cx="2648712" cy="1258824"/>
            </a:xfrm>
            <a:prstGeom prst="rect">
              <a:avLst/>
            </a:prstGeom>
          </p:spPr>
        </p:pic>
        <p:pic>
          <p:nvPicPr>
            <p:cNvPr id="6" name="Picture 25776">
              <a:extLst>
                <a:ext uri="{FF2B5EF4-FFF2-40B4-BE49-F238E27FC236}">
                  <a16:creationId xmlns:a16="http://schemas.microsoft.com/office/drawing/2014/main" id="{68C5DFA0-59B7-4DB8-A4D5-D37C49453ED6}"/>
                </a:ext>
              </a:extLst>
            </p:cNvPr>
            <p:cNvPicPr/>
            <p:nvPr/>
          </p:nvPicPr>
          <p:blipFill>
            <a:blip r:embed="rId5"/>
            <a:stretch>
              <a:fillRect/>
            </a:stretch>
          </p:blipFill>
          <p:spPr>
            <a:xfrm>
              <a:off x="1275715" y="2019808"/>
              <a:ext cx="6589776" cy="1258824"/>
            </a:xfrm>
            <a:prstGeom prst="rect">
              <a:avLst/>
            </a:prstGeom>
          </p:spPr>
        </p:pic>
        <p:sp>
          <p:nvSpPr>
            <p:cNvPr id="7" name="Shape 1422">
              <a:extLst>
                <a:ext uri="{FF2B5EF4-FFF2-40B4-BE49-F238E27FC236}">
                  <a16:creationId xmlns:a16="http://schemas.microsoft.com/office/drawing/2014/main" id="{CA492EE0-F126-4E96-8FB5-B17B158FC885}"/>
                </a:ext>
              </a:extLst>
            </p:cNvPr>
            <p:cNvSpPr/>
            <p:nvPr/>
          </p:nvSpPr>
          <p:spPr>
            <a:xfrm>
              <a:off x="3933317" y="1981200"/>
              <a:ext cx="1281938" cy="228600"/>
            </a:xfrm>
            <a:custGeom>
              <a:avLst/>
              <a:gdLst/>
              <a:ahLst/>
              <a:cxnLst/>
              <a:rect l="0" t="0" r="0" b="0"/>
              <a:pathLst>
                <a:path w="1281938" h="228600">
                  <a:moveTo>
                    <a:pt x="320421" y="0"/>
                  </a:moveTo>
                  <a:lnTo>
                    <a:pt x="961517" y="0"/>
                  </a:lnTo>
                  <a:lnTo>
                    <a:pt x="1281938" y="228600"/>
                  </a:lnTo>
                  <a:lnTo>
                    <a:pt x="0" y="228600"/>
                  </a:lnTo>
                  <a:lnTo>
                    <a:pt x="3204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tr-TR"/>
            </a:p>
          </p:txBody>
        </p:sp>
        <p:sp>
          <p:nvSpPr>
            <p:cNvPr id="8" name="Shape 1423">
              <a:extLst>
                <a:ext uri="{FF2B5EF4-FFF2-40B4-BE49-F238E27FC236}">
                  <a16:creationId xmlns:a16="http://schemas.microsoft.com/office/drawing/2014/main" id="{4226F80D-2649-4A49-A43F-E83893920CE8}"/>
                </a:ext>
              </a:extLst>
            </p:cNvPr>
            <p:cNvSpPr/>
            <p:nvPr/>
          </p:nvSpPr>
          <p:spPr>
            <a:xfrm>
              <a:off x="3933317" y="1981200"/>
              <a:ext cx="1281938" cy="228600"/>
            </a:xfrm>
            <a:custGeom>
              <a:avLst/>
              <a:gdLst/>
              <a:ahLst/>
              <a:cxnLst/>
              <a:rect l="0" t="0" r="0" b="0"/>
              <a:pathLst>
                <a:path w="1281938" h="228600">
                  <a:moveTo>
                    <a:pt x="0" y="228600"/>
                  </a:moveTo>
                  <a:lnTo>
                    <a:pt x="320421" y="0"/>
                  </a:lnTo>
                  <a:lnTo>
                    <a:pt x="961517" y="0"/>
                  </a:lnTo>
                  <a:lnTo>
                    <a:pt x="1281938" y="228600"/>
                  </a:lnTo>
                  <a:lnTo>
                    <a:pt x="0" y="228600"/>
                  </a:lnTo>
                  <a:close/>
                </a:path>
              </a:pathLst>
            </a:custGeom>
            <a:ln w="63500"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pic>
          <p:nvPicPr>
            <p:cNvPr id="9" name="Picture 25777">
              <a:extLst>
                <a:ext uri="{FF2B5EF4-FFF2-40B4-BE49-F238E27FC236}">
                  <a16:creationId xmlns:a16="http://schemas.microsoft.com/office/drawing/2014/main" id="{342F9437-5B20-42DF-A498-D0C78D2054F6}"/>
                </a:ext>
              </a:extLst>
            </p:cNvPr>
            <p:cNvPicPr/>
            <p:nvPr/>
          </p:nvPicPr>
          <p:blipFill>
            <a:blip r:embed="rId6"/>
            <a:stretch>
              <a:fillRect/>
            </a:stretch>
          </p:blipFill>
          <p:spPr>
            <a:xfrm>
              <a:off x="1234059" y="3270504"/>
              <a:ext cx="6675121" cy="1679448"/>
            </a:xfrm>
            <a:prstGeom prst="rect">
              <a:avLst/>
            </a:prstGeom>
          </p:spPr>
        </p:pic>
        <p:sp>
          <p:nvSpPr>
            <p:cNvPr id="10" name="Shape 1425">
              <a:extLst>
                <a:ext uri="{FF2B5EF4-FFF2-40B4-BE49-F238E27FC236}">
                  <a16:creationId xmlns:a16="http://schemas.microsoft.com/office/drawing/2014/main" id="{34D50E70-0FDA-4F76-A6C1-39BA4650A13F}"/>
                </a:ext>
              </a:extLst>
            </p:cNvPr>
            <p:cNvSpPr/>
            <p:nvPr/>
          </p:nvSpPr>
          <p:spPr>
            <a:xfrm>
              <a:off x="3922014" y="1981200"/>
              <a:ext cx="1281938" cy="228600"/>
            </a:xfrm>
            <a:custGeom>
              <a:avLst/>
              <a:gdLst/>
              <a:ahLst/>
              <a:cxnLst/>
              <a:rect l="0" t="0" r="0" b="0"/>
              <a:pathLst>
                <a:path w="1281938" h="228600">
                  <a:moveTo>
                    <a:pt x="320421" y="0"/>
                  </a:moveTo>
                  <a:lnTo>
                    <a:pt x="961517" y="0"/>
                  </a:lnTo>
                  <a:lnTo>
                    <a:pt x="1281938" y="228600"/>
                  </a:lnTo>
                  <a:lnTo>
                    <a:pt x="0" y="228600"/>
                  </a:lnTo>
                  <a:lnTo>
                    <a:pt x="3204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tr-TR"/>
            </a:p>
          </p:txBody>
        </p:sp>
        <p:sp>
          <p:nvSpPr>
            <p:cNvPr id="11" name="Shape 1426">
              <a:extLst>
                <a:ext uri="{FF2B5EF4-FFF2-40B4-BE49-F238E27FC236}">
                  <a16:creationId xmlns:a16="http://schemas.microsoft.com/office/drawing/2014/main" id="{CBEA25A4-D0C3-4911-9A59-E871E9B955C8}"/>
                </a:ext>
              </a:extLst>
            </p:cNvPr>
            <p:cNvSpPr/>
            <p:nvPr/>
          </p:nvSpPr>
          <p:spPr>
            <a:xfrm>
              <a:off x="3922014" y="1981200"/>
              <a:ext cx="1281938" cy="228600"/>
            </a:xfrm>
            <a:custGeom>
              <a:avLst/>
              <a:gdLst/>
              <a:ahLst/>
              <a:cxnLst/>
              <a:rect l="0" t="0" r="0" b="0"/>
              <a:pathLst>
                <a:path w="1281938" h="228600">
                  <a:moveTo>
                    <a:pt x="0" y="228600"/>
                  </a:moveTo>
                  <a:lnTo>
                    <a:pt x="320421" y="0"/>
                  </a:lnTo>
                  <a:lnTo>
                    <a:pt x="961517" y="0"/>
                  </a:lnTo>
                  <a:lnTo>
                    <a:pt x="1281938" y="228600"/>
                  </a:lnTo>
                  <a:lnTo>
                    <a:pt x="0" y="228600"/>
                  </a:lnTo>
                  <a:close/>
                </a:path>
              </a:pathLst>
            </a:custGeom>
            <a:ln w="63500" cap="flat">
              <a:miter lim="127000"/>
            </a:ln>
          </p:spPr>
          <p:style>
            <a:lnRef idx="1">
              <a:srgbClr val="000000"/>
            </a:lnRef>
            <a:fillRef idx="0">
              <a:srgbClr val="000000">
                <a:alpha val="0"/>
              </a:srgbClr>
            </a:fillRef>
            <a:effectRef idx="0">
              <a:scrgbClr r="0" g="0" b="0"/>
            </a:effectRef>
            <a:fontRef idx="none"/>
          </p:style>
          <p:txBody>
            <a:bodyPr/>
            <a:lstStyle/>
            <a:p>
              <a:endParaRPr lang="tr-TR"/>
            </a:p>
          </p:txBody>
        </p:sp>
        <p:sp>
          <p:nvSpPr>
            <p:cNvPr id="12" name="Rectangle 1427">
              <a:extLst>
                <a:ext uri="{FF2B5EF4-FFF2-40B4-BE49-F238E27FC236}">
                  <a16:creationId xmlns:a16="http://schemas.microsoft.com/office/drawing/2014/main" id="{A32D81EF-354A-49B2-B5B6-A61F0CD65D5C}"/>
                </a:ext>
              </a:extLst>
            </p:cNvPr>
            <p:cNvSpPr/>
            <p:nvPr/>
          </p:nvSpPr>
          <p:spPr>
            <a:xfrm>
              <a:off x="3626993" y="620619"/>
              <a:ext cx="1693097" cy="522806"/>
            </a:xfrm>
            <a:prstGeom prst="rect">
              <a:avLst/>
            </a:prstGeom>
            <a:ln>
              <a:noFill/>
            </a:ln>
          </p:spPr>
          <p:txBody>
            <a:bodyPr vert="horz" lIns="0" tIns="0" rIns="0" bIns="0" rtlCol="0">
              <a:noAutofit/>
            </a:bodyPr>
            <a:lstStyle/>
            <a:p>
              <a:pPr>
                <a:lnSpc>
                  <a:spcPct val="107000"/>
                </a:lnSpc>
                <a:spcAft>
                  <a:spcPts val="800"/>
                </a:spcAft>
              </a:pPr>
              <a:r>
                <a:rPr lang="tr-TR" sz="2800" b="1" dirty="0">
                  <a:solidFill>
                    <a:srgbClr val="FFFFFF"/>
                  </a:solidFill>
                  <a:effectLst/>
                  <a:latin typeface="Times New Roman" panose="02020603050405020304" pitchFamily="18" charset="0"/>
                  <a:ea typeface="Times New Roman" panose="02020603050405020304" pitchFamily="18" charset="0"/>
                </a:rPr>
                <a:t>ZONE 2</a:t>
              </a:r>
              <a:endParaRPr lang="tr-TR" sz="1100" dirty="0">
                <a:solidFill>
                  <a:srgbClr val="000000"/>
                </a:solidFill>
                <a:effectLst/>
                <a:latin typeface="Calibri" panose="020F0502020204030204" pitchFamily="34" charset="0"/>
                <a:ea typeface="Calibri" panose="020F0502020204030204" pitchFamily="34" charset="0"/>
              </a:endParaRPr>
            </a:p>
          </p:txBody>
        </p:sp>
        <p:sp>
          <p:nvSpPr>
            <p:cNvPr id="13" name="Rectangle 1428">
              <a:extLst>
                <a:ext uri="{FF2B5EF4-FFF2-40B4-BE49-F238E27FC236}">
                  <a16:creationId xmlns:a16="http://schemas.microsoft.com/office/drawing/2014/main" id="{76CD9E2E-C59E-40EB-AE21-AA328F0730BE}"/>
                </a:ext>
              </a:extLst>
            </p:cNvPr>
            <p:cNvSpPr/>
            <p:nvPr/>
          </p:nvSpPr>
          <p:spPr>
            <a:xfrm>
              <a:off x="4901438" y="620619"/>
              <a:ext cx="118068" cy="522806"/>
            </a:xfrm>
            <a:prstGeom prst="rect">
              <a:avLst/>
            </a:prstGeom>
            <a:ln>
              <a:noFill/>
            </a:ln>
          </p:spPr>
          <p:txBody>
            <a:bodyPr vert="horz" lIns="0" tIns="0" rIns="0" bIns="0" rtlCol="0">
              <a:noAutofit/>
            </a:bodyPr>
            <a:lstStyle/>
            <a:p>
              <a:pPr>
                <a:lnSpc>
                  <a:spcPct val="107000"/>
                </a:lnSpc>
                <a:spcAft>
                  <a:spcPts val="800"/>
                </a:spcAft>
              </a:pPr>
              <a:r>
                <a:rPr lang="tr-TR" sz="2800" b="1">
                  <a:solidFill>
                    <a:srgbClr val="FFFFFF"/>
                  </a:solidFill>
                  <a:effectLst/>
                  <a:latin typeface="Times New Roman" panose="02020603050405020304" pitchFamily="18" charset="0"/>
                  <a:ea typeface="Times New Roman" panose="02020603050405020304" pitchFamily="18" charset="0"/>
                </a:rPr>
                <a:t> </a:t>
              </a:r>
              <a:endParaRPr lang="tr-TR" sz="1100">
                <a:solidFill>
                  <a:srgbClr val="000000"/>
                </a:solidFill>
                <a:effectLst/>
                <a:latin typeface="Calibri" panose="020F0502020204030204" pitchFamily="34" charset="0"/>
                <a:ea typeface="Calibri" panose="020F0502020204030204" pitchFamily="34" charset="0"/>
              </a:endParaRPr>
            </a:p>
          </p:txBody>
        </p:sp>
        <p:sp>
          <p:nvSpPr>
            <p:cNvPr id="14" name="Rectangle 1429">
              <a:extLst>
                <a:ext uri="{FF2B5EF4-FFF2-40B4-BE49-F238E27FC236}">
                  <a16:creationId xmlns:a16="http://schemas.microsoft.com/office/drawing/2014/main" id="{B1960870-6D29-47A0-8FC2-01D005331B81}"/>
                </a:ext>
              </a:extLst>
            </p:cNvPr>
            <p:cNvSpPr/>
            <p:nvPr/>
          </p:nvSpPr>
          <p:spPr>
            <a:xfrm>
              <a:off x="3626993" y="2602327"/>
              <a:ext cx="1693097" cy="522806"/>
            </a:xfrm>
            <a:prstGeom prst="rect">
              <a:avLst/>
            </a:prstGeom>
            <a:ln>
              <a:noFill/>
            </a:ln>
          </p:spPr>
          <p:txBody>
            <a:bodyPr vert="horz" lIns="0" tIns="0" rIns="0" bIns="0" rtlCol="0">
              <a:noAutofit/>
            </a:bodyPr>
            <a:lstStyle/>
            <a:p>
              <a:pPr>
                <a:lnSpc>
                  <a:spcPct val="107000"/>
                </a:lnSpc>
                <a:spcAft>
                  <a:spcPts val="800"/>
                </a:spcAft>
              </a:pPr>
              <a:r>
                <a:rPr lang="tr-TR" sz="2800" b="1">
                  <a:solidFill>
                    <a:srgbClr val="FFFFFF"/>
                  </a:solidFill>
                  <a:effectLst/>
                  <a:latin typeface="Times New Roman" panose="02020603050405020304" pitchFamily="18" charset="0"/>
                  <a:ea typeface="Times New Roman" panose="02020603050405020304" pitchFamily="18" charset="0"/>
                </a:rPr>
                <a:t>ZONE 0</a:t>
              </a:r>
              <a:endParaRPr lang="tr-TR" sz="1100">
                <a:solidFill>
                  <a:srgbClr val="000000"/>
                </a:solidFill>
                <a:effectLst/>
                <a:latin typeface="Calibri" panose="020F0502020204030204" pitchFamily="34" charset="0"/>
                <a:ea typeface="Calibri" panose="020F0502020204030204" pitchFamily="34" charset="0"/>
              </a:endParaRPr>
            </a:p>
          </p:txBody>
        </p:sp>
        <p:sp>
          <p:nvSpPr>
            <p:cNvPr id="15" name="Rectangle 1430">
              <a:extLst>
                <a:ext uri="{FF2B5EF4-FFF2-40B4-BE49-F238E27FC236}">
                  <a16:creationId xmlns:a16="http://schemas.microsoft.com/office/drawing/2014/main" id="{0D432DFF-589E-44D6-8299-32B731845D44}"/>
                </a:ext>
              </a:extLst>
            </p:cNvPr>
            <p:cNvSpPr/>
            <p:nvPr/>
          </p:nvSpPr>
          <p:spPr>
            <a:xfrm>
              <a:off x="4901438" y="2602327"/>
              <a:ext cx="118068" cy="522806"/>
            </a:xfrm>
            <a:prstGeom prst="rect">
              <a:avLst/>
            </a:prstGeom>
            <a:ln>
              <a:noFill/>
            </a:ln>
          </p:spPr>
          <p:txBody>
            <a:bodyPr vert="horz" lIns="0" tIns="0" rIns="0" bIns="0" rtlCol="0">
              <a:noAutofit/>
            </a:bodyPr>
            <a:lstStyle/>
            <a:p>
              <a:pPr>
                <a:lnSpc>
                  <a:spcPct val="107000"/>
                </a:lnSpc>
                <a:spcAft>
                  <a:spcPts val="800"/>
                </a:spcAft>
              </a:pPr>
              <a:r>
                <a:rPr lang="tr-TR" sz="2800" b="1">
                  <a:solidFill>
                    <a:srgbClr val="FFFFFF"/>
                  </a:solidFill>
                  <a:effectLst/>
                  <a:latin typeface="Times New Roman" panose="02020603050405020304" pitchFamily="18" charset="0"/>
                  <a:ea typeface="Times New Roman" panose="02020603050405020304" pitchFamily="18" charset="0"/>
                </a:rPr>
                <a:t> </a:t>
              </a:r>
              <a:endParaRPr lang="tr-TR" sz="1100">
                <a:solidFill>
                  <a:srgbClr val="000000"/>
                </a:solidFill>
                <a:effectLst/>
                <a:latin typeface="Calibri" panose="020F0502020204030204" pitchFamily="34" charset="0"/>
                <a:ea typeface="Calibri" panose="020F0502020204030204" pitchFamily="34" charset="0"/>
              </a:endParaRPr>
            </a:p>
          </p:txBody>
        </p:sp>
        <p:sp>
          <p:nvSpPr>
            <p:cNvPr id="16" name="Rectangle 1431">
              <a:extLst>
                <a:ext uri="{FF2B5EF4-FFF2-40B4-BE49-F238E27FC236}">
                  <a16:creationId xmlns:a16="http://schemas.microsoft.com/office/drawing/2014/main" id="{B341075C-D84F-4C47-A16D-CE896DC9B358}"/>
                </a:ext>
              </a:extLst>
            </p:cNvPr>
            <p:cNvSpPr/>
            <p:nvPr/>
          </p:nvSpPr>
          <p:spPr>
            <a:xfrm>
              <a:off x="6922262" y="1745564"/>
              <a:ext cx="1452896" cy="448760"/>
            </a:xfrm>
            <a:prstGeom prst="rect">
              <a:avLst/>
            </a:prstGeom>
            <a:ln>
              <a:noFill/>
            </a:ln>
          </p:spPr>
          <p:txBody>
            <a:bodyPr vert="horz" lIns="0" tIns="0" rIns="0" bIns="0" rtlCol="0">
              <a:noAutofit/>
            </a:bodyPr>
            <a:lstStyle/>
            <a:p>
              <a:pPr>
                <a:lnSpc>
                  <a:spcPct val="107000"/>
                </a:lnSpc>
                <a:spcAft>
                  <a:spcPts val="800"/>
                </a:spcAft>
              </a:pPr>
              <a:r>
                <a:rPr lang="tr-TR" sz="2400" b="1">
                  <a:solidFill>
                    <a:srgbClr val="FFFFFF"/>
                  </a:solidFill>
                  <a:effectLst/>
                  <a:latin typeface="Times New Roman" panose="02020603050405020304" pitchFamily="18" charset="0"/>
                  <a:ea typeface="Times New Roman" panose="02020603050405020304" pitchFamily="18" charset="0"/>
                </a:rPr>
                <a:t>ZONE 1</a:t>
              </a:r>
              <a:endParaRPr lang="tr-TR" sz="1100">
                <a:solidFill>
                  <a:srgbClr val="000000"/>
                </a:solidFill>
                <a:effectLst/>
                <a:latin typeface="Calibri" panose="020F0502020204030204" pitchFamily="34" charset="0"/>
                <a:ea typeface="Calibri" panose="020F0502020204030204" pitchFamily="34" charset="0"/>
              </a:endParaRPr>
            </a:p>
          </p:txBody>
        </p:sp>
        <p:sp>
          <p:nvSpPr>
            <p:cNvPr id="17" name="Rectangle 1432">
              <a:extLst>
                <a:ext uri="{FF2B5EF4-FFF2-40B4-BE49-F238E27FC236}">
                  <a16:creationId xmlns:a16="http://schemas.microsoft.com/office/drawing/2014/main" id="{6BE848FB-13BD-4A7F-AF4D-2781CE157DF9}"/>
                </a:ext>
              </a:extLst>
            </p:cNvPr>
            <p:cNvSpPr/>
            <p:nvPr/>
          </p:nvSpPr>
          <p:spPr>
            <a:xfrm>
              <a:off x="8014970" y="1745564"/>
              <a:ext cx="101346" cy="448760"/>
            </a:xfrm>
            <a:prstGeom prst="rect">
              <a:avLst/>
            </a:prstGeom>
            <a:ln>
              <a:noFill/>
            </a:ln>
          </p:spPr>
          <p:txBody>
            <a:bodyPr vert="horz" lIns="0" tIns="0" rIns="0" bIns="0" rtlCol="0">
              <a:noAutofit/>
            </a:bodyPr>
            <a:lstStyle/>
            <a:p>
              <a:pPr>
                <a:lnSpc>
                  <a:spcPct val="107000"/>
                </a:lnSpc>
                <a:spcAft>
                  <a:spcPts val="800"/>
                </a:spcAft>
              </a:pPr>
              <a:r>
                <a:rPr lang="tr-TR" sz="2400" b="1">
                  <a:solidFill>
                    <a:srgbClr val="FFFFFF"/>
                  </a:solidFill>
                  <a:effectLst/>
                  <a:latin typeface="Times New Roman" panose="02020603050405020304" pitchFamily="18" charset="0"/>
                  <a:ea typeface="Times New Roman" panose="02020603050405020304" pitchFamily="18" charset="0"/>
                </a:rPr>
                <a:t> </a:t>
              </a:r>
              <a:endParaRPr lang="tr-TR" sz="1100">
                <a:solidFill>
                  <a:srgbClr val="000000"/>
                </a:solidFill>
                <a:effectLst/>
                <a:latin typeface="Calibri" panose="020F0502020204030204" pitchFamily="34" charset="0"/>
                <a:ea typeface="Calibri" panose="020F0502020204030204" pitchFamily="34" charset="0"/>
              </a:endParaRPr>
            </a:p>
          </p:txBody>
        </p:sp>
        <p:sp>
          <p:nvSpPr>
            <p:cNvPr id="18" name="Shape 1433">
              <a:extLst>
                <a:ext uri="{FF2B5EF4-FFF2-40B4-BE49-F238E27FC236}">
                  <a16:creationId xmlns:a16="http://schemas.microsoft.com/office/drawing/2014/main" id="{B3023BA9-2EEC-4C10-B967-EE317B0AF7A5}"/>
                </a:ext>
              </a:extLst>
            </p:cNvPr>
            <p:cNvSpPr/>
            <p:nvPr/>
          </p:nvSpPr>
          <p:spPr>
            <a:xfrm>
              <a:off x="5968238" y="1789049"/>
              <a:ext cx="753110" cy="228600"/>
            </a:xfrm>
            <a:custGeom>
              <a:avLst/>
              <a:gdLst/>
              <a:ahLst/>
              <a:cxnLst/>
              <a:rect l="0" t="0" r="0" b="0"/>
              <a:pathLst>
                <a:path w="753110" h="228600">
                  <a:moveTo>
                    <a:pt x="228600" y="0"/>
                  </a:moveTo>
                  <a:lnTo>
                    <a:pt x="228600" y="76200"/>
                  </a:lnTo>
                  <a:lnTo>
                    <a:pt x="753110" y="76200"/>
                  </a:lnTo>
                  <a:lnTo>
                    <a:pt x="753110" y="152400"/>
                  </a:lnTo>
                  <a:lnTo>
                    <a:pt x="228600" y="152400"/>
                  </a:lnTo>
                  <a:lnTo>
                    <a:pt x="228600" y="228600"/>
                  </a:lnTo>
                  <a:lnTo>
                    <a:pt x="0" y="114300"/>
                  </a:lnTo>
                  <a:lnTo>
                    <a:pt x="22860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3046018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C20FEB0-FD8D-4F22-8D03-1CB8E110F0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33</a:t>
            </a:fld>
            <a:endParaRPr lang="tr-TR"/>
          </a:p>
        </p:txBody>
      </p:sp>
      <p:pic>
        <p:nvPicPr>
          <p:cNvPr id="3" name="Picture 4" descr="http://www.cenak.com.tr/User_Files/editor/image/zone-belgeleri.gif">
            <a:extLst>
              <a:ext uri="{FF2B5EF4-FFF2-40B4-BE49-F238E27FC236}">
                <a16:creationId xmlns:a16="http://schemas.microsoft.com/office/drawing/2014/main" id="{43A06225-14DF-4A63-8F99-E1507F3EB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43" y="611748"/>
            <a:ext cx="11280913" cy="592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4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63BA679A-9E89-4EDA-B8BD-3088F202F1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34</a:t>
            </a:fld>
            <a:endParaRPr lang="tr-TR"/>
          </a:p>
        </p:txBody>
      </p:sp>
      <p:pic>
        <p:nvPicPr>
          <p:cNvPr id="3" name="İçerik Yer Tutucusu 4">
            <a:extLst>
              <a:ext uri="{FF2B5EF4-FFF2-40B4-BE49-F238E27FC236}">
                <a16:creationId xmlns:a16="http://schemas.microsoft.com/office/drawing/2014/main" id="{14A7D84A-65E5-413A-A619-54F3BB65C0C1}"/>
              </a:ext>
            </a:extLst>
          </p:cNvPr>
          <p:cNvPicPr>
            <a:picLocks noChangeAspect="1"/>
          </p:cNvPicPr>
          <p:nvPr/>
        </p:nvPicPr>
        <p:blipFill>
          <a:blip r:embed="rId2"/>
          <a:stretch>
            <a:fillRect/>
          </a:stretch>
        </p:blipFill>
        <p:spPr>
          <a:xfrm>
            <a:off x="242101" y="415175"/>
            <a:ext cx="11479694" cy="5663334"/>
          </a:xfrm>
          <a:prstGeom prst="rect">
            <a:avLst/>
          </a:prstGeom>
        </p:spPr>
      </p:pic>
    </p:spTree>
    <p:extLst>
      <p:ext uri="{BB962C8B-B14F-4D97-AF65-F5344CB8AC3E}">
        <p14:creationId xmlns:p14="http://schemas.microsoft.com/office/powerpoint/2010/main" val="568478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0D15EE1D-FCFE-42A4-9C1D-70F8EFC68D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35</a:t>
            </a:fld>
            <a:endParaRPr lang="tr-TR"/>
          </a:p>
        </p:txBody>
      </p:sp>
      <p:pic>
        <p:nvPicPr>
          <p:cNvPr id="3" name="Picture 3">
            <a:extLst>
              <a:ext uri="{FF2B5EF4-FFF2-40B4-BE49-F238E27FC236}">
                <a16:creationId xmlns:a16="http://schemas.microsoft.com/office/drawing/2014/main" id="{809A316A-E01D-4855-87CB-3710CF985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549" y="545403"/>
            <a:ext cx="10267404" cy="576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57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0DF0E2DB-880C-47F6-AB80-77455760C2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36</a:t>
            </a:fld>
            <a:endParaRPr lang="tr-TR"/>
          </a:p>
        </p:txBody>
      </p:sp>
      <p:pic>
        <p:nvPicPr>
          <p:cNvPr id="3" name="İçerik Yer Tutucusu 4">
            <a:extLst>
              <a:ext uri="{FF2B5EF4-FFF2-40B4-BE49-F238E27FC236}">
                <a16:creationId xmlns:a16="http://schemas.microsoft.com/office/drawing/2014/main" id="{AA46ED1F-2C8C-4011-A65C-80E2B31D31FF}"/>
              </a:ext>
            </a:extLst>
          </p:cNvPr>
          <p:cNvPicPr>
            <a:picLocks noChangeAspect="1"/>
          </p:cNvPicPr>
          <p:nvPr/>
        </p:nvPicPr>
        <p:blipFill>
          <a:blip r:embed="rId2"/>
          <a:stretch>
            <a:fillRect/>
          </a:stretch>
        </p:blipFill>
        <p:spPr>
          <a:xfrm>
            <a:off x="364050" y="739281"/>
            <a:ext cx="11226188" cy="5799631"/>
          </a:xfrm>
          <a:prstGeom prst="rect">
            <a:avLst/>
          </a:prstGeom>
        </p:spPr>
      </p:pic>
    </p:spTree>
    <p:extLst>
      <p:ext uri="{BB962C8B-B14F-4D97-AF65-F5344CB8AC3E}">
        <p14:creationId xmlns:p14="http://schemas.microsoft.com/office/powerpoint/2010/main" val="3704742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5F489672-A5C1-43E9-9979-4A1D8AB1D3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37</a:t>
            </a:fld>
            <a:endParaRPr lang="tr-TR"/>
          </a:p>
        </p:txBody>
      </p:sp>
      <p:pic>
        <p:nvPicPr>
          <p:cNvPr id="3" name="Resim 2">
            <a:extLst>
              <a:ext uri="{FF2B5EF4-FFF2-40B4-BE49-F238E27FC236}">
                <a16:creationId xmlns:a16="http://schemas.microsoft.com/office/drawing/2014/main" id="{B220E943-0BA8-4541-B9B4-AB6994BA6FA5}"/>
              </a:ext>
            </a:extLst>
          </p:cNvPr>
          <p:cNvPicPr>
            <a:picLocks noChangeAspect="1"/>
          </p:cNvPicPr>
          <p:nvPr/>
        </p:nvPicPr>
        <p:blipFill>
          <a:blip r:embed="rId3"/>
          <a:stretch>
            <a:fillRect/>
          </a:stretch>
        </p:blipFill>
        <p:spPr>
          <a:xfrm>
            <a:off x="572070" y="1407404"/>
            <a:ext cx="10774904" cy="4043191"/>
          </a:xfrm>
          <a:prstGeom prst="rect">
            <a:avLst/>
          </a:prstGeom>
        </p:spPr>
      </p:pic>
      <p:sp>
        <p:nvSpPr>
          <p:cNvPr id="4" name="Dikdörtgen 3">
            <a:extLst>
              <a:ext uri="{FF2B5EF4-FFF2-40B4-BE49-F238E27FC236}">
                <a16:creationId xmlns:a16="http://schemas.microsoft.com/office/drawing/2014/main" id="{2243B011-88DC-4672-9DFA-F9352851B2D1}"/>
              </a:ext>
            </a:extLst>
          </p:cNvPr>
          <p:cNvSpPr/>
          <p:nvPr/>
        </p:nvSpPr>
        <p:spPr>
          <a:xfrm>
            <a:off x="3960061" y="641094"/>
            <a:ext cx="5968301" cy="461665"/>
          </a:xfrm>
          <a:prstGeom prst="rect">
            <a:avLst/>
          </a:prstGeom>
        </p:spPr>
        <p:txBody>
          <a:bodyPr wrap="none">
            <a:spAutoFit/>
          </a:bodyPr>
          <a:lstStyle/>
          <a:p>
            <a:pPr lvl="0" eaLnBrk="0" fontAlgn="base" hangingPunct="0">
              <a:spcBef>
                <a:spcPct val="0"/>
              </a:spcBef>
              <a:spcAft>
                <a:spcPct val="0"/>
              </a:spcAft>
            </a:pPr>
            <a:r>
              <a:rPr lang="tr-TR" sz="2400" dirty="0">
                <a:solidFill>
                  <a:srgbClr val="FF0000"/>
                </a:solidFill>
                <a:latin typeface="Calibri" panose="020F0502020204030204" pitchFamily="34" charset="0"/>
                <a:ea typeface="Calibri" panose="020F0502020204030204" pitchFamily="34" charset="0"/>
              </a:rPr>
              <a:t>ELEKTRİKLİ OLMAYAN EKİPMANLAR (Mekanik)</a:t>
            </a:r>
          </a:p>
        </p:txBody>
      </p:sp>
    </p:spTree>
    <p:extLst>
      <p:ext uri="{BB962C8B-B14F-4D97-AF65-F5344CB8AC3E}">
        <p14:creationId xmlns:p14="http://schemas.microsoft.com/office/powerpoint/2010/main" val="2691151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5CC2CAC0-0F9D-449E-80DD-B9A6747922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38</a:t>
            </a:fld>
            <a:endParaRPr lang="tr-TR"/>
          </a:p>
        </p:txBody>
      </p:sp>
      <p:pic>
        <p:nvPicPr>
          <p:cNvPr id="3" name="Picture 2" descr="C:\Users\melik\Desktop\Adsız.png">
            <a:extLst>
              <a:ext uri="{FF2B5EF4-FFF2-40B4-BE49-F238E27FC236}">
                <a16:creationId xmlns:a16="http://schemas.microsoft.com/office/drawing/2014/main" id="{2D017797-C5D9-48A2-AD41-A01442727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691" y="1063318"/>
            <a:ext cx="9353320" cy="2013019"/>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F44C50A-88F0-4371-B12D-1CC636B8E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691" y="3271852"/>
            <a:ext cx="9353320" cy="288898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9304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3 Slayt Numarası Yer Tutucusu">
            <a:extLst>
              <a:ext uri="{FF2B5EF4-FFF2-40B4-BE49-F238E27FC236}">
                <a16:creationId xmlns:a16="http://schemas.microsoft.com/office/drawing/2014/main" id="{2DE880FD-D0C4-4737-9DC0-552C2D8851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5AF34DC0-CE4A-4B17-B20A-DB55EA25676C}" type="slidenum">
              <a:rPr lang="tr-TR" altLang="tr-TR" sz="1400">
                <a:solidFill>
                  <a:srgbClr val="000000"/>
                </a:solidFill>
              </a:rPr>
              <a:pPr fontAlgn="base">
                <a:spcBef>
                  <a:spcPct val="0"/>
                </a:spcBef>
                <a:spcAft>
                  <a:spcPct val="0"/>
                </a:spcAft>
                <a:buNone/>
              </a:pPr>
              <a:t>39</a:t>
            </a:fld>
            <a:endParaRPr lang="tr-TR" altLang="tr-TR" sz="1400">
              <a:solidFill>
                <a:srgbClr val="000000"/>
              </a:solidFill>
            </a:endParaRPr>
          </a:p>
        </p:txBody>
      </p:sp>
      <p:sp>
        <p:nvSpPr>
          <p:cNvPr id="105475" name="Rectangle 8">
            <a:extLst>
              <a:ext uri="{FF2B5EF4-FFF2-40B4-BE49-F238E27FC236}">
                <a16:creationId xmlns:a16="http://schemas.microsoft.com/office/drawing/2014/main" id="{5D33E817-087C-462D-AA5C-26369C10553C}"/>
              </a:ext>
            </a:extLst>
          </p:cNvPr>
          <p:cNvSpPr>
            <a:spLocks noChangeArrowheads="1"/>
          </p:cNvSpPr>
          <p:nvPr/>
        </p:nvSpPr>
        <p:spPr bwMode="auto">
          <a:xfrm>
            <a:off x="1847850" y="69215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tr-TR" altLang="tr-TR" sz="2800" b="1" dirty="0">
              <a:solidFill>
                <a:srgbClr val="0000CC"/>
              </a:solidFill>
              <a:latin typeface="Times New Roman" panose="02020603050405020304" pitchFamily="18" charset="0"/>
            </a:endParaRPr>
          </a:p>
        </p:txBody>
      </p:sp>
      <p:graphicFrame>
        <p:nvGraphicFramePr>
          <p:cNvPr id="575513" name="Group 2073">
            <a:extLst>
              <a:ext uri="{FF2B5EF4-FFF2-40B4-BE49-F238E27FC236}">
                <a16:creationId xmlns:a16="http://schemas.microsoft.com/office/drawing/2014/main" id="{3AC0BF33-24AA-4730-A8C4-4C392FC94751}"/>
              </a:ext>
            </a:extLst>
          </p:cNvPr>
          <p:cNvGraphicFramePr>
            <a:graphicFrameLocks noGrp="1"/>
          </p:cNvGraphicFramePr>
          <p:nvPr>
            <p:extLst>
              <p:ext uri="{D42A27DB-BD31-4B8C-83A1-F6EECF244321}">
                <p14:modId xmlns:p14="http://schemas.microsoft.com/office/powerpoint/2010/main" val="366628593"/>
              </p:ext>
            </p:extLst>
          </p:nvPr>
        </p:nvGraphicFramePr>
        <p:xfrm>
          <a:off x="1359243" y="1442023"/>
          <a:ext cx="9230499" cy="4795265"/>
        </p:xfrm>
        <a:graphic>
          <a:graphicData uri="http://schemas.openxmlformats.org/drawingml/2006/table">
            <a:tbl>
              <a:tblPr/>
              <a:tblGrid>
                <a:gridCol w="2228379">
                  <a:extLst>
                    <a:ext uri="{9D8B030D-6E8A-4147-A177-3AD203B41FA5}">
                      <a16:colId xmlns:a16="http://schemas.microsoft.com/office/drawing/2014/main" val="20000"/>
                    </a:ext>
                  </a:extLst>
                </a:gridCol>
                <a:gridCol w="2334040">
                  <a:extLst>
                    <a:ext uri="{9D8B030D-6E8A-4147-A177-3AD203B41FA5}">
                      <a16:colId xmlns:a16="http://schemas.microsoft.com/office/drawing/2014/main" val="20001"/>
                    </a:ext>
                  </a:extLst>
                </a:gridCol>
                <a:gridCol w="2334040">
                  <a:extLst>
                    <a:ext uri="{9D8B030D-6E8A-4147-A177-3AD203B41FA5}">
                      <a16:colId xmlns:a16="http://schemas.microsoft.com/office/drawing/2014/main" val="20002"/>
                    </a:ext>
                  </a:extLst>
                </a:gridCol>
                <a:gridCol w="2334040">
                  <a:extLst>
                    <a:ext uri="{9D8B030D-6E8A-4147-A177-3AD203B41FA5}">
                      <a16:colId xmlns:a16="http://schemas.microsoft.com/office/drawing/2014/main" val="20003"/>
                    </a:ext>
                  </a:extLst>
                </a:gridCol>
              </a:tblGrid>
              <a:tr h="9559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rPr>
                        <a:t>Tehlike Bölgesi</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rPr>
                        <a:t>0. Bölge</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rPr>
                        <a:t>1. Bölge</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rPr>
                        <a:t>2.Bölge</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393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rPr>
                        <a:t>Koruma Tipleri</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rPr>
                        <a:t>          (</a:t>
                      </a:r>
                      <a:r>
                        <a:rPr kumimoji="0" lang="tr-TR" sz="2000" b="0" i="0" u="none" strike="noStrike" cap="none" normalizeH="0" baseline="0" dirty="0">
                          <a:ln>
                            <a:noFill/>
                          </a:ln>
                          <a:solidFill>
                            <a:srgbClr val="FF0000"/>
                          </a:solidFill>
                          <a:effectLst/>
                          <a:latin typeface="Arial" charset="0"/>
                        </a:rPr>
                        <a:t>İa</a:t>
                      </a:r>
                      <a:r>
                        <a:rPr kumimoji="0" lang="tr-TR" sz="2000" b="0"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rPr>
                        <a:t>         (</a:t>
                      </a:r>
                      <a:r>
                        <a:rPr kumimoji="0" lang="tr-TR" sz="2000" b="0" i="0" u="none" strike="noStrike" cap="none" normalizeH="0" baseline="0" dirty="0">
                          <a:ln>
                            <a:noFill/>
                          </a:ln>
                          <a:solidFill>
                            <a:srgbClr val="FF0000"/>
                          </a:solidFill>
                          <a:effectLst/>
                          <a:latin typeface="Arial" charset="0"/>
                        </a:rPr>
                        <a:t>ma</a:t>
                      </a:r>
                      <a:r>
                        <a:rPr kumimoji="0" lang="tr-TR" sz="2000" b="0"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rPr>
                        <a:t>         ( </a:t>
                      </a:r>
                      <a:r>
                        <a:rPr kumimoji="0" lang="tr-TR" sz="2000" b="0" i="0" u="none" strike="noStrike" cap="none" normalizeH="0" baseline="0" dirty="0">
                          <a:ln>
                            <a:noFill/>
                          </a:ln>
                          <a:solidFill>
                            <a:srgbClr val="FF3300"/>
                          </a:solidFill>
                          <a:effectLst/>
                          <a:latin typeface="Arial" charset="0"/>
                        </a:rPr>
                        <a:t>da</a:t>
                      </a:r>
                      <a:r>
                        <a:rPr kumimoji="0" lang="tr-TR" sz="2000" b="0" i="0" u="none" strike="noStrike" cap="none" normalizeH="0" baseline="0" dirty="0">
                          <a:ln>
                            <a:noFill/>
                          </a:ln>
                          <a:solidFill>
                            <a:schemeClr val="tx1"/>
                          </a:solidFill>
                          <a:effectLst/>
                          <a:latin typeface="Arial" charset="0"/>
                        </a:rPr>
                        <a:t>)</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a:ln>
                            <a:noFill/>
                          </a:ln>
                          <a:solidFill>
                            <a:srgbClr val="FF0000"/>
                          </a:solidFill>
                          <a:effectLst/>
                          <a:latin typeface="Arial" charset="0"/>
                        </a:rPr>
                        <a:t>0.Bölgede kullanılanlar ile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rgbClr val="FF0000"/>
                          </a:solidFill>
                          <a:effectLst/>
                          <a:latin typeface="Arial" charset="0"/>
                        </a:rPr>
                        <a:t>(</a:t>
                      </a:r>
                      <a:r>
                        <a:rPr kumimoji="0" lang="tr-TR" sz="1800" b="0" i="0" u="none" strike="noStrike" cap="none" normalizeH="0" baseline="0" dirty="0" err="1">
                          <a:ln>
                            <a:noFill/>
                          </a:ln>
                          <a:solidFill>
                            <a:srgbClr val="FF0000"/>
                          </a:solidFill>
                          <a:effectLst/>
                          <a:latin typeface="Arial" charset="0"/>
                        </a:rPr>
                        <a:t>db</a:t>
                      </a:r>
                      <a:r>
                        <a:rPr kumimoji="0" lang="tr-TR" sz="1800" b="0" i="0" u="none" strike="noStrike" cap="none" normalizeH="0" baseline="0" dirty="0">
                          <a:ln>
                            <a:noFill/>
                          </a:ln>
                          <a:solidFill>
                            <a:srgbClr val="FF0000"/>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rgbClr val="FF0000"/>
                          </a:solidFill>
                          <a:effectLst/>
                          <a:latin typeface="Arial" charset="0"/>
                        </a:rPr>
                        <a:t>(ib)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rgbClr val="FF0000"/>
                          </a:solidFill>
                          <a:effectLst/>
                          <a:latin typeface="Arial" charset="0"/>
                        </a:rPr>
                        <a:t>(</a:t>
                      </a:r>
                      <a:r>
                        <a:rPr kumimoji="0" lang="tr-TR" sz="1800" b="0" i="0" u="none" strike="noStrike" cap="none" normalizeH="0" baseline="0" dirty="0" err="1">
                          <a:ln>
                            <a:noFill/>
                          </a:ln>
                          <a:solidFill>
                            <a:srgbClr val="FF0000"/>
                          </a:solidFill>
                          <a:effectLst/>
                          <a:latin typeface="Arial" charset="0"/>
                        </a:rPr>
                        <a:t>pxb</a:t>
                      </a:r>
                      <a:r>
                        <a:rPr kumimoji="0" lang="tr-TR" sz="1800" b="0" i="0" u="none" strike="noStrike" cap="none" normalizeH="0" baseline="0" dirty="0">
                          <a:ln>
                            <a:noFill/>
                          </a:ln>
                          <a:solidFill>
                            <a:srgbClr val="FF0000"/>
                          </a:solidFill>
                          <a:effectLst/>
                          <a:latin typeface="Arial" charset="0"/>
                        </a:rPr>
                        <a:t>,</a:t>
                      </a:r>
                      <a:r>
                        <a:rPr kumimoji="0" lang="tr-TR" sz="1800" b="0" i="0" u="none" strike="noStrike" cap="none" normalizeH="0" baseline="0" dirty="0" err="1">
                          <a:ln>
                            <a:noFill/>
                          </a:ln>
                          <a:solidFill>
                            <a:srgbClr val="FF0000"/>
                          </a:solidFill>
                          <a:effectLst/>
                          <a:latin typeface="Arial" charset="0"/>
                        </a:rPr>
                        <a:t>pyb</a:t>
                      </a:r>
                      <a:r>
                        <a:rPr kumimoji="0" lang="tr-TR" sz="1800" b="0" i="0" u="none" strike="noStrike" cap="none" normalizeH="0" baseline="0" dirty="0">
                          <a:ln>
                            <a:noFill/>
                          </a:ln>
                          <a:solidFill>
                            <a:srgbClr val="FF0000"/>
                          </a:solidFill>
                          <a:effectLst/>
                          <a:latin typeface="Arial" charset="0"/>
                        </a:rPr>
                        <a:t>,</a:t>
                      </a:r>
                      <a:r>
                        <a:rPr kumimoji="0" lang="tr-TR" sz="1800" b="0" i="0" u="none" strike="noStrike" cap="none" normalizeH="0" baseline="0" dirty="0" err="1">
                          <a:ln>
                            <a:noFill/>
                          </a:ln>
                          <a:solidFill>
                            <a:srgbClr val="FF0000"/>
                          </a:solidFill>
                          <a:effectLst/>
                          <a:latin typeface="Arial" charset="0"/>
                        </a:rPr>
                        <a:t>pzc</a:t>
                      </a:r>
                      <a:r>
                        <a:rPr kumimoji="0" lang="tr-TR" sz="1800" b="0" i="0" u="none" strike="noStrike" cap="none" normalizeH="0" baseline="0" dirty="0">
                          <a:ln>
                            <a:noFill/>
                          </a:ln>
                          <a:solidFill>
                            <a:srgbClr val="FF0000"/>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rgbClr val="FF0000"/>
                          </a:solidFill>
                          <a:effectLst/>
                          <a:latin typeface="Arial" charset="0"/>
                        </a:rPr>
                        <a:t>(eb)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rgbClr val="FF0000"/>
                          </a:solidFill>
                          <a:effectLst/>
                          <a:latin typeface="Arial" charset="0"/>
                        </a:rPr>
                        <a:t>(mb)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rgbClr val="FF0000"/>
                          </a:solidFill>
                          <a:effectLst/>
                          <a:latin typeface="Arial" charset="0"/>
                        </a:rPr>
                        <a:t>(</a:t>
                      </a:r>
                      <a:r>
                        <a:rPr kumimoji="0" lang="tr-TR" sz="1800" b="0" i="0" u="none" strike="noStrike" cap="none" normalizeH="0" baseline="0" dirty="0" err="1">
                          <a:ln>
                            <a:noFill/>
                          </a:ln>
                          <a:solidFill>
                            <a:srgbClr val="FF0000"/>
                          </a:solidFill>
                          <a:effectLst/>
                          <a:latin typeface="Arial" charset="0"/>
                        </a:rPr>
                        <a:t>ob</a:t>
                      </a:r>
                      <a:r>
                        <a:rPr kumimoji="0" lang="tr-TR" sz="1800" b="0" i="0" u="none" strike="noStrike" cap="none" normalizeH="0" baseline="0" dirty="0">
                          <a:ln>
                            <a:noFill/>
                          </a:ln>
                          <a:solidFill>
                            <a:srgbClr val="FF0000"/>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rgbClr val="FF0000"/>
                          </a:solidFill>
                          <a:effectLst/>
                          <a:latin typeface="Arial" charset="0"/>
                        </a:rPr>
                        <a:t>(q)</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rgbClr val="FF0000"/>
                          </a:solidFill>
                          <a:effectLst/>
                          <a:latin typeface="Arial" charset="0"/>
                        </a:rPr>
                        <a:t>0. Ve 1. Bölgede kullanılanlar ile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a:ln>
                            <a:noFill/>
                          </a:ln>
                          <a:solidFill>
                            <a:srgbClr val="FF0000"/>
                          </a:solidFill>
                          <a:effectLst/>
                          <a:latin typeface="Arial" charset="0"/>
                        </a:rPr>
                        <a:t>         </a:t>
                      </a:r>
                      <a:r>
                        <a:rPr kumimoji="0" lang="tr-TR" sz="1600" b="0" i="0" u="none" strike="noStrike" cap="none" normalizeH="0" baseline="0" dirty="0">
                          <a:ln>
                            <a:noFill/>
                          </a:ln>
                          <a:solidFill>
                            <a:srgbClr val="FF0000"/>
                          </a:solidFill>
                          <a:effectLst/>
                          <a:latin typeface="Arial" charset="0"/>
                        </a:rPr>
                        <a:t>(mc)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a:ln>
                            <a:noFill/>
                          </a:ln>
                          <a:solidFill>
                            <a:srgbClr val="FF0000"/>
                          </a:solidFill>
                          <a:effectLst/>
                          <a:latin typeface="Arial" charset="0"/>
                        </a:rPr>
                        <a:t>            (ic)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a:ln>
                            <a:noFill/>
                          </a:ln>
                          <a:solidFill>
                            <a:srgbClr val="FF0000"/>
                          </a:solidFill>
                          <a:effectLst/>
                          <a:latin typeface="Arial" charset="0"/>
                        </a:rPr>
                        <a:t>            (n)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a:ln>
                            <a:noFill/>
                          </a:ln>
                          <a:solidFill>
                            <a:srgbClr val="FF0000"/>
                          </a:solidFill>
                          <a:effectLst/>
                          <a:latin typeface="Arial" charset="0"/>
                        </a:rPr>
                        <a:t>            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a:ln>
                            <a:noFill/>
                          </a:ln>
                          <a:solidFill>
                            <a:srgbClr val="FF0000"/>
                          </a:solidFill>
                          <a:effectLst/>
                          <a:latin typeface="Arial" charset="0"/>
                        </a:rPr>
                        <a:t>            nC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a:ln>
                            <a:noFill/>
                          </a:ln>
                          <a:solidFill>
                            <a:srgbClr val="FF0000"/>
                          </a:solidFill>
                          <a:effectLst/>
                          <a:latin typeface="Arial" charset="0"/>
                        </a:rPr>
                        <a:t>            </a:t>
                      </a:r>
                      <a:r>
                        <a:rPr kumimoji="0" lang="tr-TR" sz="1600" b="0" i="0" u="none" strike="noStrike" cap="none" normalizeH="0" baseline="0" dirty="0" err="1">
                          <a:ln>
                            <a:noFill/>
                          </a:ln>
                          <a:solidFill>
                            <a:srgbClr val="FF0000"/>
                          </a:solidFill>
                          <a:effectLst/>
                          <a:latin typeface="Arial" charset="0"/>
                        </a:rPr>
                        <a:t>nR</a:t>
                      </a:r>
                      <a:endParaRPr kumimoji="0" lang="tr-TR" sz="1600" b="0" i="0" u="none" strike="noStrike" cap="none" normalizeH="0" baseline="0" dirty="0">
                        <a:ln>
                          <a:noFill/>
                        </a:ln>
                        <a:solidFill>
                          <a:srgbClr val="FF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a:ln>
                            <a:noFill/>
                          </a:ln>
                          <a:solidFill>
                            <a:srgbClr val="FF0000"/>
                          </a:solidFill>
                          <a:effectLst/>
                          <a:latin typeface="Arial" charset="0"/>
                        </a:rPr>
                        <a:t>           (</a:t>
                      </a:r>
                      <a:r>
                        <a:rPr kumimoji="0" lang="tr-TR" sz="1600" b="0" i="0" u="none" strike="noStrike" cap="none" normalizeH="0" baseline="0" dirty="0" err="1">
                          <a:ln>
                            <a:noFill/>
                          </a:ln>
                          <a:solidFill>
                            <a:srgbClr val="FF0000"/>
                          </a:solidFill>
                          <a:effectLst/>
                          <a:latin typeface="Arial" charset="0"/>
                        </a:rPr>
                        <a:t>ec</a:t>
                      </a:r>
                      <a:r>
                        <a:rPr kumimoji="0" lang="tr-TR" sz="1600" b="0" i="0" u="none" strike="noStrike" cap="none" normalizeH="0" baseline="0" dirty="0">
                          <a:ln>
                            <a:noFill/>
                          </a:ln>
                          <a:solidFill>
                            <a:srgbClr val="FF0000"/>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a:ln>
                            <a:noFill/>
                          </a:ln>
                          <a:solidFill>
                            <a:srgbClr val="FF0000"/>
                          </a:solidFill>
                          <a:effectLst/>
                          <a:latin typeface="Arial" charset="0"/>
                        </a:rPr>
                        <a:t>           (</a:t>
                      </a:r>
                      <a:r>
                        <a:rPr kumimoji="0" lang="tr-TR" sz="1600" b="0" i="0" u="none" strike="noStrike" cap="none" normalizeH="0" baseline="0" dirty="0" err="1">
                          <a:ln>
                            <a:noFill/>
                          </a:ln>
                          <a:solidFill>
                            <a:srgbClr val="FF0000"/>
                          </a:solidFill>
                          <a:effectLst/>
                          <a:latin typeface="Arial" charset="0"/>
                        </a:rPr>
                        <a:t>oC</a:t>
                      </a:r>
                      <a:r>
                        <a:rPr kumimoji="0" lang="tr-TR" sz="1600" b="0" i="0" u="none" strike="noStrike" cap="none" normalizeH="0" baseline="0" dirty="0">
                          <a:ln>
                            <a:noFill/>
                          </a:ln>
                          <a:solidFill>
                            <a:srgbClr val="FF0000"/>
                          </a:solidFill>
                          <a:effectLst/>
                          <a:latin typeface="Arial" charset="0"/>
                        </a:rPr>
                        <a:t>)</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Resim 1">
            <a:extLst>
              <a:ext uri="{FF2B5EF4-FFF2-40B4-BE49-F238E27FC236}">
                <a16:creationId xmlns:a16="http://schemas.microsoft.com/office/drawing/2014/main" id="{B7901D53-EB6C-4A87-B010-21162583E867}"/>
              </a:ext>
            </a:extLst>
          </p:cNvPr>
          <p:cNvPicPr>
            <a:picLocks noChangeAspect="1"/>
          </p:cNvPicPr>
          <p:nvPr/>
        </p:nvPicPr>
        <p:blipFill>
          <a:blip r:embed="rId3"/>
          <a:stretch>
            <a:fillRect/>
          </a:stretch>
        </p:blipFill>
        <p:spPr>
          <a:xfrm>
            <a:off x="2204951" y="573088"/>
            <a:ext cx="7260965" cy="749873"/>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26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a:buSzPct val="45000"/>
            </a:pPr>
            <a:endParaRPr lang="tr-TR" altLang="tr-TR" sz="1600" i="1" dirty="0">
              <a:solidFill>
                <a:srgbClr val="000000"/>
              </a:solidFill>
              <a:latin typeface="Calibri" panose="020F0502020204030204" pitchFamily="34" charset="0"/>
              <a:cs typeface="Calibri" panose="020F0502020204030204" pitchFamily="34" charset="0"/>
            </a:endParaRPr>
          </a:p>
          <a:p>
            <a:pPr algn="just">
              <a:buSzPct val="45000"/>
            </a:pPr>
            <a:r>
              <a:rPr lang="tr-TR" altLang="tr-TR" sz="2800" i="1" dirty="0">
                <a:solidFill>
                  <a:srgbClr val="FF0000"/>
                </a:solidFill>
                <a:latin typeface="Calibri" panose="020F0502020204030204" pitchFamily="34" charset="0"/>
                <a:cs typeface="Calibri" panose="020F0502020204030204" pitchFamily="34" charset="0"/>
              </a:rPr>
              <a:t>ATEX Yönetmeliği ( 2014/34/AB) </a:t>
            </a:r>
          </a:p>
          <a:p>
            <a:pPr algn="just">
              <a:buSzPct val="45000"/>
            </a:pPr>
            <a:r>
              <a:rPr lang="tr-TR" altLang="tr-TR" sz="2800" i="1" dirty="0">
                <a:solidFill>
                  <a:srgbClr val="000000"/>
                </a:solidFill>
                <a:latin typeface="Calibri" panose="020F0502020204030204" pitchFamily="34" charset="0"/>
                <a:cs typeface="Calibri" panose="020F0502020204030204" pitchFamily="34" charset="0"/>
              </a:rPr>
              <a:t> </a:t>
            </a:r>
            <a:r>
              <a:rPr lang="tr-TR" altLang="tr-TR" sz="2800" i="1" dirty="0">
                <a:solidFill>
                  <a:srgbClr val="FF0000"/>
                </a:solidFill>
                <a:latin typeface="Calibri" panose="020F0502020204030204" pitchFamily="34" charset="0"/>
                <a:cs typeface="Calibri" panose="020F0502020204030204" pitchFamily="34" charset="0"/>
              </a:rPr>
              <a:t>Muhtemel patlayıcı ortamlarda kullanılmak üzere tasarlanmış teçhizat ile;</a:t>
            </a:r>
          </a:p>
          <a:p>
            <a:pPr algn="just">
              <a:buSzPct val="45000"/>
            </a:pPr>
            <a:r>
              <a:rPr lang="tr-TR" altLang="tr-TR" sz="2800" i="1" dirty="0">
                <a:solidFill>
                  <a:srgbClr val="000000"/>
                </a:solidFill>
                <a:latin typeface="Calibri" panose="020F0502020204030204" pitchFamily="34" charset="0"/>
                <a:cs typeface="Calibri" panose="020F0502020204030204" pitchFamily="34" charset="0"/>
              </a:rPr>
              <a:t>Üretim, nakliye, depolama, ölçme, kontrol ve enerji dönüşümü ve/veya malzeme işleme için tasarımlanan ve kendi sahip olduğu muhtemel ateşleme kaynağı ile patlamaya sebebiyet verebilen ve ayrı ayrı veya birlikte bulunan makineler, tertibatlar, sabit veya mobil cihazlar, kontrol bileşenleri, bunların kullanım vasıtaları ve algılama veya önleme sistemlerini,</a:t>
            </a:r>
          </a:p>
          <a:p>
            <a:pPr algn="just">
              <a:buSzPct val="45000"/>
            </a:pPr>
            <a:r>
              <a:rPr lang="tr-TR" altLang="tr-TR" sz="2800" i="1" dirty="0">
                <a:solidFill>
                  <a:srgbClr val="FF0000"/>
                </a:solidFill>
                <a:latin typeface="Calibri" panose="020F0502020204030204" pitchFamily="34" charset="0"/>
                <a:cs typeface="Calibri" panose="020F0502020204030204" pitchFamily="34" charset="0"/>
              </a:rPr>
              <a:t>Koruyucu sistemler ile</a:t>
            </a:r>
            <a:r>
              <a:rPr lang="tr-TR" altLang="tr-TR" sz="2800" i="1" dirty="0">
                <a:solidFill>
                  <a:srgbClr val="000000"/>
                </a:solidFill>
                <a:latin typeface="Calibri" panose="020F0502020204030204" pitchFamily="34" charset="0"/>
                <a:cs typeface="Calibri" panose="020F0502020204030204" pitchFamily="34" charset="0"/>
              </a:rPr>
              <a:t>, Yeni başlamış patlamaları derhal durdurmak ve/veya patlama etki alanını sınırlamak için düşünülmüş olan, bağımsız sistemler olarak kullanılmak üzere ayrı olarak piyasada bulundurulan teçhizat bileşenleri dışındaki cihazları, </a:t>
            </a: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a:t>
            </a:fld>
            <a:endParaRPr lang="tr-TR"/>
          </a:p>
        </p:txBody>
      </p:sp>
    </p:spTree>
    <p:extLst>
      <p:ext uri="{BB962C8B-B14F-4D97-AF65-F5344CB8AC3E}">
        <p14:creationId xmlns:p14="http://schemas.microsoft.com/office/powerpoint/2010/main" val="2669323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47B14C7-AFF6-4A65-A3EE-26206F6060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40</a:t>
            </a:fld>
            <a:endParaRPr lang="tr-TR"/>
          </a:p>
        </p:txBody>
      </p:sp>
      <p:sp>
        <p:nvSpPr>
          <p:cNvPr id="3" name="Dikdörtgen 2">
            <a:extLst>
              <a:ext uri="{FF2B5EF4-FFF2-40B4-BE49-F238E27FC236}">
                <a16:creationId xmlns:a16="http://schemas.microsoft.com/office/drawing/2014/main" id="{845D2C7E-9B90-4128-9F08-8BDB57D1377D}"/>
              </a:ext>
            </a:extLst>
          </p:cNvPr>
          <p:cNvSpPr/>
          <p:nvPr/>
        </p:nvSpPr>
        <p:spPr>
          <a:xfrm>
            <a:off x="518983" y="972312"/>
            <a:ext cx="11331145" cy="5384038"/>
          </a:xfrm>
          <a:prstGeom prst="rect">
            <a:avLst/>
          </a:prstGeom>
        </p:spPr>
        <p:txBody>
          <a:bodyPr wrap="square">
            <a:spAutoFit/>
          </a:bodyPr>
          <a:lstStyle/>
          <a:p>
            <a:pPr lvl="0">
              <a:lnSpc>
                <a:spcPct val="90000"/>
              </a:lnSpc>
              <a:spcBef>
                <a:spcPts val="1000"/>
              </a:spcBef>
              <a:buClrTx/>
              <a:defRPr/>
            </a:pPr>
            <a:r>
              <a:rPr lang="tr-TR" sz="2800" b="1" kern="1200" dirty="0">
                <a:solidFill>
                  <a:prstClr val="black"/>
                </a:solidFill>
                <a:latin typeface="Times New Roman" panose="02020603050405020304" pitchFamily="18" charset="0"/>
                <a:ea typeface="+mn-ea"/>
                <a:cs typeface="Times New Roman" panose="02020603050405020304" pitchFamily="18" charset="0"/>
              </a:rPr>
              <a:t>Bileşenler (aksamlar): </a:t>
            </a:r>
            <a:r>
              <a:rPr lang="tr-TR" sz="2800" kern="1200" dirty="0">
                <a:solidFill>
                  <a:prstClr val="black"/>
                </a:solidFill>
                <a:latin typeface="Times New Roman" panose="02020603050405020304" pitchFamily="18" charset="0"/>
                <a:ea typeface="+mn-ea"/>
                <a:cs typeface="Times New Roman" panose="02020603050405020304" pitchFamily="18" charset="0"/>
              </a:rPr>
              <a:t>Teçhizatın ve koruyucu sistemlerin emniyetli çalışması için gerekli olan ancak bağımsız olarak bir fonksiyonu olmayan herhangi bir parçayı,</a:t>
            </a:r>
          </a:p>
          <a:p>
            <a:pPr lvl="0">
              <a:lnSpc>
                <a:spcPct val="90000"/>
              </a:lnSpc>
              <a:spcBef>
                <a:spcPts val="1000"/>
              </a:spcBef>
              <a:buClrTx/>
              <a:buFontTx/>
              <a:buChar char="-"/>
              <a:defRPr/>
            </a:pPr>
            <a:r>
              <a:rPr lang="tr-TR" sz="2800" kern="1200" dirty="0">
                <a:solidFill>
                  <a:srgbClr val="5B9BD5"/>
                </a:solidFill>
                <a:latin typeface="Times New Roman" panose="02020603050405020304" pitchFamily="18" charset="0"/>
                <a:ea typeface="+mn-ea"/>
                <a:cs typeface="Times New Roman" panose="02020603050405020304" pitchFamily="18" charset="0"/>
              </a:rPr>
              <a:t>Patlamadan korunma için teçhizatın güvenli çalışmasını sağlar.</a:t>
            </a:r>
          </a:p>
          <a:p>
            <a:pPr lvl="0">
              <a:lnSpc>
                <a:spcPct val="90000"/>
              </a:lnSpc>
              <a:spcBef>
                <a:spcPts val="1000"/>
              </a:spcBef>
              <a:buClrTx/>
              <a:buFontTx/>
              <a:buChar char="-"/>
              <a:defRPr/>
            </a:pPr>
            <a:r>
              <a:rPr lang="tr-TR" sz="2800" kern="1200" dirty="0">
                <a:solidFill>
                  <a:srgbClr val="5B9BD5"/>
                </a:solidFill>
                <a:latin typeface="Times New Roman" panose="02020603050405020304" pitchFamily="18" charset="0"/>
                <a:ea typeface="+mn-ea"/>
                <a:cs typeface="Times New Roman" panose="02020603050405020304" pitchFamily="18" charset="0"/>
              </a:rPr>
              <a:t>Kendi başına bir fonksiyonu yoktur. </a:t>
            </a:r>
            <a:endParaRPr lang="tr-TR" sz="2800" kern="1200" dirty="0">
              <a:solidFill>
                <a:prstClr val="black"/>
              </a:solidFill>
              <a:latin typeface="Times New Roman" panose="02020603050405020304" pitchFamily="18" charset="0"/>
              <a:ea typeface="+mn-ea"/>
              <a:cs typeface="Times New Roman" panose="02020603050405020304" pitchFamily="18" charset="0"/>
            </a:endParaRPr>
          </a:p>
          <a:p>
            <a:pPr lvl="0">
              <a:lnSpc>
                <a:spcPct val="90000"/>
              </a:lnSpc>
              <a:spcBef>
                <a:spcPts val="1000"/>
              </a:spcBef>
              <a:buClrTx/>
              <a:defRPr/>
            </a:pPr>
            <a:r>
              <a:rPr lang="tr-TR" sz="2800" b="1" kern="1200" dirty="0">
                <a:solidFill>
                  <a:prstClr val="black"/>
                </a:solidFill>
                <a:latin typeface="Times New Roman" panose="02020603050405020304" pitchFamily="18" charset="0"/>
                <a:ea typeface="+mn-ea"/>
                <a:cs typeface="Times New Roman" panose="02020603050405020304" pitchFamily="18" charset="0"/>
              </a:rPr>
              <a:t>Örneğin: </a:t>
            </a:r>
          </a:p>
          <a:p>
            <a:pPr lvl="0">
              <a:lnSpc>
                <a:spcPct val="90000"/>
              </a:lnSpc>
              <a:spcBef>
                <a:spcPts val="1000"/>
              </a:spcBef>
              <a:buClrTx/>
              <a:defRPr/>
            </a:pPr>
            <a:r>
              <a:rPr lang="tr-TR" sz="2800" kern="1200" dirty="0">
                <a:solidFill>
                  <a:prstClr val="black"/>
                </a:solidFill>
                <a:latin typeface="Times New Roman" panose="02020603050405020304" pitchFamily="18" charset="0"/>
                <a:ea typeface="+mn-ea"/>
                <a:cs typeface="Times New Roman" panose="02020603050405020304" pitchFamily="18" charset="0"/>
              </a:rPr>
              <a:t>Boş «d» tipi mahfazalar, </a:t>
            </a:r>
          </a:p>
          <a:p>
            <a:pPr lvl="0">
              <a:lnSpc>
                <a:spcPct val="90000"/>
              </a:lnSpc>
              <a:spcBef>
                <a:spcPts val="1000"/>
              </a:spcBef>
              <a:buClrTx/>
              <a:defRPr/>
            </a:pPr>
            <a:r>
              <a:rPr lang="tr-TR" sz="2800" kern="1200" dirty="0">
                <a:solidFill>
                  <a:prstClr val="black"/>
                </a:solidFill>
                <a:latin typeface="Times New Roman" panose="02020603050405020304" pitchFamily="18" charset="0"/>
                <a:ea typeface="+mn-ea"/>
                <a:cs typeface="Times New Roman" panose="02020603050405020304" pitchFamily="18" charset="0"/>
              </a:rPr>
              <a:t>ATEX ekipmanlarında kullanılmak için tasarlanmış makine frenleri</a:t>
            </a:r>
          </a:p>
          <a:p>
            <a:pPr lvl="0">
              <a:lnSpc>
                <a:spcPct val="90000"/>
              </a:lnSpc>
              <a:spcBef>
                <a:spcPts val="1000"/>
              </a:spcBef>
              <a:buClrTx/>
              <a:defRPr/>
            </a:pPr>
            <a:r>
              <a:rPr lang="tr-TR" sz="2800" kern="1200" dirty="0">
                <a:solidFill>
                  <a:prstClr val="black"/>
                </a:solidFill>
                <a:latin typeface="Times New Roman" panose="02020603050405020304" pitchFamily="18" charset="0"/>
                <a:ea typeface="+mn-ea"/>
                <a:cs typeface="Times New Roman" panose="02020603050405020304" pitchFamily="18" charset="0"/>
              </a:rPr>
              <a:t>Konveyör bant, </a:t>
            </a:r>
          </a:p>
          <a:p>
            <a:pPr lvl="0">
              <a:lnSpc>
                <a:spcPct val="90000"/>
              </a:lnSpc>
              <a:spcBef>
                <a:spcPts val="1000"/>
              </a:spcBef>
              <a:buClrTx/>
              <a:defRPr/>
            </a:pPr>
            <a:r>
              <a:rPr lang="tr-TR" sz="2800" kern="1200" dirty="0">
                <a:solidFill>
                  <a:prstClr val="black"/>
                </a:solidFill>
                <a:latin typeface="Times New Roman" panose="02020603050405020304" pitchFamily="18" charset="0"/>
                <a:ea typeface="+mn-ea"/>
                <a:cs typeface="Times New Roman" panose="02020603050405020304" pitchFamily="18" charset="0"/>
              </a:rPr>
              <a:t>toz toplayıcıların emici hortumları, </a:t>
            </a:r>
          </a:p>
          <a:p>
            <a:pPr lvl="0">
              <a:lnSpc>
                <a:spcPct val="90000"/>
              </a:lnSpc>
              <a:spcBef>
                <a:spcPts val="1000"/>
              </a:spcBef>
              <a:buClrTx/>
              <a:defRPr/>
            </a:pPr>
            <a:r>
              <a:rPr lang="tr-TR" sz="2800" kern="1200" dirty="0" err="1">
                <a:solidFill>
                  <a:prstClr val="black"/>
                </a:solidFill>
                <a:latin typeface="Times New Roman" panose="02020603050405020304" pitchFamily="18" charset="0"/>
                <a:ea typeface="+mn-ea"/>
                <a:cs typeface="Times New Roman" panose="02020603050405020304" pitchFamily="18" charset="0"/>
              </a:rPr>
              <a:t>fork</a:t>
            </a:r>
            <a:r>
              <a:rPr lang="tr-TR" sz="2800" kern="1200" dirty="0">
                <a:solidFill>
                  <a:prstClr val="black"/>
                </a:solidFill>
                <a:latin typeface="Times New Roman" panose="02020603050405020304" pitchFamily="18" charset="0"/>
                <a:ea typeface="+mn-ea"/>
                <a:cs typeface="Times New Roman" panose="02020603050405020304" pitchFamily="18" charset="0"/>
              </a:rPr>
              <a:t> liftlerin çat</a:t>
            </a:r>
            <a:endParaRPr lang="tr-TR" sz="2800" kern="1200" dirty="0">
              <a:solidFill>
                <a:prstClr val="black"/>
              </a:solidFill>
              <a:latin typeface="Calibri"/>
              <a:ea typeface="+mn-ea"/>
              <a:cs typeface="+mn-cs"/>
            </a:endParaRPr>
          </a:p>
        </p:txBody>
      </p:sp>
    </p:spTree>
    <p:extLst>
      <p:ext uri="{BB962C8B-B14F-4D97-AF65-F5344CB8AC3E}">
        <p14:creationId xmlns:p14="http://schemas.microsoft.com/office/powerpoint/2010/main" val="1548032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FAEAC0E-4057-49EA-BB6A-3F7D040552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41</a:t>
            </a:fld>
            <a:endParaRPr lang="tr-TR"/>
          </a:p>
        </p:txBody>
      </p:sp>
      <p:pic>
        <p:nvPicPr>
          <p:cNvPr id="3" name="Picture 7" descr="S6300348">
            <a:extLst>
              <a:ext uri="{FF2B5EF4-FFF2-40B4-BE49-F238E27FC236}">
                <a16:creationId xmlns:a16="http://schemas.microsoft.com/office/drawing/2014/main" id="{45D29134-F1FD-41B2-AA28-C3AD94AE7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501" y="621441"/>
            <a:ext cx="10959341" cy="592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15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F52521FC-4CE4-442E-B41E-730E8D254F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42</a:t>
            </a:fld>
            <a:endParaRPr lang="tr-TR"/>
          </a:p>
        </p:txBody>
      </p:sp>
      <p:pic>
        <p:nvPicPr>
          <p:cNvPr id="3" name="İçerik Yer Tutucusu 5">
            <a:extLst>
              <a:ext uri="{FF2B5EF4-FFF2-40B4-BE49-F238E27FC236}">
                <a16:creationId xmlns:a16="http://schemas.microsoft.com/office/drawing/2014/main" id="{DBAFBADF-74DF-41AF-B2ED-DE90AD41E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9" y="686834"/>
            <a:ext cx="6205871" cy="5554939"/>
          </a:xfrm>
          <a:prstGeom prst="rect">
            <a:avLst/>
          </a:prstGeom>
        </p:spPr>
      </p:pic>
      <p:pic>
        <p:nvPicPr>
          <p:cNvPr id="4" name="Resim 3">
            <a:extLst>
              <a:ext uri="{FF2B5EF4-FFF2-40B4-BE49-F238E27FC236}">
                <a16:creationId xmlns:a16="http://schemas.microsoft.com/office/drawing/2014/main" id="{F093263E-69EE-4A39-B414-C5BFBCAC3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692" y="651530"/>
            <a:ext cx="5806650" cy="5554939"/>
          </a:xfrm>
          <a:prstGeom prst="rect">
            <a:avLst/>
          </a:prstGeom>
        </p:spPr>
      </p:pic>
    </p:spTree>
    <p:extLst>
      <p:ext uri="{BB962C8B-B14F-4D97-AF65-F5344CB8AC3E}">
        <p14:creationId xmlns:p14="http://schemas.microsoft.com/office/powerpoint/2010/main" val="3090978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3 Slayt Numarası Yer Tutucusu">
            <a:extLst>
              <a:ext uri="{FF2B5EF4-FFF2-40B4-BE49-F238E27FC236}">
                <a16:creationId xmlns:a16="http://schemas.microsoft.com/office/drawing/2014/main" id="{CC81AB40-5372-45AA-B29B-E1421FD5EE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A6779F-A042-479B-B3B6-77E757A9FEFC}" type="slidenum">
              <a:rPr lang="tr-TR" altLang="tr-TR" sz="1400"/>
              <a:pPr>
                <a:spcBef>
                  <a:spcPct val="0"/>
                </a:spcBef>
                <a:buFontTx/>
                <a:buNone/>
              </a:pPr>
              <a:t>43</a:t>
            </a:fld>
            <a:endParaRPr lang="tr-TR" altLang="tr-TR" sz="1400"/>
          </a:p>
        </p:txBody>
      </p:sp>
      <p:sp>
        <p:nvSpPr>
          <p:cNvPr id="86019" name="Rectangle 6">
            <a:extLst>
              <a:ext uri="{FF2B5EF4-FFF2-40B4-BE49-F238E27FC236}">
                <a16:creationId xmlns:a16="http://schemas.microsoft.com/office/drawing/2014/main" id="{DC21D9CF-5BC7-4FE7-B735-2595A10FC4C8}"/>
              </a:ext>
            </a:extLst>
          </p:cNvPr>
          <p:cNvSpPr>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tr-TR" altLang="tr-TR" sz="4400" b="1" dirty="0">
              <a:solidFill>
                <a:srgbClr val="0000CC"/>
              </a:solidFill>
              <a:latin typeface="Times New Roman" panose="02020603050405020304" pitchFamily="18" charset="0"/>
            </a:endParaRPr>
          </a:p>
        </p:txBody>
      </p:sp>
      <p:graphicFrame>
        <p:nvGraphicFramePr>
          <p:cNvPr id="550919" name="Group 7">
            <a:extLst>
              <a:ext uri="{FF2B5EF4-FFF2-40B4-BE49-F238E27FC236}">
                <a16:creationId xmlns:a16="http://schemas.microsoft.com/office/drawing/2014/main" id="{73E1BA57-A82F-4AC5-B684-E3FCEE6AF762}"/>
              </a:ext>
            </a:extLst>
          </p:cNvPr>
          <p:cNvGraphicFramePr>
            <a:graphicFrameLocks noGrp="1"/>
          </p:cNvGraphicFramePr>
          <p:nvPr/>
        </p:nvGraphicFramePr>
        <p:xfrm>
          <a:off x="2209800" y="2057400"/>
          <a:ext cx="1905000" cy="609600"/>
        </p:xfrm>
        <a:graphic>
          <a:graphicData uri="http://schemas.openxmlformats.org/drawingml/2006/table">
            <a:tbl>
              <a:tblPr/>
              <a:tblGrid>
                <a:gridCol w="592138">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693737">
                  <a:extLst>
                    <a:ext uri="{9D8B030D-6E8A-4147-A177-3AD203B41FA5}">
                      <a16:colId xmlns:a16="http://schemas.microsoft.com/office/drawing/2014/main" val="20002"/>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chemeClr val="tx1"/>
                          </a:solidFill>
                          <a:effectLst/>
                          <a:latin typeface="Arial" charset="0"/>
                        </a:rPr>
                        <a:t>IP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chemeClr val="tx1"/>
                          </a:solidFill>
                          <a:effectLst/>
                          <a:latin typeface="Arial"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chemeClr val="tx1"/>
                          </a:solidFill>
                          <a:effectLst/>
                          <a:latin typeface="Arial" charset="0"/>
                        </a:rPr>
                        <a:t>  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6030" name="Freeform 17">
            <a:extLst>
              <a:ext uri="{FF2B5EF4-FFF2-40B4-BE49-F238E27FC236}">
                <a16:creationId xmlns:a16="http://schemas.microsoft.com/office/drawing/2014/main" id="{39A3BF07-81D7-4878-95B9-171B6A3831C7}"/>
              </a:ext>
            </a:extLst>
          </p:cNvPr>
          <p:cNvSpPr>
            <a:spLocks/>
          </p:cNvSpPr>
          <p:nvPr/>
        </p:nvSpPr>
        <p:spPr bwMode="auto">
          <a:xfrm>
            <a:off x="3733800" y="2667000"/>
            <a:ext cx="1219200" cy="914400"/>
          </a:xfrm>
          <a:custGeom>
            <a:avLst/>
            <a:gdLst>
              <a:gd name="T0" fmla="*/ 0 w 336"/>
              <a:gd name="T1" fmla="*/ 0 h 288"/>
              <a:gd name="T2" fmla="*/ 0 w 336"/>
              <a:gd name="T3" fmla="*/ 2147483646 h 288"/>
              <a:gd name="T4" fmla="*/ 2147483646 w 336"/>
              <a:gd name="T5" fmla="*/ 2147483646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0"/>
                </a:moveTo>
                <a:lnTo>
                  <a:pt x="0" y="288"/>
                </a:lnTo>
                <a:lnTo>
                  <a:pt x="336" y="288"/>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031" name="Text Box 18">
            <a:extLst>
              <a:ext uri="{FF2B5EF4-FFF2-40B4-BE49-F238E27FC236}">
                <a16:creationId xmlns:a16="http://schemas.microsoft.com/office/drawing/2014/main" id="{6636CEC8-A98C-4C20-9D3B-F50E137E94B4}"/>
              </a:ext>
            </a:extLst>
          </p:cNvPr>
          <p:cNvSpPr txBox="1">
            <a:spLocks noChangeArrowheads="1"/>
          </p:cNvSpPr>
          <p:nvPr/>
        </p:nvSpPr>
        <p:spPr bwMode="auto">
          <a:xfrm>
            <a:off x="5087938" y="3284538"/>
            <a:ext cx="451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b="1">
                <a:latin typeface="Times New Roman" panose="02020603050405020304" pitchFamily="18" charset="0"/>
              </a:rPr>
              <a:t>Sıvılara ait koruma derecesi </a:t>
            </a:r>
          </a:p>
        </p:txBody>
      </p:sp>
      <p:sp>
        <p:nvSpPr>
          <p:cNvPr id="86032" name="Freeform 19">
            <a:extLst>
              <a:ext uri="{FF2B5EF4-FFF2-40B4-BE49-F238E27FC236}">
                <a16:creationId xmlns:a16="http://schemas.microsoft.com/office/drawing/2014/main" id="{2F7E6258-1B5C-4203-A4BF-30AC79EC45A0}"/>
              </a:ext>
            </a:extLst>
          </p:cNvPr>
          <p:cNvSpPr>
            <a:spLocks/>
          </p:cNvSpPr>
          <p:nvPr/>
        </p:nvSpPr>
        <p:spPr bwMode="auto">
          <a:xfrm>
            <a:off x="3124200" y="2667000"/>
            <a:ext cx="1828800" cy="1371600"/>
          </a:xfrm>
          <a:custGeom>
            <a:avLst/>
            <a:gdLst>
              <a:gd name="T0" fmla="*/ 0 w 336"/>
              <a:gd name="T1" fmla="*/ 0 h 288"/>
              <a:gd name="T2" fmla="*/ 0 w 336"/>
              <a:gd name="T3" fmla="*/ 2147483646 h 288"/>
              <a:gd name="T4" fmla="*/ 2147483646 w 336"/>
              <a:gd name="T5" fmla="*/ 2147483646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0"/>
                </a:moveTo>
                <a:lnTo>
                  <a:pt x="0" y="288"/>
                </a:lnTo>
                <a:lnTo>
                  <a:pt x="336" y="288"/>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033" name="Text Box 20">
            <a:extLst>
              <a:ext uri="{FF2B5EF4-FFF2-40B4-BE49-F238E27FC236}">
                <a16:creationId xmlns:a16="http://schemas.microsoft.com/office/drawing/2014/main" id="{DD4E5374-9266-4878-AEFA-F3FFE9AD44F4}"/>
              </a:ext>
            </a:extLst>
          </p:cNvPr>
          <p:cNvSpPr txBox="1">
            <a:spLocks noChangeArrowheads="1"/>
          </p:cNvSpPr>
          <p:nvPr/>
        </p:nvSpPr>
        <p:spPr bwMode="auto">
          <a:xfrm>
            <a:off x="5016500" y="3860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b="1" dirty="0">
                <a:latin typeface="Times New Roman" panose="02020603050405020304" pitchFamily="18" charset="0"/>
              </a:rPr>
              <a:t>     Katı cisimlere ait koruma derecesi</a:t>
            </a:r>
          </a:p>
        </p:txBody>
      </p:sp>
      <p:sp>
        <p:nvSpPr>
          <p:cNvPr id="86034" name="Freeform 21">
            <a:extLst>
              <a:ext uri="{FF2B5EF4-FFF2-40B4-BE49-F238E27FC236}">
                <a16:creationId xmlns:a16="http://schemas.microsoft.com/office/drawing/2014/main" id="{9E45B3F5-EFBB-47AB-9842-9C6905708C07}"/>
              </a:ext>
            </a:extLst>
          </p:cNvPr>
          <p:cNvSpPr>
            <a:spLocks/>
          </p:cNvSpPr>
          <p:nvPr/>
        </p:nvSpPr>
        <p:spPr bwMode="auto">
          <a:xfrm>
            <a:off x="2514600" y="2667000"/>
            <a:ext cx="2438400" cy="2133600"/>
          </a:xfrm>
          <a:custGeom>
            <a:avLst/>
            <a:gdLst>
              <a:gd name="T0" fmla="*/ 0 w 336"/>
              <a:gd name="T1" fmla="*/ 0 h 288"/>
              <a:gd name="T2" fmla="*/ 0 w 336"/>
              <a:gd name="T3" fmla="*/ 2147483646 h 288"/>
              <a:gd name="T4" fmla="*/ 2147483646 w 336"/>
              <a:gd name="T5" fmla="*/ 2147483646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0"/>
                </a:moveTo>
                <a:lnTo>
                  <a:pt x="0" y="288"/>
                </a:lnTo>
                <a:lnTo>
                  <a:pt x="336" y="288"/>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035" name="Text Box 22">
            <a:extLst>
              <a:ext uri="{FF2B5EF4-FFF2-40B4-BE49-F238E27FC236}">
                <a16:creationId xmlns:a16="http://schemas.microsoft.com/office/drawing/2014/main" id="{A6D83ADB-5F03-4DEC-A85C-F07CB1D58E0C}"/>
              </a:ext>
            </a:extLst>
          </p:cNvPr>
          <p:cNvSpPr txBox="1">
            <a:spLocks noChangeArrowheads="1"/>
          </p:cNvSpPr>
          <p:nvPr/>
        </p:nvSpPr>
        <p:spPr bwMode="auto">
          <a:xfrm>
            <a:off x="5375276" y="4508500"/>
            <a:ext cx="340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b="1">
                <a:latin typeface="Times New Roman" panose="02020603050405020304" pitchFamily="18" charset="0"/>
              </a:rPr>
              <a:t>Koruma Tanıtma İşareti</a:t>
            </a:r>
          </a:p>
        </p:txBody>
      </p:sp>
      <p:sp>
        <p:nvSpPr>
          <p:cNvPr id="550935" name="Text Box 23">
            <a:extLst>
              <a:ext uri="{FF2B5EF4-FFF2-40B4-BE49-F238E27FC236}">
                <a16:creationId xmlns:a16="http://schemas.microsoft.com/office/drawing/2014/main" id="{598536A0-09AD-4AD2-A8EA-7EECF100B8C2}"/>
              </a:ext>
            </a:extLst>
          </p:cNvPr>
          <p:cNvSpPr txBox="1">
            <a:spLocks noChangeArrowheads="1"/>
          </p:cNvSpPr>
          <p:nvPr/>
        </p:nvSpPr>
        <p:spPr bwMode="auto">
          <a:xfrm>
            <a:off x="2424113" y="5589589"/>
            <a:ext cx="7315200" cy="579437"/>
          </a:xfrm>
          <a:prstGeom prst="rect">
            <a:avLst/>
          </a:prstGeom>
          <a:noFill/>
          <a:ln w="9525">
            <a:noFill/>
            <a:miter lim="800000"/>
            <a:headEnd/>
            <a:tailEnd/>
          </a:ln>
          <a:effectLst/>
        </p:spPr>
        <p:txBody>
          <a:bodyPr>
            <a:spAutoFit/>
          </a:bodyPr>
          <a:lstStyle/>
          <a:p>
            <a:pPr eaLnBrk="1" hangingPunct="1">
              <a:defRPr/>
            </a:pPr>
            <a:r>
              <a:rPr lang="tr-TR" sz="3200" b="1">
                <a:effectLst>
                  <a:outerShdw blurRad="38100" dist="38100" dir="2700000" algn="tl">
                    <a:srgbClr val="C0C0C0"/>
                  </a:outerShdw>
                </a:effectLst>
                <a:latin typeface="Arial" charset="0"/>
              </a:rPr>
              <a:t>   IP 65                                      IP 43</a:t>
            </a:r>
          </a:p>
        </p:txBody>
      </p:sp>
      <p:sp>
        <p:nvSpPr>
          <p:cNvPr id="14" name="Rectangle 5">
            <a:extLst>
              <a:ext uri="{FF2B5EF4-FFF2-40B4-BE49-F238E27FC236}">
                <a16:creationId xmlns:a16="http://schemas.microsoft.com/office/drawing/2014/main" id="{1EF80B83-FE44-47F2-8F62-D60823FD6A4F}"/>
              </a:ext>
            </a:extLst>
          </p:cNvPr>
          <p:cNvSpPr txBox="1">
            <a:spLocks noChangeArrowheads="1"/>
          </p:cNvSpPr>
          <p:nvPr/>
        </p:nvSpPr>
        <p:spPr>
          <a:xfrm>
            <a:off x="1676400" y="0"/>
            <a:ext cx="8763000" cy="685800"/>
          </a:xfrm>
          <a:prstGeom prst="rect">
            <a:avLst/>
          </a:prstGeom>
        </p:spPr>
        <p:txBody>
          <a:bodyPr anchor="ctr">
            <a:normAutofit/>
          </a:bodyPr>
          <a:lstStyle/>
          <a:p>
            <a:pPr algn="ctr">
              <a:defRPr/>
            </a:pPr>
            <a:r>
              <a:rPr lang="tr-TR" sz="2400" b="1" cap="all" dirty="0">
                <a:solidFill>
                  <a:srgbClr val="C00000"/>
                </a:solidFill>
                <a:effectLst>
                  <a:reflection blurRad="12700" stA="48000" endA="300" endPos="55000" dir="5400000" sy="-90000" algn="bl" rotWithShape="0"/>
                </a:effectLst>
                <a:ea typeface="+mj-ea"/>
                <a:cs typeface="+mj-cs"/>
              </a:rPr>
              <a:t> </a:t>
            </a:r>
            <a:endParaRPr lang="tr-TR" sz="2400" b="1" cap="all" dirty="0">
              <a:solidFill>
                <a:srgbClr val="0070C0"/>
              </a:solidFill>
              <a:effectLst>
                <a:reflection blurRad="12700" stA="48000" endA="300" endPos="55000" dir="5400000" sy="-90000" algn="bl" rotWithShape="0"/>
              </a:effectLs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50935"/>
                                        </p:tgtEl>
                                        <p:attrNameLst>
                                          <p:attrName>style.visibility</p:attrName>
                                        </p:attrNameLst>
                                      </p:cBhvr>
                                      <p:to>
                                        <p:strVal val="visible"/>
                                      </p:to>
                                    </p:set>
                                    <p:anim calcmode="lin" valueType="num">
                                      <p:cBhvr>
                                        <p:cTn id="7" dur="1000" fill="hold"/>
                                        <p:tgtEl>
                                          <p:spTgt spid="550935"/>
                                        </p:tgtEl>
                                        <p:attrNameLst>
                                          <p:attrName>ppt_w</p:attrName>
                                        </p:attrNameLst>
                                      </p:cBhvr>
                                      <p:tavLst>
                                        <p:tav tm="0">
                                          <p:val>
                                            <p:fltVal val="0"/>
                                          </p:val>
                                        </p:tav>
                                        <p:tav tm="100000">
                                          <p:val>
                                            <p:strVal val="#ppt_w"/>
                                          </p:val>
                                        </p:tav>
                                      </p:tavLst>
                                    </p:anim>
                                    <p:anim calcmode="lin" valueType="num">
                                      <p:cBhvr>
                                        <p:cTn id="8" dur="1000" fill="hold"/>
                                        <p:tgtEl>
                                          <p:spTgt spid="550935"/>
                                        </p:tgtEl>
                                        <p:attrNameLst>
                                          <p:attrName>ppt_h</p:attrName>
                                        </p:attrNameLst>
                                      </p:cBhvr>
                                      <p:tavLst>
                                        <p:tav tm="0">
                                          <p:val>
                                            <p:fltVal val="0"/>
                                          </p:val>
                                        </p:tav>
                                        <p:tav tm="100000">
                                          <p:val>
                                            <p:strVal val="#ppt_h"/>
                                          </p:val>
                                        </p:tav>
                                      </p:tavLst>
                                    </p:anim>
                                    <p:anim calcmode="lin" valueType="num">
                                      <p:cBhvr>
                                        <p:cTn id="9" dur="1000" fill="hold"/>
                                        <p:tgtEl>
                                          <p:spTgt spid="5509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509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3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lgn="just"/>
            <a:r>
              <a:rPr lang="tr-TR" sz="3200" b="1" dirty="0">
                <a:solidFill>
                  <a:srgbClr val="BD582C">
                    <a:lumMod val="75000"/>
                  </a:srgbClr>
                </a:solidFill>
                <a:latin typeface="Times New Roman" panose="02020603050405020304" pitchFamily="18" charset="0"/>
                <a:cs typeface="Times New Roman" panose="02020603050405020304" pitchFamily="18" charset="0"/>
              </a:rPr>
              <a:t>IP KORUMA</a:t>
            </a:r>
            <a:endParaRPr lang="tr-TR" sz="3200" dirty="0">
              <a:solidFill>
                <a:srgbClr val="000000"/>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ü"/>
            </a:pPr>
            <a:r>
              <a:rPr lang="tr-TR" sz="3200" b="1" dirty="0">
                <a:solidFill>
                  <a:srgbClr val="000000"/>
                </a:solidFill>
                <a:latin typeface="Times New Roman" panose="02020603050405020304" pitchFamily="18" charset="0"/>
                <a:cs typeface="Times New Roman" panose="02020603050405020304" pitchFamily="18" charset="0"/>
              </a:rPr>
              <a:t>Patlayıcı ortamlarla ilişkisi olmayan bu koruma yöntemi ve tipleri </a:t>
            </a:r>
            <a:r>
              <a:rPr lang="tr-TR" sz="3200" b="1" dirty="0" err="1">
                <a:solidFill>
                  <a:srgbClr val="000000"/>
                </a:solidFill>
                <a:latin typeface="Times New Roman" panose="02020603050405020304" pitchFamily="18" charset="0"/>
                <a:cs typeface="Times New Roman" panose="02020603050405020304" pitchFamily="18" charset="0"/>
              </a:rPr>
              <a:t>ex</a:t>
            </a:r>
            <a:r>
              <a:rPr lang="tr-TR" sz="3200" b="1" dirty="0">
                <a:solidFill>
                  <a:srgbClr val="000000"/>
                </a:solidFill>
                <a:latin typeface="Times New Roman" panose="02020603050405020304" pitchFamily="18" charset="0"/>
                <a:cs typeface="Times New Roman" panose="02020603050405020304" pitchFamily="18" charset="0"/>
              </a:rPr>
              <a:t>-koruma ile karıştırılmamalıdır. </a:t>
            </a:r>
          </a:p>
          <a:p>
            <a:pPr marL="342900" lvl="0" indent="-342900" algn="just">
              <a:buFont typeface="Wingdings" panose="05000000000000000000" pitchFamily="2" charset="2"/>
              <a:buChar char="ü"/>
            </a:pPr>
            <a:r>
              <a:rPr lang="tr-TR" sz="3200" dirty="0">
                <a:solidFill>
                  <a:srgbClr val="000000"/>
                </a:solidFill>
                <a:latin typeface="Times New Roman" panose="02020603050405020304" pitchFamily="18" charset="0"/>
                <a:cs typeface="Times New Roman" panose="02020603050405020304" pitchFamily="18" charset="0"/>
              </a:rPr>
              <a:t>Su, toz, nem, dokunma gibi etkenlere karşı alınan önlemleri içerir. </a:t>
            </a:r>
          </a:p>
          <a:p>
            <a:pPr marL="342900" lvl="0" indent="-342900" algn="just">
              <a:buFont typeface="Wingdings" panose="05000000000000000000" pitchFamily="2" charset="2"/>
              <a:buChar char="ü"/>
            </a:pPr>
            <a:r>
              <a:rPr lang="tr-TR" sz="3200" dirty="0">
                <a:solidFill>
                  <a:srgbClr val="000000"/>
                </a:solidFill>
                <a:latin typeface="Times New Roman" panose="02020603050405020304" pitchFamily="18" charset="0"/>
                <a:cs typeface="Times New Roman" panose="02020603050405020304" pitchFamily="18" charset="0"/>
              </a:rPr>
              <a:t>simgesi IP </a:t>
            </a:r>
            <a:r>
              <a:rPr lang="tr-TR" sz="3200" dirty="0" err="1">
                <a:solidFill>
                  <a:srgbClr val="000000"/>
                </a:solidFill>
                <a:latin typeface="Times New Roman" panose="02020603050405020304" pitchFamily="18" charset="0"/>
                <a:cs typeface="Times New Roman" panose="02020603050405020304" pitchFamily="18" charset="0"/>
              </a:rPr>
              <a:t>dir</a:t>
            </a:r>
            <a:r>
              <a:rPr lang="tr-TR" sz="3200" dirty="0">
                <a:solidFill>
                  <a:srgbClr val="000000"/>
                </a:solidFill>
                <a:latin typeface="Times New Roman" panose="02020603050405020304" pitchFamily="18" charset="0"/>
                <a:cs typeface="Times New Roman" panose="02020603050405020304" pitchFamily="18" charset="0"/>
              </a:rPr>
              <a:t>. “</a:t>
            </a:r>
            <a:r>
              <a:rPr lang="tr-TR" sz="3200" dirty="0" err="1">
                <a:solidFill>
                  <a:srgbClr val="000000"/>
                </a:solidFill>
                <a:latin typeface="Times New Roman" panose="02020603050405020304" pitchFamily="18" charset="0"/>
                <a:cs typeface="Times New Roman" panose="02020603050405020304" pitchFamily="18" charset="0"/>
              </a:rPr>
              <a:t>international</a:t>
            </a:r>
            <a:r>
              <a:rPr lang="tr-TR" sz="3200" dirty="0">
                <a:solidFill>
                  <a:srgbClr val="000000"/>
                </a:solidFill>
                <a:latin typeface="Times New Roman" panose="02020603050405020304" pitchFamily="18" charset="0"/>
                <a:cs typeface="Times New Roman" panose="02020603050405020304" pitchFamily="18" charset="0"/>
              </a:rPr>
              <a:t> </a:t>
            </a:r>
            <a:r>
              <a:rPr lang="tr-TR" sz="3200" dirty="0" err="1">
                <a:solidFill>
                  <a:srgbClr val="000000"/>
                </a:solidFill>
                <a:latin typeface="Times New Roman" panose="02020603050405020304" pitchFamily="18" charset="0"/>
                <a:cs typeface="Times New Roman" panose="02020603050405020304" pitchFamily="18" charset="0"/>
              </a:rPr>
              <a:t>protection</a:t>
            </a:r>
            <a:r>
              <a:rPr lang="tr-TR" sz="3200" dirty="0">
                <a:solidFill>
                  <a:srgbClr val="000000"/>
                </a:solidFill>
                <a:latin typeface="Times New Roman" panose="02020603050405020304" pitchFamily="18" charset="0"/>
                <a:cs typeface="Times New Roman" panose="02020603050405020304" pitchFamily="18" charset="0"/>
              </a:rPr>
              <a:t>” kelimesinden kısaltılmıştır. </a:t>
            </a:r>
          </a:p>
          <a:p>
            <a:pPr marL="342900" lvl="0" indent="-342900" algn="just">
              <a:buFont typeface="Wingdings" panose="05000000000000000000" pitchFamily="2" charset="2"/>
              <a:buChar char="ü"/>
            </a:pPr>
            <a:r>
              <a:rPr lang="tr-TR" sz="3200" dirty="0">
                <a:solidFill>
                  <a:srgbClr val="000000"/>
                </a:solidFill>
                <a:latin typeface="Times New Roman" panose="02020603050405020304" pitchFamily="18" charset="0"/>
                <a:cs typeface="Times New Roman" panose="02020603050405020304" pitchFamily="18" charset="0"/>
              </a:rPr>
              <a:t>IP patlama veya yanma riski yüksek olan yerlerde kullanılan cihazların mekanik koruma derecelerini gösteren, giriş koruması olarak da belirtilen  bir koddur. </a:t>
            </a:r>
          </a:p>
          <a:p>
            <a:pPr marL="342900" lvl="0" indent="-342900" algn="just">
              <a:buFont typeface="Wingdings" panose="05000000000000000000" pitchFamily="2" charset="2"/>
              <a:buChar char="ü"/>
            </a:pPr>
            <a:r>
              <a:rPr lang="tr-TR" sz="3200" dirty="0">
                <a:solidFill>
                  <a:srgbClr val="000000"/>
                </a:solidFill>
                <a:latin typeface="Times New Roman" panose="02020603050405020304" pitchFamily="18" charset="0"/>
                <a:cs typeface="Times New Roman" panose="02020603050405020304" pitchFamily="18" charset="0"/>
              </a:rPr>
              <a:t>IP değerlerinde, ilk rakam</a:t>
            </a:r>
            <a:r>
              <a:rPr lang="tr-TR" sz="3200" b="1" dirty="0">
                <a:solidFill>
                  <a:srgbClr val="000000"/>
                </a:solidFill>
                <a:latin typeface="Times New Roman" panose="02020603050405020304" pitchFamily="18" charset="0"/>
                <a:cs typeface="Times New Roman" panose="02020603050405020304" pitchFamily="18" charset="0"/>
              </a:rPr>
              <a:t> </a:t>
            </a:r>
            <a:r>
              <a:rPr lang="tr-TR" sz="3200" b="1" i="1" dirty="0">
                <a:solidFill>
                  <a:srgbClr val="000000"/>
                </a:solidFill>
                <a:latin typeface="Times New Roman" panose="02020603050405020304" pitchFamily="18" charset="0"/>
                <a:cs typeface="Times New Roman" panose="02020603050405020304" pitchFamily="18" charset="0"/>
              </a:rPr>
              <a:t>katı cisimlere karşı koruma</a:t>
            </a:r>
            <a:r>
              <a:rPr lang="tr-TR" sz="3200" dirty="0">
                <a:solidFill>
                  <a:srgbClr val="000000"/>
                </a:solidFill>
                <a:latin typeface="Times New Roman" panose="02020603050405020304" pitchFamily="18" charset="0"/>
                <a:cs typeface="Times New Roman" panose="02020603050405020304" pitchFamily="18" charset="0"/>
              </a:rPr>
              <a:t>, ikinci rakam </a:t>
            </a:r>
            <a:r>
              <a:rPr lang="tr-TR" sz="3200" b="1" i="1" dirty="0">
                <a:solidFill>
                  <a:srgbClr val="000000"/>
                </a:solidFill>
                <a:latin typeface="Times New Roman" panose="02020603050405020304" pitchFamily="18" charset="0"/>
                <a:cs typeface="Times New Roman" panose="02020603050405020304" pitchFamily="18" charset="0"/>
              </a:rPr>
              <a:t>sıvılara karşı koruma</a:t>
            </a:r>
            <a:r>
              <a:rPr lang="tr-TR" sz="3200" dirty="0">
                <a:solidFill>
                  <a:srgbClr val="000000"/>
                </a:solidFill>
                <a:latin typeface="Times New Roman" panose="02020603050405020304" pitchFamily="18" charset="0"/>
                <a:cs typeface="Times New Roman" panose="02020603050405020304" pitchFamily="18" charset="0"/>
              </a:rPr>
              <a:t> değerini göstermektedir.</a:t>
            </a: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44</a:t>
            </a:fld>
            <a:endParaRPr lang="tr-TR"/>
          </a:p>
        </p:txBody>
      </p:sp>
    </p:spTree>
    <p:extLst>
      <p:ext uri="{BB962C8B-B14F-4D97-AF65-F5344CB8AC3E}">
        <p14:creationId xmlns:p14="http://schemas.microsoft.com/office/powerpoint/2010/main" val="2395632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DA02E17-BB1D-441E-A1B3-9D6A488C3D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45</a:t>
            </a:fld>
            <a:endParaRPr lang="tr-TR"/>
          </a:p>
        </p:txBody>
      </p:sp>
      <p:pic>
        <p:nvPicPr>
          <p:cNvPr id="3" name="Picture 15">
            <a:extLst>
              <a:ext uri="{FF2B5EF4-FFF2-40B4-BE49-F238E27FC236}">
                <a16:creationId xmlns:a16="http://schemas.microsoft.com/office/drawing/2014/main" id="{239AA822-F5DA-428D-8F7D-BD207DFBB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66" y="188844"/>
            <a:ext cx="10705576" cy="653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141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46E8BB5-F87B-4946-B34A-E5F40701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46</a:t>
            </a:fld>
            <a:endParaRPr lang="tr-TR"/>
          </a:p>
        </p:txBody>
      </p:sp>
      <p:pic>
        <p:nvPicPr>
          <p:cNvPr id="3" name="İçerik Yer Tutucusu 4">
            <a:extLst>
              <a:ext uri="{FF2B5EF4-FFF2-40B4-BE49-F238E27FC236}">
                <a16:creationId xmlns:a16="http://schemas.microsoft.com/office/drawing/2014/main" id="{0759A6F6-0237-4BBA-9841-FDE4990B61C1}"/>
              </a:ext>
            </a:extLst>
          </p:cNvPr>
          <p:cNvPicPr>
            <a:picLocks noChangeAspect="1"/>
          </p:cNvPicPr>
          <p:nvPr/>
        </p:nvPicPr>
        <p:blipFill>
          <a:blip r:embed="rId2"/>
          <a:stretch>
            <a:fillRect/>
          </a:stretch>
        </p:blipFill>
        <p:spPr>
          <a:xfrm>
            <a:off x="683045" y="760164"/>
            <a:ext cx="10583179" cy="5354197"/>
          </a:xfrm>
          <a:prstGeom prst="rect">
            <a:avLst/>
          </a:prstGeom>
        </p:spPr>
      </p:pic>
    </p:spTree>
    <p:extLst>
      <p:ext uri="{BB962C8B-B14F-4D97-AF65-F5344CB8AC3E}">
        <p14:creationId xmlns:p14="http://schemas.microsoft.com/office/powerpoint/2010/main" val="2932897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lgn="just" eaLnBrk="0" fontAlgn="base" hangingPunct="0">
              <a:lnSpc>
                <a:spcPct val="104000"/>
              </a:lnSpc>
              <a:spcBef>
                <a:spcPct val="20000"/>
              </a:spcBef>
              <a:spcAft>
                <a:spcPts val="800"/>
              </a:spcAft>
              <a:buClr>
                <a:srgbClr val="00007D"/>
              </a:buClr>
              <a:buSzPct val="75000"/>
            </a:pPr>
            <a:r>
              <a:rPr lang="tr-TR" altLang="tr-TR" sz="2000" i="1" dirty="0">
                <a:solidFill>
                  <a:srgbClr val="FF0000"/>
                </a:solidFill>
                <a:latin typeface="Arial"/>
                <a:ea typeface="+mn-ea"/>
                <a:cs typeface="Times New Roman" panose="02020603050405020304" pitchFamily="18" charset="0"/>
              </a:rPr>
              <a:t>Yönetmelikteki</a:t>
            </a:r>
            <a:r>
              <a:rPr lang="tr-TR" altLang="tr-TR" sz="2000" b="1" i="1" dirty="0">
                <a:solidFill>
                  <a:srgbClr val="FF0000"/>
                </a:solidFill>
                <a:latin typeface="Arial"/>
                <a:ea typeface="+mn-ea"/>
                <a:cs typeface="Times New Roman" panose="02020603050405020304" pitchFamily="18" charset="0"/>
              </a:rPr>
              <a:t> </a:t>
            </a:r>
            <a:r>
              <a:rPr lang="tr-TR" altLang="tr-TR" sz="2000" i="1" dirty="0">
                <a:solidFill>
                  <a:srgbClr val="FF0000"/>
                </a:solidFill>
                <a:latin typeface="Arial"/>
                <a:ea typeface="+mn-ea"/>
                <a:cs typeface="Times New Roman" panose="02020603050405020304" pitchFamily="18" charset="0"/>
              </a:rPr>
              <a:t>ekler ve Modül Açıklanması</a:t>
            </a:r>
          </a:p>
          <a:p>
            <a:pPr lvl="0" algn="just" eaLnBrk="0" fontAlgn="base" hangingPunct="0">
              <a:lnSpc>
                <a:spcPct val="104000"/>
              </a:lnSpc>
              <a:spcBef>
                <a:spcPct val="20000"/>
              </a:spcBef>
              <a:spcAft>
                <a:spcPts val="800"/>
              </a:spcAft>
              <a:buClr>
                <a:srgbClr val="00007D"/>
              </a:buClr>
              <a:buSzPct val="75000"/>
            </a:pPr>
            <a:r>
              <a:rPr lang="tr-TR" altLang="tr-TR" sz="2000" dirty="0">
                <a:solidFill>
                  <a:srgbClr val="FF0000"/>
                </a:solidFill>
                <a:latin typeface="Arial"/>
                <a:ea typeface="+mn-ea"/>
                <a:cs typeface="Calibri" panose="020F0502020204030204" pitchFamily="34" charset="0"/>
              </a:rPr>
              <a:t>Ek-1:</a:t>
            </a:r>
            <a:r>
              <a:rPr lang="tr-TR" altLang="tr-TR" sz="2000" dirty="0">
                <a:solidFill>
                  <a:srgbClr val="000000"/>
                </a:solidFill>
                <a:latin typeface="Arial"/>
                <a:ea typeface="+mn-ea"/>
                <a:cs typeface="Calibri" panose="020F0502020204030204" pitchFamily="34" charset="0"/>
              </a:rPr>
              <a:t> Teçhizat gruplarının kategoriler halinde sınıflandırılmasını belirleyen kriterler,</a:t>
            </a:r>
          </a:p>
          <a:p>
            <a:pPr lvl="0" algn="just" eaLnBrk="0" fontAlgn="base" hangingPunct="0">
              <a:lnSpc>
                <a:spcPct val="104000"/>
              </a:lnSpc>
              <a:spcBef>
                <a:spcPct val="20000"/>
              </a:spcBef>
              <a:spcAft>
                <a:spcPts val="800"/>
              </a:spcAft>
              <a:buClr>
                <a:srgbClr val="00007D"/>
              </a:buClr>
              <a:buSzPct val="75000"/>
            </a:pPr>
            <a:r>
              <a:rPr lang="tr-TR" altLang="tr-TR" sz="2000" dirty="0">
                <a:solidFill>
                  <a:srgbClr val="FF0000"/>
                </a:solidFill>
                <a:latin typeface="Arial"/>
                <a:ea typeface="+mn-ea"/>
                <a:cs typeface="Calibri" panose="020F0502020204030204" pitchFamily="34" charset="0"/>
              </a:rPr>
              <a:t>Ek-2:</a:t>
            </a:r>
            <a:r>
              <a:rPr lang="tr-TR" altLang="tr-TR" sz="2000" dirty="0">
                <a:solidFill>
                  <a:srgbClr val="000000"/>
                </a:solidFill>
                <a:latin typeface="Arial"/>
                <a:ea typeface="+mn-ea"/>
                <a:cs typeface="Calibri" panose="020F0502020204030204" pitchFamily="34" charset="0"/>
              </a:rPr>
              <a:t> Muhtemel patlayıcı ortamlarda kullanılacak teçhizat ve koruyucu sistemlerin tasarım ve yapımı ile ilgili temel sağlık ve güvenlik gerekleri,</a:t>
            </a:r>
          </a:p>
          <a:p>
            <a:pPr lvl="0" algn="just" eaLnBrk="0" fontAlgn="base" hangingPunct="0">
              <a:lnSpc>
                <a:spcPct val="104000"/>
              </a:lnSpc>
              <a:spcBef>
                <a:spcPct val="20000"/>
              </a:spcBef>
              <a:spcAft>
                <a:spcPts val="800"/>
              </a:spcAft>
              <a:buClr>
                <a:srgbClr val="00007D"/>
              </a:buClr>
              <a:buSzPct val="75000"/>
            </a:pPr>
            <a:r>
              <a:rPr lang="tr-TR" altLang="tr-TR" sz="2000" dirty="0">
                <a:solidFill>
                  <a:srgbClr val="FF0000"/>
                </a:solidFill>
                <a:latin typeface="Arial"/>
                <a:ea typeface="+mn-ea"/>
                <a:cs typeface="Calibri" panose="020F0502020204030204" pitchFamily="34" charset="0"/>
              </a:rPr>
              <a:t>Ek-3:</a:t>
            </a:r>
            <a:r>
              <a:rPr lang="tr-TR" altLang="tr-TR" sz="2000" dirty="0">
                <a:solidFill>
                  <a:srgbClr val="000000"/>
                </a:solidFill>
                <a:latin typeface="Arial"/>
                <a:ea typeface="+mn-ea"/>
                <a:cs typeface="Calibri" panose="020F0502020204030204" pitchFamily="34" charset="0"/>
              </a:rPr>
              <a:t> Modül B: AB tip incelemesi,</a:t>
            </a:r>
          </a:p>
          <a:p>
            <a:pPr lvl="0" algn="just" eaLnBrk="0" fontAlgn="base" hangingPunct="0">
              <a:lnSpc>
                <a:spcPct val="104000"/>
              </a:lnSpc>
              <a:spcBef>
                <a:spcPct val="20000"/>
              </a:spcBef>
              <a:spcAft>
                <a:spcPts val="800"/>
              </a:spcAft>
              <a:buClr>
                <a:srgbClr val="00007D"/>
              </a:buClr>
              <a:buSzPct val="75000"/>
            </a:pPr>
            <a:r>
              <a:rPr lang="tr-TR" altLang="tr-TR" sz="2000" dirty="0">
                <a:solidFill>
                  <a:srgbClr val="FF0000"/>
                </a:solidFill>
                <a:latin typeface="Arial"/>
                <a:ea typeface="+mn-ea"/>
                <a:cs typeface="Calibri" panose="020F0502020204030204" pitchFamily="34" charset="0"/>
              </a:rPr>
              <a:t>Ek-4: </a:t>
            </a:r>
            <a:r>
              <a:rPr lang="tr-TR" altLang="tr-TR" sz="2000" dirty="0">
                <a:solidFill>
                  <a:srgbClr val="000000"/>
                </a:solidFill>
                <a:latin typeface="Arial"/>
                <a:ea typeface="+mn-ea"/>
                <a:cs typeface="Calibri" panose="020F0502020204030204" pitchFamily="34" charset="0"/>
              </a:rPr>
              <a:t>Modül D: İmalat sürecinin kalite güvencesini esas alan tipe uygunluğu,</a:t>
            </a:r>
          </a:p>
          <a:p>
            <a:pPr lvl="0" algn="just" eaLnBrk="0" fontAlgn="base" hangingPunct="0">
              <a:lnSpc>
                <a:spcPct val="104000"/>
              </a:lnSpc>
              <a:spcBef>
                <a:spcPct val="20000"/>
              </a:spcBef>
              <a:spcAft>
                <a:spcPts val="800"/>
              </a:spcAft>
              <a:buClr>
                <a:srgbClr val="00007D"/>
              </a:buClr>
              <a:buSzPct val="75000"/>
            </a:pPr>
            <a:r>
              <a:rPr lang="tr-TR" altLang="tr-TR" sz="2000" dirty="0">
                <a:solidFill>
                  <a:srgbClr val="FF0000"/>
                </a:solidFill>
                <a:latin typeface="Arial"/>
                <a:ea typeface="+mn-ea"/>
                <a:cs typeface="Calibri" panose="020F0502020204030204" pitchFamily="34" charset="0"/>
              </a:rPr>
              <a:t>Ek-5:</a:t>
            </a:r>
            <a:r>
              <a:rPr lang="tr-TR" altLang="tr-TR" sz="2000" dirty="0">
                <a:solidFill>
                  <a:srgbClr val="000000"/>
                </a:solidFill>
                <a:latin typeface="Arial"/>
                <a:ea typeface="+mn-ea"/>
                <a:cs typeface="Calibri" panose="020F0502020204030204" pitchFamily="34" charset="0"/>
              </a:rPr>
              <a:t> Modül F: Ürün doğrulamayı esas alan tipe uygunluk,</a:t>
            </a:r>
          </a:p>
          <a:p>
            <a:pPr lvl="0" algn="just" eaLnBrk="0" fontAlgn="base" hangingPunct="0">
              <a:lnSpc>
                <a:spcPct val="104000"/>
              </a:lnSpc>
              <a:spcBef>
                <a:spcPct val="20000"/>
              </a:spcBef>
              <a:spcAft>
                <a:spcPts val="800"/>
              </a:spcAft>
              <a:buClr>
                <a:srgbClr val="00007D"/>
              </a:buClr>
              <a:buSzPct val="75000"/>
            </a:pPr>
            <a:r>
              <a:rPr lang="tr-TR" altLang="tr-TR" sz="2000" dirty="0">
                <a:solidFill>
                  <a:srgbClr val="FF0000"/>
                </a:solidFill>
                <a:latin typeface="Arial"/>
                <a:ea typeface="+mn-ea"/>
                <a:cs typeface="Calibri" panose="020F0502020204030204" pitchFamily="34" charset="0"/>
              </a:rPr>
              <a:t>Ek-6:</a:t>
            </a:r>
            <a:r>
              <a:rPr lang="tr-TR" altLang="tr-TR" sz="2000" dirty="0">
                <a:solidFill>
                  <a:srgbClr val="000000"/>
                </a:solidFill>
                <a:latin typeface="Arial"/>
                <a:ea typeface="+mn-ea"/>
                <a:cs typeface="Calibri" panose="020F0502020204030204" pitchFamily="34" charset="0"/>
              </a:rPr>
              <a:t> Modül C1: Denetimli ürün deneyi ve üretimin dahili kontrolünü esas alan tipe uygunluk,</a:t>
            </a:r>
          </a:p>
          <a:p>
            <a:pPr lvl="0" algn="just" eaLnBrk="0" fontAlgn="base" hangingPunct="0">
              <a:lnSpc>
                <a:spcPct val="104000"/>
              </a:lnSpc>
              <a:spcBef>
                <a:spcPct val="20000"/>
              </a:spcBef>
              <a:spcAft>
                <a:spcPts val="800"/>
              </a:spcAft>
              <a:buClr>
                <a:srgbClr val="00007D"/>
              </a:buClr>
              <a:buSzPct val="75000"/>
            </a:pPr>
            <a:r>
              <a:rPr lang="tr-TR" altLang="tr-TR" sz="2000" dirty="0">
                <a:solidFill>
                  <a:srgbClr val="FF0000"/>
                </a:solidFill>
                <a:latin typeface="Arial"/>
                <a:ea typeface="+mn-ea"/>
                <a:cs typeface="Calibri" panose="020F0502020204030204" pitchFamily="34" charset="0"/>
              </a:rPr>
              <a:t>Ek-7:</a:t>
            </a:r>
            <a:r>
              <a:rPr lang="tr-TR" altLang="tr-TR" sz="2000" dirty="0">
                <a:solidFill>
                  <a:srgbClr val="000000"/>
                </a:solidFill>
                <a:latin typeface="Arial"/>
                <a:ea typeface="+mn-ea"/>
                <a:cs typeface="Calibri" panose="020F0502020204030204" pitchFamily="34" charset="0"/>
              </a:rPr>
              <a:t> Modül E: Ürün kalite güvencesini esas alan tipe uygunluk</a:t>
            </a:r>
          </a:p>
          <a:p>
            <a:pPr lvl="0" algn="just" eaLnBrk="0" fontAlgn="base" hangingPunct="0">
              <a:lnSpc>
                <a:spcPct val="104000"/>
              </a:lnSpc>
              <a:spcBef>
                <a:spcPct val="20000"/>
              </a:spcBef>
              <a:spcAft>
                <a:spcPts val="800"/>
              </a:spcAft>
              <a:buClr>
                <a:srgbClr val="00007D"/>
              </a:buClr>
              <a:buSzPct val="75000"/>
            </a:pPr>
            <a:r>
              <a:rPr lang="tr-TR" altLang="tr-TR" sz="2000" dirty="0">
                <a:solidFill>
                  <a:srgbClr val="FF0000"/>
                </a:solidFill>
                <a:latin typeface="Arial"/>
                <a:ea typeface="+mn-ea"/>
                <a:cs typeface="Calibri" panose="020F0502020204030204" pitchFamily="34" charset="0"/>
              </a:rPr>
              <a:t>Ek-8</a:t>
            </a:r>
            <a:r>
              <a:rPr lang="tr-TR" altLang="tr-TR" sz="2000" dirty="0">
                <a:solidFill>
                  <a:srgbClr val="000000"/>
                </a:solidFill>
                <a:latin typeface="Arial"/>
                <a:ea typeface="+mn-ea"/>
                <a:cs typeface="Calibri" panose="020F0502020204030204" pitchFamily="34" charset="0"/>
              </a:rPr>
              <a:t>: Modül A: Üretimin dahili kontrolü,</a:t>
            </a:r>
          </a:p>
          <a:p>
            <a:pPr lvl="0" algn="just" eaLnBrk="0" fontAlgn="base" hangingPunct="0">
              <a:lnSpc>
                <a:spcPct val="104000"/>
              </a:lnSpc>
              <a:spcBef>
                <a:spcPct val="20000"/>
              </a:spcBef>
              <a:spcAft>
                <a:spcPts val="800"/>
              </a:spcAft>
              <a:buClr>
                <a:srgbClr val="00007D"/>
              </a:buClr>
              <a:buSzPct val="75000"/>
            </a:pPr>
            <a:r>
              <a:rPr lang="tr-TR" altLang="tr-TR" sz="2000" dirty="0">
                <a:solidFill>
                  <a:srgbClr val="FF0000"/>
                </a:solidFill>
                <a:latin typeface="Arial"/>
                <a:ea typeface="+mn-ea"/>
                <a:cs typeface="Calibri" panose="020F0502020204030204" pitchFamily="34" charset="0"/>
              </a:rPr>
              <a:t>Ek-9</a:t>
            </a:r>
            <a:r>
              <a:rPr lang="tr-TR" altLang="tr-TR" sz="2000" dirty="0">
                <a:solidFill>
                  <a:srgbClr val="000000"/>
                </a:solidFill>
                <a:latin typeface="Arial"/>
                <a:ea typeface="+mn-ea"/>
                <a:cs typeface="Calibri" panose="020F0502020204030204" pitchFamily="34" charset="0"/>
              </a:rPr>
              <a:t>: Modül G: Birim doğrulamasını esas alan uygunluk</a:t>
            </a: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47</a:t>
            </a:fld>
            <a:endParaRPr lang="tr-TR"/>
          </a:p>
        </p:txBody>
      </p:sp>
    </p:spTree>
    <p:extLst>
      <p:ext uri="{BB962C8B-B14F-4D97-AF65-F5344CB8AC3E}">
        <p14:creationId xmlns:p14="http://schemas.microsoft.com/office/powerpoint/2010/main" val="2883439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lnSpc>
                <a:spcPct val="90000"/>
              </a:lnSpc>
              <a:spcBef>
                <a:spcPts val="1000"/>
              </a:spcBef>
              <a:buClrTx/>
            </a:pPr>
            <a:r>
              <a:rPr lang="tr-TR" sz="2800" b="1" kern="1200" dirty="0">
                <a:solidFill>
                  <a:prstClr val="black"/>
                </a:solidFill>
                <a:latin typeface="Times New Roman" panose="02020603050405020304" pitchFamily="18" charset="0"/>
                <a:ea typeface="+mn-ea"/>
                <a:cs typeface="Times New Roman" panose="02020603050405020304" pitchFamily="18" charset="0"/>
              </a:rPr>
              <a:t>Modül B – AB Tip İnceleme Modülü</a:t>
            </a:r>
            <a:endParaRPr lang="tr-TR" sz="2800" kern="1200" dirty="0">
              <a:solidFill>
                <a:prstClr val="black"/>
              </a:solidFill>
              <a:latin typeface="Times New Roman" panose="02020603050405020304" pitchFamily="18" charset="0"/>
              <a:ea typeface="+mn-ea"/>
              <a:cs typeface="Times New Roman" panose="02020603050405020304" pitchFamily="18" charset="0"/>
            </a:endParaRPr>
          </a:p>
          <a:p>
            <a:pPr lvl="0">
              <a:lnSpc>
                <a:spcPct val="90000"/>
              </a:lnSpc>
              <a:spcBef>
                <a:spcPts val="1000"/>
              </a:spcBef>
              <a:buClrTx/>
            </a:pPr>
            <a:r>
              <a:rPr lang="tr-TR" sz="2800" kern="1200" dirty="0">
                <a:solidFill>
                  <a:prstClr val="black"/>
                </a:solidFill>
                <a:latin typeface="Times New Roman" panose="02020603050405020304" pitchFamily="18" charset="0"/>
                <a:ea typeface="+mn-ea"/>
                <a:cs typeface="Times New Roman" panose="02020603050405020304" pitchFamily="18" charset="0"/>
              </a:rPr>
              <a:t>Tasarım Aşamasını kapsar. </a:t>
            </a:r>
          </a:p>
          <a:p>
            <a:pPr lvl="0">
              <a:lnSpc>
                <a:spcPct val="90000"/>
              </a:lnSpc>
              <a:spcBef>
                <a:spcPts val="1000"/>
              </a:spcBef>
              <a:buClrTx/>
            </a:pPr>
            <a:r>
              <a:rPr lang="tr-TR" sz="2800" b="1" kern="1200" dirty="0">
                <a:solidFill>
                  <a:srgbClr val="FF0000"/>
                </a:solidFill>
                <a:latin typeface="Times New Roman" panose="02020603050405020304" pitchFamily="18" charset="0"/>
                <a:ea typeface="+mn-ea"/>
                <a:cs typeface="Times New Roman" panose="02020603050405020304" pitchFamily="18" charset="0"/>
              </a:rPr>
              <a:t>Ürünün piyasaya arzı için tek başına yeterli değildir. Üretim aşamasını kapsayan D/E/C1/F modüllerden birisi ile desteklenmek zorundadır. </a:t>
            </a:r>
            <a:endParaRPr lang="tr-TR" sz="2800" kern="1200" dirty="0">
              <a:solidFill>
                <a:prstClr val="black"/>
              </a:solidFill>
              <a:latin typeface="Times New Roman" panose="02020603050405020304" pitchFamily="18" charset="0"/>
              <a:ea typeface="+mn-ea"/>
              <a:cs typeface="Times New Roman" panose="02020603050405020304" pitchFamily="18" charset="0"/>
            </a:endParaRPr>
          </a:p>
          <a:p>
            <a:pPr lvl="0">
              <a:lnSpc>
                <a:spcPct val="90000"/>
              </a:lnSpc>
              <a:spcBef>
                <a:spcPts val="1000"/>
              </a:spcBef>
              <a:buClrTx/>
            </a:pPr>
            <a:r>
              <a:rPr lang="tr-TR" sz="2800" kern="1200" dirty="0">
                <a:solidFill>
                  <a:prstClr val="black"/>
                </a:solidFill>
                <a:latin typeface="Times New Roman" panose="02020603050405020304" pitchFamily="18" charset="0"/>
                <a:ea typeface="+mn-ea"/>
                <a:cs typeface="Times New Roman" panose="02020603050405020304" pitchFamily="18" charset="0"/>
              </a:rPr>
              <a:t>Onaylanmış </a:t>
            </a:r>
            <a:r>
              <a:rPr lang="tr-TR" sz="2800" kern="1200" dirty="0" err="1">
                <a:solidFill>
                  <a:prstClr val="black"/>
                </a:solidFill>
                <a:latin typeface="Times New Roman" panose="02020603050405020304" pitchFamily="18" charset="0"/>
                <a:ea typeface="+mn-ea"/>
                <a:cs typeface="Times New Roman" panose="02020603050405020304" pitchFamily="18" charset="0"/>
              </a:rPr>
              <a:t>Kuruuş</a:t>
            </a:r>
            <a:r>
              <a:rPr lang="tr-TR" sz="2800" kern="1200" dirty="0">
                <a:solidFill>
                  <a:prstClr val="black"/>
                </a:solidFill>
                <a:latin typeface="Times New Roman" panose="02020603050405020304" pitchFamily="18" charset="0"/>
                <a:ea typeface="+mn-ea"/>
                <a:cs typeface="Times New Roman" panose="02020603050405020304" pitchFamily="18" charset="0"/>
              </a:rPr>
              <a:t> teknik tasarım ve numuneyi inceleyip gerekli testleri yaparak ürünün 2014/34/AB gereklerini karşıladığını doğrular.</a:t>
            </a:r>
          </a:p>
          <a:p>
            <a:pPr lvl="0">
              <a:lnSpc>
                <a:spcPct val="90000"/>
              </a:lnSpc>
              <a:spcBef>
                <a:spcPts val="1000"/>
              </a:spcBef>
              <a:buClrTx/>
            </a:pPr>
            <a:r>
              <a:rPr lang="tr-TR" sz="2800" kern="1200" dirty="0">
                <a:solidFill>
                  <a:prstClr val="black"/>
                </a:solidFill>
                <a:latin typeface="Times New Roman" panose="02020603050405020304" pitchFamily="18" charset="0"/>
                <a:ea typeface="+mn-ea"/>
                <a:cs typeface="Times New Roman" panose="02020603050405020304" pitchFamily="18" charset="0"/>
              </a:rPr>
              <a:t> </a:t>
            </a:r>
            <a:r>
              <a:rPr lang="tr-TR" sz="2400" kern="1200" dirty="0">
                <a:solidFill>
                  <a:prstClr val="black"/>
                </a:solidFill>
                <a:latin typeface="Times New Roman" panose="02020603050405020304" pitchFamily="18" charset="0"/>
                <a:ea typeface="+mn-ea"/>
                <a:cs typeface="Times New Roman" panose="02020603050405020304" pitchFamily="18" charset="0"/>
              </a:rPr>
              <a:t>Onaylanmış </a:t>
            </a:r>
            <a:r>
              <a:rPr lang="tr-TR" sz="2400" kern="1200" dirty="0" err="1">
                <a:solidFill>
                  <a:prstClr val="black"/>
                </a:solidFill>
                <a:latin typeface="Times New Roman" panose="02020603050405020304" pitchFamily="18" charset="0"/>
                <a:ea typeface="+mn-ea"/>
                <a:cs typeface="Times New Roman" panose="02020603050405020304" pitchFamily="18" charset="0"/>
              </a:rPr>
              <a:t>Kuruuş</a:t>
            </a:r>
            <a:r>
              <a:rPr lang="tr-TR" sz="2400" kern="1200" dirty="0">
                <a:solidFill>
                  <a:prstClr val="black"/>
                </a:solidFill>
                <a:latin typeface="Times New Roman" panose="02020603050405020304" pitchFamily="18" charset="0"/>
                <a:ea typeface="+mn-ea"/>
                <a:cs typeface="Times New Roman" panose="02020603050405020304" pitchFamily="18" charset="0"/>
              </a:rPr>
              <a:t> teknik tasarım ve numuneyi inceleyip gerekli testleri yaparak ürünün 2014/34/AB gereklerini karşıladığını doğrular. </a:t>
            </a:r>
          </a:p>
          <a:p>
            <a:pPr lvl="0">
              <a:lnSpc>
                <a:spcPct val="90000"/>
              </a:lnSpc>
              <a:spcBef>
                <a:spcPts val="1000"/>
              </a:spcBef>
              <a:buClrTx/>
            </a:pPr>
            <a:r>
              <a:rPr lang="tr-TR" sz="2400" b="1" kern="1200" dirty="0">
                <a:solidFill>
                  <a:srgbClr val="000000"/>
                </a:solidFill>
                <a:latin typeface="Times New Roman" panose="02020603050405020304" pitchFamily="18" charset="0"/>
                <a:ea typeface="+mn-ea"/>
                <a:cs typeface="Times New Roman" panose="02020603050405020304" pitchFamily="18" charset="0"/>
              </a:rPr>
              <a:t>Modül D ve E: Kalite Güvence Modülleri</a:t>
            </a:r>
          </a:p>
          <a:p>
            <a:pPr lvl="0">
              <a:lnSpc>
                <a:spcPct val="90000"/>
              </a:lnSpc>
              <a:spcBef>
                <a:spcPts val="1000"/>
              </a:spcBef>
              <a:buClrTx/>
            </a:pPr>
            <a:r>
              <a:rPr lang="tr-TR" sz="2400" dirty="0">
                <a:solidFill>
                  <a:prstClr val="black"/>
                </a:solidFill>
                <a:latin typeface="Times New Roman" panose="02020603050405020304" pitchFamily="18" charset="0"/>
                <a:ea typeface="+mn-ea"/>
                <a:cs typeface="Times New Roman" panose="02020603050405020304" pitchFamily="18" charset="0"/>
              </a:rPr>
              <a:t>Seri üretimi yapılan ürünlerin onaylanmış tipe (Modül B) uygunluğunu güvence altına alan modüller.</a:t>
            </a: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48</a:t>
            </a:fld>
            <a:endParaRPr lang="tr-TR"/>
          </a:p>
        </p:txBody>
      </p:sp>
    </p:spTree>
    <p:extLst>
      <p:ext uri="{BB962C8B-B14F-4D97-AF65-F5344CB8AC3E}">
        <p14:creationId xmlns:p14="http://schemas.microsoft.com/office/powerpoint/2010/main" val="2976275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endParaRPr lang="tr-TR" sz="2800" b="1" dirty="0">
              <a:solidFill>
                <a:srgbClr val="000000"/>
              </a:solidFill>
              <a:latin typeface="Times New Roman" panose="02020603050405020304" pitchFamily="18" charset="0"/>
              <a:cs typeface="Times New Roman" panose="02020603050405020304" pitchFamily="18" charset="0"/>
            </a:endParaRPr>
          </a:p>
          <a:p>
            <a:endParaRPr lang="tr-TR" sz="2800" b="1" dirty="0">
              <a:solidFill>
                <a:srgbClr val="000000"/>
              </a:solidFill>
              <a:latin typeface="Times New Roman" panose="02020603050405020304" pitchFamily="18" charset="0"/>
              <a:cs typeface="Times New Roman" panose="02020603050405020304" pitchFamily="18" charset="0"/>
            </a:endParaRPr>
          </a:p>
          <a:p>
            <a:r>
              <a:rPr lang="es-ES" sz="2800" b="1" dirty="0">
                <a:solidFill>
                  <a:srgbClr val="000000"/>
                </a:solidFill>
                <a:latin typeface="Times New Roman" panose="02020603050405020304" pitchFamily="18" charset="0"/>
                <a:cs typeface="Times New Roman" panose="02020603050405020304" pitchFamily="18" charset="0"/>
              </a:rPr>
              <a:t>Modül C1 ve Modül F</a:t>
            </a:r>
          </a:p>
          <a:p>
            <a:pPr marL="342900" lvl="0" indent="-342900" algn="just" defTabSz="498988">
              <a:buFont typeface="Arial" panose="020B0604020202020204" pitchFamily="34" charset="0"/>
              <a:buChar char="•"/>
              <a:defRPr/>
            </a:pPr>
            <a:r>
              <a:rPr lang="tr-TR" sz="2800" dirty="0">
                <a:solidFill>
                  <a:prstClr val="black"/>
                </a:solidFill>
                <a:latin typeface="Times New Roman" panose="02020603050405020304" pitchFamily="18" charset="0"/>
                <a:cs typeface="Times New Roman" panose="02020603050405020304" pitchFamily="18" charset="0"/>
              </a:rPr>
              <a:t>Ürün bazında onaylanmış kuruluşun üretim aşamasına eşlik ettiği modüller. </a:t>
            </a:r>
          </a:p>
          <a:p>
            <a:pPr marL="342900" lvl="0" indent="-342900" algn="just" defTabSz="498988">
              <a:buFont typeface="Arial" panose="020B0604020202020204" pitchFamily="34" charset="0"/>
              <a:buChar char="•"/>
              <a:defRPr/>
            </a:pPr>
            <a:r>
              <a:rPr lang="tr-TR" sz="2800" dirty="0">
                <a:solidFill>
                  <a:prstClr val="black"/>
                </a:solidFill>
                <a:latin typeface="Times New Roman" panose="02020603050405020304" pitchFamily="18" charset="0"/>
                <a:cs typeface="Times New Roman" panose="02020603050405020304" pitchFamily="18" charset="0"/>
              </a:rPr>
              <a:t>Belirli bir ürünü kapsar (seri numarası veya parti numarası )</a:t>
            </a:r>
          </a:p>
          <a:p>
            <a:r>
              <a:rPr lang="tr-TR" sz="2800" b="1" dirty="0">
                <a:solidFill>
                  <a:srgbClr val="000000"/>
                </a:solidFill>
                <a:latin typeface="Times New Roman" panose="02020603050405020304" pitchFamily="18" charset="0"/>
                <a:cs typeface="Times New Roman" panose="02020603050405020304" pitchFamily="18" charset="0"/>
              </a:rPr>
              <a:t>Modül G  Birim Doğrulama</a:t>
            </a:r>
          </a:p>
          <a:p>
            <a:pPr marL="342900" lvl="0" indent="-342900" algn="just" defTabSz="498988">
              <a:buFont typeface="Arial" panose="020B0604020202020204" pitchFamily="34" charset="0"/>
              <a:buChar char="•"/>
              <a:defRPr/>
            </a:pPr>
            <a:r>
              <a:rPr lang="tr-TR" sz="2800" dirty="0">
                <a:solidFill>
                  <a:prstClr val="black"/>
                </a:solidFill>
                <a:latin typeface="Times New Roman" panose="02020603050405020304" pitchFamily="18" charset="0"/>
                <a:cs typeface="Times New Roman" panose="02020603050405020304" pitchFamily="18" charset="0"/>
              </a:rPr>
              <a:t>Ürün bazında Onaylanmış Kuruluşun tasarım ve üretim aşamasını onaylaması gerekmektedir. </a:t>
            </a:r>
          </a:p>
          <a:p>
            <a:pPr marL="342900" lvl="0" indent="-342900" algn="just" defTabSz="498988">
              <a:buFont typeface="Arial" panose="020B0604020202020204" pitchFamily="34" charset="0"/>
              <a:buChar char="•"/>
              <a:defRPr/>
            </a:pPr>
            <a:r>
              <a:rPr lang="tr-TR" sz="2800" dirty="0">
                <a:solidFill>
                  <a:prstClr val="black"/>
                </a:solidFill>
                <a:latin typeface="Times New Roman" panose="02020603050405020304" pitchFamily="18" charset="0"/>
                <a:cs typeface="Times New Roman" panose="02020603050405020304" pitchFamily="18" charset="0"/>
              </a:rPr>
              <a:t>Seri numarası bazında belgelendirme yapılır. Belge sadece incelenen ürünü kapsar. </a:t>
            </a: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49</a:t>
            </a:fld>
            <a:endParaRPr lang="tr-TR"/>
          </a:p>
        </p:txBody>
      </p:sp>
    </p:spTree>
    <p:extLst>
      <p:ext uri="{BB962C8B-B14F-4D97-AF65-F5344CB8AC3E}">
        <p14:creationId xmlns:p14="http://schemas.microsoft.com/office/powerpoint/2010/main" val="4045035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373487"/>
            <a:ext cx="11423560" cy="62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a:buSzPct val="45000"/>
            </a:pPr>
            <a:endParaRPr lang="tr-TR" altLang="tr-TR" sz="1600" i="1" dirty="0">
              <a:solidFill>
                <a:srgbClr val="000000"/>
              </a:solidFill>
              <a:latin typeface="Calibri" panose="020F0502020204030204" pitchFamily="34" charset="0"/>
              <a:cs typeface="Calibri" panose="020F0502020204030204" pitchFamily="34" charset="0"/>
            </a:endParaRPr>
          </a:p>
          <a:p>
            <a:pPr algn="just">
              <a:buSzPct val="45000"/>
            </a:pPr>
            <a:endParaRPr lang="tr-TR" altLang="tr-TR" sz="2800" i="1" dirty="0">
              <a:solidFill>
                <a:srgbClr val="0070C0"/>
              </a:solidFill>
              <a:latin typeface="Calibri" panose="020F0502020204030204" pitchFamily="34" charset="0"/>
              <a:cs typeface="Calibri" panose="020F0502020204030204" pitchFamily="34" charset="0"/>
            </a:endParaRPr>
          </a:p>
          <a:p>
            <a:pPr marL="342900" lvl="0" indent="-342900" algn="ctr" fontAlgn="base">
              <a:spcBef>
                <a:spcPct val="20000"/>
              </a:spcBef>
              <a:spcAft>
                <a:spcPct val="0"/>
              </a:spcAft>
              <a:buClr>
                <a:srgbClr val="00007D"/>
              </a:buClr>
              <a:buSzPct val="75000"/>
              <a:defRPr/>
            </a:pPr>
            <a:r>
              <a:rPr lang="tr-TR" sz="2400" b="1" dirty="0">
                <a:solidFill>
                  <a:srgbClr val="FF0000"/>
                </a:solidFill>
                <a:effectLst>
                  <a:outerShdw blurRad="38100" dist="38100" dir="2700000" algn="tl">
                    <a:srgbClr val="C0C0C0"/>
                  </a:outerShdw>
                </a:effectLst>
                <a:latin typeface="Times New Roman" pitchFamily="18" charset="0"/>
              </a:rPr>
              <a:t>ATEX Yönetmeliği </a:t>
            </a:r>
            <a:r>
              <a:rPr lang="tr-TR" sz="2400" b="1" dirty="0">
                <a:solidFill>
                  <a:srgbClr val="FF0000"/>
                </a:solidFill>
              </a:rPr>
              <a:t>( 2014/34/AB) </a:t>
            </a:r>
          </a:p>
          <a:p>
            <a:pPr marL="342900" indent="-342900" algn="just" fontAlgn="base">
              <a:spcBef>
                <a:spcPct val="20000"/>
              </a:spcBef>
              <a:spcAft>
                <a:spcPct val="0"/>
              </a:spcAft>
              <a:buClr>
                <a:srgbClr val="00007D"/>
              </a:buClr>
              <a:buSzPct val="75000"/>
              <a:defRPr/>
            </a:pPr>
            <a:r>
              <a:rPr lang="tr-TR" sz="2800" dirty="0"/>
              <a:t>  </a:t>
            </a:r>
            <a:endParaRPr lang="tr-TR" sz="2400" dirty="0">
              <a:solidFill>
                <a:srgbClr val="FF0000"/>
              </a:solidFill>
              <a:effectLst>
                <a:outerShdw blurRad="38100" dist="38100" dir="2700000" algn="tl">
                  <a:srgbClr val="C0C0C0"/>
                </a:outerShdw>
              </a:effectLst>
              <a:latin typeface="Times New Roman" pitchFamily="18" charset="0"/>
            </a:endParaRPr>
          </a:p>
          <a:p>
            <a:pPr marL="342900" indent="-342900" algn="just" fontAlgn="base">
              <a:spcBef>
                <a:spcPct val="20000"/>
              </a:spcBef>
              <a:spcAft>
                <a:spcPct val="0"/>
              </a:spcAft>
              <a:buClr>
                <a:srgbClr val="00007D"/>
              </a:buClr>
              <a:buSzPct val="75000"/>
              <a:defRPr/>
            </a:pPr>
            <a:r>
              <a:rPr lang="tr-TR" altLang="tr-TR" sz="2400" dirty="0">
                <a:latin typeface="Times New Roman" panose="02020603050405020304" pitchFamily="18" charset="0"/>
              </a:rPr>
              <a:t>     </a:t>
            </a:r>
            <a:r>
              <a:rPr lang="tr-TR" altLang="tr-TR" sz="2800" dirty="0" err="1">
                <a:solidFill>
                  <a:srgbClr val="FF0000"/>
                </a:solidFill>
                <a:latin typeface="Times New Roman" panose="02020603050405020304" pitchFamily="18" charset="0"/>
              </a:rPr>
              <a:t>Techizatlar</a:t>
            </a:r>
            <a:r>
              <a:rPr lang="tr-TR" altLang="tr-TR" sz="2800" dirty="0">
                <a:solidFill>
                  <a:srgbClr val="FF0000"/>
                </a:solidFill>
                <a:latin typeface="Times New Roman" panose="02020603050405020304" pitchFamily="18" charset="0"/>
              </a:rPr>
              <a:t>; </a:t>
            </a:r>
            <a:r>
              <a:rPr lang="tr-TR" altLang="tr-TR" sz="2800" dirty="0">
                <a:latin typeface="Times New Roman" panose="02020603050405020304" pitchFamily="18" charset="0"/>
              </a:rPr>
              <a:t> Elektrikli Motorlar, Kompresörler, Dizel Motorlar, Aydınlatma </a:t>
            </a:r>
            <a:r>
              <a:rPr lang="tr-TR" altLang="tr-TR" sz="2800" dirty="0" err="1">
                <a:latin typeface="Times New Roman" panose="02020603050405020304" pitchFamily="18" charset="0"/>
              </a:rPr>
              <a:t>Tesistları</a:t>
            </a:r>
            <a:r>
              <a:rPr lang="tr-TR" altLang="tr-TR" sz="2800" dirty="0">
                <a:latin typeface="Times New Roman" panose="02020603050405020304" pitchFamily="18" charset="0"/>
              </a:rPr>
              <a:t>, Kontrol ve  iletişim  Cihazları, Dinleme, İzleme ve Arama Cihazları </a:t>
            </a:r>
            <a:r>
              <a:rPr lang="tr-TR" altLang="tr-TR" sz="2800" dirty="0" err="1">
                <a:latin typeface="Times New Roman" panose="02020603050405020304" pitchFamily="18" charset="0"/>
              </a:rPr>
              <a:t>v.b</a:t>
            </a:r>
            <a:r>
              <a:rPr lang="tr-TR" altLang="tr-TR" sz="2800" dirty="0">
                <a:latin typeface="Times New Roman" panose="02020603050405020304" pitchFamily="18" charset="0"/>
              </a:rPr>
              <a:t>.</a:t>
            </a:r>
          </a:p>
          <a:p>
            <a:pPr marL="342900" indent="-342900" algn="just" fontAlgn="base">
              <a:spcBef>
                <a:spcPct val="20000"/>
              </a:spcBef>
              <a:spcAft>
                <a:spcPct val="0"/>
              </a:spcAft>
              <a:buClr>
                <a:srgbClr val="00007D"/>
              </a:buClr>
              <a:buSzPct val="75000"/>
              <a:defRPr/>
            </a:pPr>
            <a:endParaRPr lang="tr-TR" sz="2800" dirty="0">
              <a:effectLst>
                <a:outerShdw blurRad="38100" dist="38100" dir="2700000" algn="tl">
                  <a:srgbClr val="C0C0C0"/>
                </a:outerShdw>
              </a:effectLst>
              <a:latin typeface="Times New Roman" pitchFamily="18" charset="0"/>
            </a:endParaRPr>
          </a:p>
          <a:p>
            <a:pPr marL="342900" indent="-342900" algn="just" fontAlgn="base">
              <a:spcBef>
                <a:spcPct val="20000"/>
              </a:spcBef>
              <a:spcAft>
                <a:spcPct val="0"/>
              </a:spcAft>
              <a:buClr>
                <a:srgbClr val="00007D"/>
              </a:buClr>
              <a:buSzPct val="75000"/>
              <a:defRPr/>
            </a:pPr>
            <a:r>
              <a:rPr lang="tr-TR" sz="2800" dirty="0">
                <a:solidFill>
                  <a:srgbClr val="FF0000"/>
                </a:solidFill>
                <a:effectLst>
                  <a:outerShdw blurRad="38100" dist="38100" dir="2700000" algn="tl">
                    <a:srgbClr val="C0C0C0"/>
                  </a:outerShdw>
                </a:effectLst>
                <a:latin typeface="Times New Roman" pitchFamily="18" charset="0"/>
              </a:rPr>
              <a:t>     Koruyucu Sistemler;  </a:t>
            </a:r>
            <a:r>
              <a:rPr lang="tr-TR" sz="2800" dirty="0"/>
              <a:t>Alev tutucular, Söndürücü engeller, Alevsiz patlama ve tahliye  tertibatları, Alev geçirmez mahfazalar, Basınçtan ve patlamadan koruma Panelleri, Söndürme Sistemleri, Su perdeleri </a:t>
            </a:r>
            <a:r>
              <a:rPr lang="tr-TR" sz="2800" dirty="0" err="1"/>
              <a:t>v.b</a:t>
            </a:r>
            <a:endParaRPr lang="tr-TR" sz="2800" b="1" dirty="0">
              <a:effectLst>
                <a:outerShdw blurRad="38100" dist="38100" dir="2700000" algn="tl">
                  <a:srgbClr val="C0C0C0"/>
                </a:outerShdw>
              </a:effectLst>
              <a:latin typeface="Times New Roman" pitchFamily="18"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a:t>
            </a:fld>
            <a:endParaRPr lang="tr-TR"/>
          </a:p>
        </p:txBody>
      </p:sp>
    </p:spTree>
    <p:extLst>
      <p:ext uri="{BB962C8B-B14F-4D97-AF65-F5344CB8AC3E}">
        <p14:creationId xmlns:p14="http://schemas.microsoft.com/office/powerpoint/2010/main" val="342344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AFC371E9-B21D-438F-9AB1-ECC6323CC0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50</a:t>
            </a:fld>
            <a:endParaRPr lang="tr-TR"/>
          </a:p>
        </p:txBody>
      </p:sp>
      <p:pic>
        <p:nvPicPr>
          <p:cNvPr id="3" name="İçerik Yer Tutucusu 4">
            <a:extLst>
              <a:ext uri="{FF2B5EF4-FFF2-40B4-BE49-F238E27FC236}">
                <a16:creationId xmlns:a16="http://schemas.microsoft.com/office/drawing/2014/main" id="{63848D3A-E16E-48D3-9CAF-B60D943588AA}"/>
              </a:ext>
            </a:extLst>
          </p:cNvPr>
          <p:cNvPicPr>
            <a:picLocks noChangeAspect="1"/>
          </p:cNvPicPr>
          <p:nvPr/>
        </p:nvPicPr>
        <p:blipFill>
          <a:blip r:embed="rId2"/>
          <a:stretch>
            <a:fillRect/>
          </a:stretch>
        </p:blipFill>
        <p:spPr>
          <a:xfrm>
            <a:off x="727114" y="723330"/>
            <a:ext cx="10497197" cy="5633019"/>
          </a:xfrm>
          <a:prstGeom prst="rect">
            <a:avLst/>
          </a:prstGeom>
        </p:spPr>
      </p:pic>
    </p:spTree>
    <p:extLst>
      <p:ext uri="{BB962C8B-B14F-4D97-AF65-F5344CB8AC3E}">
        <p14:creationId xmlns:p14="http://schemas.microsoft.com/office/powerpoint/2010/main" val="1144136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F399C19-2C54-497F-8053-4DAC4C4571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51</a:t>
            </a:fld>
            <a:endParaRPr lang="tr-TR"/>
          </a:p>
        </p:txBody>
      </p:sp>
      <p:pic>
        <p:nvPicPr>
          <p:cNvPr id="3" name="Resim 3" descr="C:\Users\melik\Desktop\şema revize.png">
            <a:extLst>
              <a:ext uri="{FF2B5EF4-FFF2-40B4-BE49-F238E27FC236}">
                <a16:creationId xmlns:a16="http://schemas.microsoft.com/office/drawing/2014/main" id="{A9A669C9-2D4E-4423-B6DD-3985ABDE8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687"/>
            <a:ext cx="12404035" cy="717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091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5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lnSpc>
                <a:spcPct val="90000"/>
              </a:lnSpc>
              <a:spcBef>
                <a:spcPts val="1000"/>
              </a:spcBef>
              <a:buClrTx/>
            </a:pPr>
            <a:r>
              <a:rPr lang="tr-TR" sz="2400" kern="1200" dirty="0">
                <a:solidFill>
                  <a:srgbClr val="FF0000"/>
                </a:solidFill>
                <a:latin typeface="Calibri"/>
                <a:ea typeface="+mn-ea"/>
                <a:cs typeface="+mn-cs"/>
              </a:rPr>
              <a:t>Teknik Dosya</a:t>
            </a:r>
          </a:p>
          <a:p>
            <a:pPr lvl="0">
              <a:lnSpc>
                <a:spcPct val="90000"/>
              </a:lnSpc>
              <a:spcBef>
                <a:spcPts val="1000"/>
              </a:spcBef>
              <a:buClrTx/>
            </a:pPr>
            <a:r>
              <a:rPr lang="tr-TR" sz="2400" kern="1200" dirty="0">
                <a:solidFill>
                  <a:prstClr val="black"/>
                </a:solidFill>
                <a:latin typeface="Calibri"/>
                <a:ea typeface="+mn-ea"/>
                <a:cs typeface="+mn-cs"/>
              </a:rPr>
              <a:t>Teknik Dosyada yer alması gereken bilgiler:</a:t>
            </a:r>
          </a:p>
          <a:p>
            <a:pPr lvl="0">
              <a:lnSpc>
                <a:spcPct val="90000"/>
              </a:lnSpc>
              <a:spcBef>
                <a:spcPts val="1000"/>
              </a:spcBef>
              <a:buClrTx/>
            </a:pPr>
            <a:r>
              <a:rPr lang="tr-TR" sz="2400" kern="1200" dirty="0">
                <a:solidFill>
                  <a:prstClr val="black"/>
                </a:solidFill>
                <a:latin typeface="Calibri"/>
                <a:ea typeface="+mn-ea"/>
                <a:cs typeface="+mn-cs"/>
              </a:rPr>
              <a:t>a) Ürünün genel bir tanımı,</a:t>
            </a:r>
          </a:p>
          <a:p>
            <a:pPr lvl="0">
              <a:lnSpc>
                <a:spcPct val="90000"/>
              </a:lnSpc>
              <a:spcBef>
                <a:spcPts val="1000"/>
              </a:spcBef>
              <a:buClrTx/>
            </a:pPr>
            <a:r>
              <a:rPr lang="tr-TR" sz="2400" kern="1200" dirty="0">
                <a:solidFill>
                  <a:prstClr val="black"/>
                </a:solidFill>
                <a:latin typeface="Calibri"/>
                <a:ea typeface="+mn-ea"/>
                <a:cs typeface="+mn-cs"/>
              </a:rPr>
              <a:t>b) Tasarım uygunluğu ve imalat resimleri ve bileşenlerin şemaları, alt grupları, devreleri vb. </a:t>
            </a:r>
          </a:p>
          <a:p>
            <a:pPr lvl="0">
              <a:lnSpc>
                <a:spcPct val="90000"/>
              </a:lnSpc>
              <a:spcBef>
                <a:spcPts val="1000"/>
              </a:spcBef>
              <a:buClrTx/>
            </a:pPr>
            <a:r>
              <a:rPr lang="tr-TR" sz="2400" kern="1200" dirty="0">
                <a:solidFill>
                  <a:prstClr val="black"/>
                </a:solidFill>
                <a:latin typeface="Calibri"/>
                <a:ea typeface="+mn-ea"/>
                <a:cs typeface="+mn-cs"/>
              </a:rPr>
              <a:t>c) Ürüne ait resimler, şemalar ve kullanımının anlaşılması için gerekli tanımlar ve açıklamaları,</a:t>
            </a:r>
          </a:p>
          <a:p>
            <a:pPr lvl="0">
              <a:lnSpc>
                <a:spcPct val="90000"/>
              </a:lnSpc>
              <a:spcBef>
                <a:spcPts val="1000"/>
              </a:spcBef>
              <a:buClrTx/>
            </a:pPr>
            <a:r>
              <a:rPr lang="tr-TR" sz="2400" kern="1200" dirty="0">
                <a:solidFill>
                  <a:prstClr val="black"/>
                </a:solidFill>
                <a:latin typeface="Calibri"/>
                <a:ea typeface="+mn-ea"/>
                <a:cs typeface="+mn-cs"/>
              </a:rPr>
              <a:t>ç) Tamamen veya kısmen uygulanan uyumlaştırılmış standartların bir listesi ve söz konusu standartların uygulanmadığı durumlarda uygulanan diğer ilgili teknik şartnamelerin bir listesi dâhil, bu Yönetmeliğin temel sağlık ve güvenlik gereklerini karşılamak için kullanılan çözümlerin açıklamaları ve kısmi uygulanan uyumlaştırılmış standartlar varsa uygulanan bölümleri,</a:t>
            </a:r>
          </a:p>
          <a:p>
            <a:pPr lvl="0">
              <a:lnSpc>
                <a:spcPct val="90000"/>
              </a:lnSpc>
              <a:spcBef>
                <a:spcPts val="1000"/>
              </a:spcBef>
              <a:buClrTx/>
            </a:pPr>
            <a:r>
              <a:rPr lang="tr-TR" sz="2400" kern="1200" dirty="0">
                <a:solidFill>
                  <a:prstClr val="black"/>
                </a:solidFill>
                <a:latin typeface="Calibri"/>
                <a:ea typeface="+mn-ea"/>
                <a:cs typeface="+mn-cs"/>
              </a:rPr>
              <a:t>d) Yapılan tasarım hesaplamalar ve gerçekleştirilen incelemelerin ve benzeri sonuçları,</a:t>
            </a:r>
          </a:p>
          <a:p>
            <a:pPr lvl="0">
              <a:lnSpc>
                <a:spcPct val="90000"/>
              </a:lnSpc>
              <a:spcBef>
                <a:spcPts val="1000"/>
              </a:spcBef>
              <a:buClrTx/>
            </a:pPr>
            <a:r>
              <a:rPr lang="tr-TR" sz="2400" kern="1200" dirty="0">
                <a:solidFill>
                  <a:prstClr val="black"/>
                </a:solidFill>
                <a:latin typeface="Calibri"/>
                <a:ea typeface="+mn-ea"/>
                <a:cs typeface="+mn-cs"/>
              </a:rPr>
              <a:t>e) Deney raporları.</a:t>
            </a:r>
          </a:p>
          <a:p>
            <a:pPr lvl="0">
              <a:lnSpc>
                <a:spcPct val="90000"/>
              </a:lnSpc>
              <a:spcBef>
                <a:spcPts val="1000"/>
              </a:spcBef>
              <a:buClrTx/>
            </a:pPr>
            <a:r>
              <a:rPr lang="tr-TR" sz="2400" kern="1200" dirty="0">
                <a:solidFill>
                  <a:prstClr val="black"/>
                </a:solidFill>
                <a:latin typeface="Calibri"/>
                <a:ea typeface="+mn-ea"/>
                <a:cs typeface="+mn-cs"/>
              </a:rPr>
              <a:t>Kısaca ürünle ilgili her türlü bilgi teknik dosya içerisinde olmalıdır.</a:t>
            </a: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52</a:t>
            </a:fld>
            <a:endParaRPr lang="tr-TR"/>
          </a:p>
        </p:txBody>
      </p:sp>
    </p:spTree>
    <p:extLst>
      <p:ext uri="{BB962C8B-B14F-4D97-AF65-F5344CB8AC3E}">
        <p14:creationId xmlns:p14="http://schemas.microsoft.com/office/powerpoint/2010/main" val="2313396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3DFF7F9-8594-4D20-AD7E-8E1FB1EC21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53</a:t>
            </a:fld>
            <a:endParaRPr lang="tr-TR"/>
          </a:p>
        </p:txBody>
      </p:sp>
      <p:pic>
        <p:nvPicPr>
          <p:cNvPr id="3" name="Resim 2">
            <a:extLst>
              <a:ext uri="{FF2B5EF4-FFF2-40B4-BE49-F238E27FC236}">
                <a16:creationId xmlns:a16="http://schemas.microsoft.com/office/drawing/2014/main" id="{7D221D8F-F1FF-481C-8B23-1FFA5F29F5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69985" y="776377"/>
            <a:ext cx="9606709" cy="5305246"/>
          </a:xfrm>
          <a:prstGeom prst="rect">
            <a:avLst/>
          </a:prstGeom>
          <a:noFill/>
          <a:ln>
            <a:noFill/>
          </a:ln>
        </p:spPr>
      </p:pic>
    </p:spTree>
    <p:extLst>
      <p:ext uri="{BB962C8B-B14F-4D97-AF65-F5344CB8AC3E}">
        <p14:creationId xmlns:p14="http://schemas.microsoft.com/office/powerpoint/2010/main" val="1293014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0560E8EC-49C2-45EE-8BB1-3E03F1D718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54</a:t>
            </a:fld>
            <a:endParaRPr lang="tr-TR"/>
          </a:p>
        </p:txBody>
      </p:sp>
      <p:grpSp>
        <p:nvGrpSpPr>
          <p:cNvPr id="3" name="Group 21115">
            <a:extLst>
              <a:ext uri="{FF2B5EF4-FFF2-40B4-BE49-F238E27FC236}">
                <a16:creationId xmlns:a16="http://schemas.microsoft.com/office/drawing/2014/main" id="{62EA8F02-F660-483E-AD8D-CA68892B0FDB}"/>
              </a:ext>
            </a:extLst>
          </p:cNvPr>
          <p:cNvGrpSpPr/>
          <p:nvPr/>
        </p:nvGrpSpPr>
        <p:grpSpPr>
          <a:xfrm>
            <a:off x="896860" y="471506"/>
            <a:ext cx="10774905" cy="5914987"/>
            <a:chOff x="0" y="0"/>
            <a:chExt cx="9072499" cy="4300800"/>
          </a:xfrm>
        </p:grpSpPr>
        <p:sp>
          <p:nvSpPr>
            <p:cNvPr id="4" name="Shape 2220">
              <a:extLst>
                <a:ext uri="{FF2B5EF4-FFF2-40B4-BE49-F238E27FC236}">
                  <a16:creationId xmlns:a16="http://schemas.microsoft.com/office/drawing/2014/main" id="{9C75C24C-3FB6-4D9B-81AC-85F6C393F62B}"/>
                </a:ext>
              </a:extLst>
            </p:cNvPr>
            <p:cNvSpPr/>
            <p:nvPr/>
          </p:nvSpPr>
          <p:spPr>
            <a:xfrm>
              <a:off x="4859274" y="1440218"/>
              <a:ext cx="1450467" cy="1163701"/>
            </a:xfrm>
            <a:custGeom>
              <a:avLst/>
              <a:gdLst/>
              <a:ahLst/>
              <a:cxnLst/>
              <a:rect l="0" t="0" r="0" b="0"/>
              <a:pathLst>
                <a:path w="1450467" h="1163701">
                  <a:moveTo>
                    <a:pt x="0" y="0"/>
                  </a:moveTo>
                  <a:lnTo>
                    <a:pt x="122428" y="18034"/>
                  </a:lnTo>
                  <a:cubicBezTo>
                    <a:pt x="130175" y="19177"/>
                    <a:pt x="135636" y="26416"/>
                    <a:pt x="134493" y="34290"/>
                  </a:cubicBezTo>
                  <a:cubicBezTo>
                    <a:pt x="133350" y="42037"/>
                    <a:pt x="126111" y="47371"/>
                    <a:pt x="118237" y="46228"/>
                  </a:cubicBezTo>
                  <a:lnTo>
                    <a:pt x="72371" y="39464"/>
                  </a:lnTo>
                  <a:lnTo>
                    <a:pt x="1450467" y="1141349"/>
                  </a:lnTo>
                  <a:lnTo>
                    <a:pt x="1432560" y="1163701"/>
                  </a:lnTo>
                  <a:lnTo>
                    <a:pt x="54490" y="61837"/>
                  </a:lnTo>
                  <a:lnTo>
                    <a:pt x="71247" y="105156"/>
                  </a:lnTo>
                  <a:cubicBezTo>
                    <a:pt x="74041" y="112522"/>
                    <a:pt x="70358" y="120777"/>
                    <a:pt x="62992" y="123571"/>
                  </a:cubicBezTo>
                  <a:cubicBezTo>
                    <a:pt x="55626" y="126365"/>
                    <a:pt x="47371" y="122809"/>
                    <a:pt x="44577" y="115443"/>
                  </a:cubicBezTo>
                  <a:lnTo>
                    <a:pt x="0" y="0"/>
                  </a:lnTo>
                  <a:close/>
                </a:path>
              </a:pathLst>
            </a:custGeom>
            <a:solidFill>
              <a:srgbClr val="FF00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pic>
          <p:nvPicPr>
            <p:cNvPr id="5" name="Picture 2222">
              <a:extLst>
                <a:ext uri="{FF2B5EF4-FFF2-40B4-BE49-F238E27FC236}">
                  <a16:creationId xmlns:a16="http://schemas.microsoft.com/office/drawing/2014/main" id="{030D19EC-9CBD-4FF3-9C68-AE3B95994D55}"/>
                </a:ext>
              </a:extLst>
            </p:cNvPr>
            <p:cNvPicPr/>
            <p:nvPr/>
          </p:nvPicPr>
          <p:blipFill>
            <a:blip r:embed="rId2"/>
            <a:stretch>
              <a:fillRect/>
            </a:stretch>
          </p:blipFill>
          <p:spPr>
            <a:xfrm>
              <a:off x="2052574" y="877100"/>
              <a:ext cx="7019925" cy="2792857"/>
            </a:xfrm>
            <a:prstGeom prst="rect">
              <a:avLst/>
            </a:prstGeom>
          </p:spPr>
        </p:pic>
        <p:sp>
          <p:nvSpPr>
            <p:cNvPr id="6" name="Shape 22492">
              <a:extLst>
                <a:ext uri="{FF2B5EF4-FFF2-40B4-BE49-F238E27FC236}">
                  <a16:creationId xmlns:a16="http://schemas.microsoft.com/office/drawing/2014/main" id="{1A344877-E96F-46C1-8177-13332331ECA6}"/>
                </a:ext>
              </a:extLst>
            </p:cNvPr>
            <p:cNvSpPr/>
            <p:nvPr/>
          </p:nvSpPr>
          <p:spPr>
            <a:xfrm>
              <a:off x="0" y="3747288"/>
              <a:ext cx="1584389" cy="478066"/>
            </a:xfrm>
            <a:custGeom>
              <a:avLst/>
              <a:gdLst/>
              <a:ahLst/>
              <a:cxnLst/>
              <a:rect l="0" t="0" r="0" b="0"/>
              <a:pathLst>
                <a:path w="1584389" h="478066">
                  <a:moveTo>
                    <a:pt x="0" y="0"/>
                  </a:moveTo>
                  <a:lnTo>
                    <a:pt x="1584389" y="0"/>
                  </a:lnTo>
                  <a:lnTo>
                    <a:pt x="1584389" y="478066"/>
                  </a:lnTo>
                  <a:lnTo>
                    <a:pt x="0" y="478066"/>
                  </a:lnTo>
                  <a:lnTo>
                    <a:pt x="0" y="0"/>
                  </a:lnTo>
                </a:path>
              </a:pathLst>
            </a:custGeom>
            <a:solidFill>
              <a:srgbClr val="BBE0E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7" name="Shape 2224">
              <a:extLst>
                <a:ext uri="{FF2B5EF4-FFF2-40B4-BE49-F238E27FC236}">
                  <a16:creationId xmlns:a16="http://schemas.microsoft.com/office/drawing/2014/main" id="{352F7E9D-65EC-4EF4-BA36-0967877816A6}"/>
                </a:ext>
              </a:extLst>
            </p:cNvPr>
            <p:cNvSpPr/>
            <p:nvPr/>
          </p:nvSpPr>
          <p:spPr>
            <a:xfrm>
              <a:off x="0" y="3747288"/>
              <a:ext cx="1584389" cy="478066"/>
            </a:xfrm>
            <a:custGeom>
              <a:avLst/>
              <a:gdLst/>
              <a:ahLst/>
              <a:cxnLst/>
              <a:rect l="0" t="0" r="0" b="0"/>
              <a:pathLst>
                <a:path w="1584389" h="478066">
                  <a:moveTo>
                    <a:pt x="0" y="0"/>
                  </a:moveTo>
                  <a:lnTo>
                    <a:pt x="1584389" y="0"/>
                  </a:lnTo>
                  <a:lnTo>
                    <a:pt x="1584389" y="478066"/>
                  </a:lnTo>
                  <a:lnTo>
                    <a:pt x="0" y="478066"/>
                  </a:lnTo>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8" name="Rectangle 2225">
              <a:extLst>
                <a:ext uri="{FF2B5EF4-FFF2-40B4-BE49-F238E27FC236}">
                  <a16:creationId xmlns:a16="http://schemas.microsoft.com/office/drawing/2014/main" id="{BA12759E-93AF-4470-8906-994980DFA945}"/>
                </a:ext>
              </a:extLst>
            </p:cNvPr>
            <p:cNvSpPr/>
            <p:nvPr/>
          </p:nvSpPr>
          <p:spPr>
            <a:xfrm>
              <a:off x="406298" y="3782149"/>
              <a:ext cx="990848" cy="27499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Sertifika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9" name="Rectangle 2226">
              <a:extLst>
                <a:ext uri="{FF2B5EF4-FFF2-40B4-BE49-F238E27FC236}">
                  <a16:creationId xmlns:a16="http://schemas.microsoft.com/office/drawing/2014/main" id="{01C0A175-3730-4E42-B27F-D7AE6E24A92C}"/>
                </a:ext>
              </a:extLst>
            </p:cNvPr>
            <p:cNvSpPr/>
            <p:nvPr/>
          </p:nvSpPr>
          <p:spPr>
            <a:xfrm>
              <a:off x="352958" y="4026218"/>
              <a:ext cx="1071312"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Numarası</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0" name="Rectangle 2227">
              <a:extLst>
                <a:ext uri="{FF2B5EF4-FFF2-40B4-BE49-F238E27FC236}">
                  <a16:creationId xmlns:a16="http://schemas.microsoft.com/office/drawing/2014/main" id="{2DAE39A7-BA0A-40C7-9960-16DAAF812E7F}"/>
                </a:ext>
              </a:extLst>
            </p:cNvPr>
            <p:cNvSpPr/>
            <p:nvPr/>
          </p:nvSpPr>
          <p:spPr>
            <a:xfrm>
              <a:off x="1159155" y="4026218"/>
              <a:ext cx="60925"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1" name="Shape 22493">
              <a:extLst>
                <a:ext uri="{FF2B5EF4-FFF2-40B4-BE49-F238E27FC236}">
                  <a16:creationId xmlns:a16="http://schemas.microsoft.com/office/drawing/2014/main" id="{B384CFEA-FC74-45DE-83FA-6114D5F461C2}"/>
                </a:ext>
              </a:extLst>
            </p:cNvPr>
            <p:cNvSpPr/>
            <p:nvPr/>
          </p:nvSpPr>
          <p:spPr>
            <a:xfrm>
              <a:off x="0" y="2710307"/>
              <a:ext cx="1584389" cy="478066"/>
            </a:xfrm>
            <a:custGeom>
              <a:avLst/>
              <a:gdLst/>
              <a:ahLst/>
              <a:cxnLst/>
              <a:rect l="0" t="0" r="0" b="0"/>
              <a:pathLst>
                <a:path w="1584389" h="478066">
                  <a:moveTo>
                    <a:pt x="0" y="0"/>
                  </a:moveTo>
                  <a:lnTo>
                    <a:pt x="1584389" y="0"/>
                  </a:lnTo>
                  <a:lnTo>
                    <a:pt x="1584389" y="478066"/>
                  </a:lnTo>
                  <a:lnTo>
                    <a:pt x="0" y="478066"/>
                  </a:lnTo>
                  <a:lnTo>
                    <a:pt x="0" y="0"/>
                  </a:lnTo>
                </a:path>
              </a:pathLst>
            </a:custGeom>
            <a:solidFill>
              <a:srgbClr val="BBE0E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12" name="Shape 2229">
              <a:extLst>
                <a:ext uri="{FF2B5EF4-FFF2-40B4-BE49-F238E27FC236}">
                  <a16:creationId xmlns:a16="http://schemas.microsoft.com/office/drawing/2014/main" id="{D07D491F-D490-483C-B9F5-ABAD01DA633D}"/>
                </a:ext>
              </a:extLst>
            </p:cNvPr>
            <p:cNvSpPr/>
            <p:nvPr/>
          </p:nvSpPr>
          <p:spPr>
            <a:xfrm>
              <a:off x="0" y="2710307"/>
              <a:ext cx="1584389" cy="478066"/>
            </a:xfrm>
            <a:custGeom>
              <a:avLst/>
              <a:gdLst/>
              <a:ahLst/>
              <a:cxnLst/>
              <a:rect l="0" t="0" r="0" b="0"/>
              <a:pathLst>
                <a:path w="1584389" h="478066">
                  <a:moveTo>
                    <a:pt x="0" y="0"/>
                  </a:moveTo>
                  <a:lnTo>
                    <a:pt x="1584389" y="0"/>
                  </a:lnTo>
                  <a:lnTo>
                    <a:pt x="1584389" y="478066"/>
                  </a:lnTo>
                  <a:lnTo>
                    <a:pt x="0" y="478066"/>
                  </a:lnTo>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13" name="Rectangle 2230">
              <a:extLst>
                <a:ext uri="{FF2B5EF4-FFF2-40B4-BE49-F238E27FC236}">
                  <a16:creationId xmlns:a16="http://schemas.microsoft.com/office/drawing/2014/main" id="{CBC5B645-F059-4741-B3D6-FBEAF2479F40}"/>
                </a:ext>
              </a:extLst>
            </p:cNvPr>
            <p:cNvSpPr/>
            <p:nvPr/>
          </p:nvSpPr>
          <p:spPr>
            <a:xfrm>
              <a:off x="657758" y="2867063"/>
              <a:ext cx="260415"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Yıl</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4" name="Rectangle 2231">
              <a:extLst>
                <a:ext uri="{FF2B5EF4-FFF2-40B4-BE49-F238E27FC236}">
                  <a16:creationId xmlns:a16="http://schemas.microsoft.com/office/drawing/2014/main" id="{362CEED4-6723-421D-BDA2-548167C63DDD}"/>
                </a:ext>
              </a:extLst>
            </p:cNvPr>
            <p:cNvSpPr/>
            <p:nvPr/>
          </p:nvSpPr>
          <p:spPr>
            <a:xfrm>
              <a:off x="854354" y="2867063"/>
              <a:ext cx="60925"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5" name="Shape 22494">
              <a:extLst>
                <a:ext uri="{FF2B5EF4-FFF2-40B4-BE49-F238E27FC236}">
                  <a16:creationId xmlns:a16="http://schemas.microsoft.com/office/drawing/2014/main" id="{A2DF7140-D635-4086-AC57-9A593CAC76E7}"/>
                </a:ext>
              </a:extLst>
            </p:cNvPr>
            <p:cNvSpPr/>
            <p:nvPr/>
          </p:nvSpPr>
          <p:spPr>
            <a:xfrm>
              <a:off x="1908175" y="3747288"/>
              <a:ext cx="1655699" cy="478066"/>
            </a:xfrm>
            <a:custGeom>
              <a:avLst/>
              <a:gdLst/>
              <a:ahLst/>
              <a:cxnLst/>
              <a:rect l="0" t="0" r="0" b="0"/>
              <a:pathLst>
                <a:path w="1655699" h="478066">
                  <a:moveTo>
                    <a:pt x="0" y="0"/>
                  </a:moveTo>
                  <a:lnTo>
                    <a:pt x="1655699" y="0"/>
                  </a:lnTo>
                  <a:lnTo>
                    <a:pt x="1655699" y="478066"/>
                  </a:lnTo>
                  <a:lnTo>
                    <a:pt x="0" y="478066"/>
                  </a:lnTo>
                  <a:lnTo>
                    <a:pt x="0" y="0"/>
                  </a:lnTo>
                </a:path>
              </a:pathLst>
            </a:custGeom>
            <a:solidFill>
              <a:srgbClr val="BBE0E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16" name="Shape 2233">
              <a:extLst>
                <a:ext uri="{FF2B5EF4-FFF2-40B4-BE49-F238E27FC236}">
                  <a16:creationId xmlns:a16="http://schemas.microsoft.com/office/drawing/2014/main" id="{0293A12C-1F4C-40B7-B81B-B4B362526C29}"/>
                </a:ext>
              </a:extLst>
            </p:cNvPr>
            <p:cNvSpPr/>
            <p:nvPr/>
          </p:nvSpPr>
          <p:spPr>
            <a:xfrm>
              <a:off x="1908175" y="3747288"/>
              <a:ext cx="1655699" cy="478066"/>
            </a:xfrm>
            <a:custGeom>
              <a:avLst/>
              <a:gdLst/>
              <a:ahLst/>
              <a:cxnLst/>
              <a:rect l="0" t="0" r="0" b="0"/>
              <a:pathLst>
                <a:path w="1655699" h="478066">
                  <a:moveTo>
                    <a:pt x="0" y="478066"/>
                  </a:moveTo>
                  <a:lnTo>
                    <a:pt x="1655699" y="478066"/>
                  </a:lnTo>
                  <a:lnTo>
                    <a:pt x="1655699" y="0"/>
                  </a:lnTo>
                  <a:lnTo>
                    <a:pt x="0" y="0"/>
                  </a:lnTo>
                  <a:close/>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17" name="Rectangle 2234">
              <a:extLst>
                <a:ext uri="{FF2B5EF4-FFF2-40B4-BE49-F238E27FC236}">
                  <a16:creationId xmlns:a16="http://schemas.microsoft.com/office/drawing/2014/main" id="{F3738C83-2A7B-45E3-A42A-F8F2B8F05D79}"/>
                </a:ext>
              </a:extLst>
            </p:cNvPr>
            <p:cNvSpPr/>
            <p:nvPr/>
          </p:nvSpPr>
          <p:spPr>
            <a:xfrm>
              <a:off x="2070481" y="3782149"/>
              <a:ext cx="1830503" cy="27499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Patlamaya Karşı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8" name="Rectangle 2235">
              <a:extLst>
                <a:ext uri="{FF2B5EF4-FFF2-40B4-BE49-F238E27FC236}">
                  <a16:creationId xmlns:a16="http://schemas.microsoft.com/office/drawing/2014/main" id="{7655E654-91A3-4F92-82A0-2489B1DA224C}"/>
                </a:ext>
              </a:extLst>
            </p:cNvPr>
            <p:cNvSpPr/>
            <p:nvPr/>
          </p:nvSpPr>
          <p:spPr>
            <a:xfrm>
              <a:off x="2404237" y="4026218"/>
              <a:ext cx="880989"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Koruma</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9" name="Rectangle 2236">
              <a:extLst>
                <a:ext uri="{FF2B5EF4-FFF2-40B4-BE49-F238E27FC236}">
                  <a16:creationId xmlns:a16="http://schemas.microsoft.com/office/drawing/2014/main" id="{08A828A1-D948-4E7E-B7CB-3ADCD6F7800C}"/>
                </a:ext>
              </a:extLst>
            </p:cNvPr>
            <p:cNvSpPr/>
            <p:nvPr/>
          </p:nvSpPr>
          <p:spPr>
            <a:xfrm>
              <a:off x="3067558" y="4026218"/>
              <a:ext cx="60925"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0" name="Shape 22495">
              <a:extLst>
                <a:ext uri="{FF2B5EF4-FFF2-40B4-BE49-F238E27FC236}">
                  <a16:creationId xmlns:a16="http://schemas.microsoft.com/office/drawing/2014/main" id="{32931C5C-231C-4008-9214-63D4541CFA53}"/>
                </a:ext>
              </a:extLst>
            </p:cNvPr>
            <p:cNvSpPr/>
            <p:nvPr/>
          </p:nvSpPr>
          <p:spPr>
            <a:xfrm>
              <a:off x="3636899" y="3747288"/>
              <a:ext cx="1655826" cy="478066"/>
            </a:xfrm>
            <a:custGeom>
              <a:avLst/>
              <a:gdLst/>
              <a:ahLst/>
              <a:cxnLst/>
              <a:rect l="0" t="0" r="0" b="0"/>
              <a:pathLst>
                <a:path w="1655826" h="478066">
                  <a:moveTo>
                    <a:pt x="0" y="0"/>
                  </a:moveTo>
                  <a:lnTo>
                    <a:pt x="1655826" y="0"/>
                  </a:lnTo>
                  <a:lnTo>
                    <a:pt x="1655826" y="478066"/>
                  </a:lnTo>
                  <a:lnTo>
                    <a:pt x="0" y="478066"/>
                  </a:lnTo>
                  <a:lnTo>
                    <a:pt x="0" y="0"/>
                  </a:lnTo>
                </a:path>
              </a:pathLst>
            </a:custGeom>
            <a:solidFill>
              <a:srgbClr val="BBE0E3"/>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21" name="Shape 2238">
              <a:extLst>
                <a:ext uri="{FF2B5EF4-FFF2-40B4-BE49-F238E27FC236}">
                  <a16:creationId xmlns:a16="http://schemas.microsoft.com/office/drawing/2014/main" id="{2B140FF4-77A7-477D-943B-86E3DBA14D1F}"/>
                </a:ext>
              </a:extLst>
            </p:cNvPr>
            <p:cNvSpPr/>
            <p:nvPr/>
          </p:nvSpPr>
          <p:spPr>
            <a:xfrm>
              <a:off x="3636899" y="3747288"/>
              <a:ext cx="1655826" cy="478066"/>
            </a:xfrm>
            <a:custGeom>
              <a:avLst/>
              <a:gdLst/>
              <a:ahLst/>
              <a:cxnLst/>
              <a:rect l="0" t="0" r="0" b="0"/>
              <a:pathLst>
                <a:path w="1655826" h="478066">
                  <a:moveTo>
                    <a:pt x="0" y="478066"/>
                  </a:moveTo>
                  <a:lnTo>
                    <a:pt x="1655826" y="478066"/>
                  </a:lnTo>
                  <a:lnTo>
                    <a:pt x="1655826" y="0"/>
                  </a:lnTo>
                  <a:lnTo>
                    <a:pt x="0" y="0"/>
                  </a:lnTo>
                  <a:close/>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22" name="Rectangle 2239">
              <a:extLst>
                <a:ext uri="{FF2B5EF4-FFF2-40B4-BE49-F238E27FC236}">
                  <a16:creationId xmlns:a16="http://schemas.microsoft.com/office/drawing/2014/main" id="{A6B34C2F-769B-4080-859E-DB8A763F18EF}"/>
                </a:ext>
              </a:extLst>
            </p:cNvPr>
            <p:cNvSpPr/>
            <p:nvPr/>
          </p:nvSpPr>
          <p:spPr>
            <a:xfrm>
              <a:off x="3900170" y="3904069"/>
              <a:ext cx="1503551" cy="27499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Koruma Sınıfı</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 name="Rectangle 2240">
              <a:extLst>
                <a:ext uri="{FF2B5EF4-FFF2-40B4-BE49-F238E27FC236}">
                  <a16:creationId xmlns:a16="http://schemas.microsoft.com/office/drawing/2014/main" id="{2ECDD77D-48C1-4501-A55F-A2601497D076}"/>
                </a:ext>
              </a:extLst>
            </p:cNvPr>
            <p:cNvSpPr/>
            <p:nvPr/>
          </p:nvSpPr>
          <p:spPr>
            <a:xfrm>
              <a:off x="5031359" y="3904069"/>
              <a:ext cx="61017" cy="27499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 name="Shape 22496">
              <a:extLst>
                <a:ext uri="{FF2B5EF4-FFF2-40B4-BE49-F238E27FC236}">
                  <a16:creationId xmlns:a16="http://schemas.microsoft.com/office/drawing/2014/main" id="{65B1B9AB-F6F9-4C23-AEF5-C543D704E960}"/>
                </a:ext>
              </a:extLst>
            </p:cNvPr>
            <p:cNvSpPr/>
            <p:nvPr/>
          </p:nvSpPr>
          <p:spPr>
            <a:xfrm>
              <a:off x="5437124" y="3747288"/>
              <a:ext cx="1584325" cy="478066"/>
            </a:xfrm>
            <a:custGeom>
              <a:avLst/>
              <a:gdLst/>
              <a:ahLst/>
              <a:cxnLst/>
              <a:rect l="0" t="0" r="0" b="0"/>
              <a:pathLst>
                <a:path w="1584325" h="478066">
                  <a:moveTo>
                    <a:pt x="0" y="0"/>
                  </a:moveTo>
                  <a:lnTo>
                    <a:pt x="1584325" y="0"/>
                  </a:lnTo>
                  <a:lnTo>
                    <a:pt x="1584325" y="478066"/>
                  </a:lnTo>
                  <a:lnTo>
                    <a:pt x="0" y="478066"/>
                  </a:lnTo>
                  <a:lnTo>
                    <a:pt x="0" y="0"/>
                  </a:lnTo>
                </a:path>
              </a:pathLst>
            </a:custGeom>
            <a:solidFill>
              <a:srgbClr val="BBE0E3"/>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25" name="Shape 2242">
              <a:extLst>
                <a:ext uri="{FF2B5EF4-FFF2-40B4-BE49-F238E27FC236}">
                  <a16:creationId xmlns:a16="http://schemas.microsoft.com/office/drawing/2014/main" id="{FF4B0FEC-A60C-41FE-9815-D01B9068F180}"/>
                </a:ext>
              </a:extLst>
            </p:cNvPr>
            <p:cNvSpPr/>
            <p:nvPr/>
          </p:nvSpPr>
          <p:spPr>
            <a:xfrm>
              <a:off x="5437124" y="3747288"/>
              <a:ext cx="1584325" cy="478066"/>
            </a:xfrm>
            <a:custGeom>
              <a:avLst/>
              <a:gdLst/>
              <a:ahLst/>
              <a:cxnLst/>
              <a:rect l="0" t="0" r="0" b="0"/>
              <a:pathLst>
                <a:path w="1584325" h="478066">
                  <a:moveTo>
                    <a:pt x="0" y="478066"/>
                  </a:moveTo>
                  <a:lnTo>
                    <a:pt x="1584325" y="478066"/>
                  </a:lnTo>
                  <a:lnTo>
                    <a:pt x="1584325" y="0"/>
                  </a:lnTo>
                  <a:lnTo>
                    <a:pt x="0" y="0"/>
                  </a:lnTo>
                  <a:close/>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26" name="Rectangle 2243">
              <a:extLst>
                <a:ext uri="{FF2B5EF4-FFF2-40B4-BE49-F238E27FC236}">
                  <a16:creationId xmlns:a16="http://schemas.microsoft.com/office/drawing/2014/main" id="{9D277604-2106-4A29-8401-8B3781595C63}"/>
                </a:ext>
              </a:extLst>
            </p:cNvPr>
            <p:cNvSpPr/>
            <p:nvPr/>
          </p:nvSpPr>
          <p:spPr>
            <a:xfrm>
              <a:off x="6021070" y="3904069"/>
              <a:ext cx="556441" cy="27499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Grup</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7" name="Rectangle 2244">
              <a:extLst>
                <a:ext uri="{FF2B5EF4-FFF2-40B4-BE49-F238E27FC236}">
                  <a16:creationId xmlns:a16="http://schemas.microsoft.com/office/drawing/2014/main" id="{E8BCE67E-1BD2-4391-BF59-1BF73651C3A5}"/>
                </a:ext>
              </a:extLst>
            </p:cNvPr>
            <p:cNvSpPr/>
            <p:nvPr/>
          </p:nvSpPr>
          <p:spPr>
            <a:xfrm>
              <a:off x="6438646" y="3904069"/>
              <a:ext cx="61017" cy="27499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8" name="Shape 22497">
              <a:extLst>
                <a:ext uri="{FF2B5EF4-FFF2-40B4-BE49-F238E27FC236}">
                  <a16:creationId xmlns:a16="http://schemas.microsoft.com/office/drawing/2014/main" id="{73137469-C4DA-4985-A7BA-37BBF1F8B630}"/>
                </a:ext>
              </a:extLst>
            </p:cNvPr>
            <p:cNvSpPr/>
            <p:nvPr/>
          </p:nvSpPr>
          <p:spPr>
            <a:xfrm>
              <a:off x="7164324" y="3747288"/>
              <a:ext cx="1620774" cy="478066"/>
            </a:xfrm>
            <a:custGeom>
              <a:avLst/>
              <a:gdLst/>
              <a:ahLst/>
              <a:cxnLst/>
              <a:rect l="0" t="0" r="0" b="0"/>
              <a:pathLst>
                <a:path w="1620774" h="478066">
                  <a:moveTo>
                    <a:pt x="0" y="0"/>
                  </a:moveTo>
                  <a:lnTo>
                    <a:pt x="1620774" y="0"/>
                  </a:lnTo>
                  <a:lnTo>
                    <a:pt x="1620774" y="478066"/>
                  </a:lnTo>
                  <a:lnTo>
                    <a:pt x="0" y="478066"/>
                  </a:lnTo>
                  <a:lnTo>
                    <a:pt x="0" y="0"/>
                  </a:lnTo>
                </a:path>
              </a:pathLst>
            </a:custGeom>
            <a:solidFill>
              <a:srgbClr val="BBE0E3"/>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29" name="Shape 2246">
              <a:extLst>
                <a:ext uri="{FF2B5EF4-FFF2-40B4-BE49-F238E27FC236}">
                  <a16:creationId xmlns:a16="http://schemas.microsoft.com/office/drawing/2014/main" id="{084B9831-DC23-4F19-932D-05480FE95B07}"/>
                </a:ext>
              </a:extLst>
            </p:cNvPr>
            <p:cNvSpPr/>
            <p:nvPr/>
          </p:nvSpPr>
          <p:spPr>
            <a:xfrm>
              <a:off x="7164324" y="3747288"/>
              <a:ext cx="1620774" cy="478066"/>
            </a:xfrm>
            <a:custGeom>
              <a:avLst/>
              <a:gdLst/>
              <a:ahLst/>
              <a:cxnLst/>
              <a:rect l="0" t="0" r="0" b="0"/>
              <a:pathLst>
                <a:path w="1620774" h="478066">
                  <a:moveTo>
                    <a:pt x="0" y="478066"/>
                  </a:moveTo>
                  <a:lnTo>
                    <a:pt x="1620774" y="478066"/>
                  </a:lnTo>
                  <a:lnTo>
                    <a:pt x="1620774" y="0"/>
                  </a:lnTo>
                  <a:lnTo>
                    <a:pt x="0" y="0"/>
                  </a:lnTo>
                  <a:close/>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30" name="Rectangle 2247">
              <a:extLst>
                <a:ext uri="{FF2B5EF4-FFF2-40B4-BE49-F238E27FC236}">
                  <a16:creationId xmlns:a16="http://schemas.microsoft.com/office/drawing/2014/main" id="{9A1986E5-742D-4D80-9556-D80BCC118C90}"/>
                </a:ext>
              </a:extLst>
            </p:cNvPr>
            <p:cNvSpPr/>
            <p:nvPr/>
          </p:nvSpPr>
          <p:spPr>
            <a:xfrm>
              <a:off x="7431278" y="3904069"/>
              <a:ext cx="1446854" cy="27499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Sıcaklık Sınıfı</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1" name="Rectangle 2248">
              <a:extLst>
                <a:ext uri="{FF2B5EF4-FFF2-40B4-BE49-F238E27FC236}">
                  <a16:creationId xmlns:a16="http://schemas.microsoft.com/office/drawing/2014/main" id="{F22D2AEB-51CC-4E91-959F-5109475E3C6E}"/>
                </a:ext>
              </a:extLst>
            </p:cNvPr>
            <p:cNvSpPr/>
            <p:nvPr/>
          </p:nvSpPr>
          <p:spPr>
            <a:xfrm>
              <a:off x="8519795" y="3904069"/>
              <a:ext cx="61016" cy="27499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2" name="Shape 22498">
              <a:extLst>
                <a:ext uri="{FF2B5EF4-FFF2-40B4-BE49-F238E27FC236}">
                  <a16:creationId xmlns:a16="http://schemas.microsoft.com/office/drawing/2014/main" id="{C5A67A2D-D490-471A-BFF7-72D05B3DC1D2}"/>
                </a:ext>
              </a:extLst>
            </p:cNvPr>
            <p:cNvSpPr/>
            <p:nvPr/>
          </p:nvSpPr>
          <p:spPr>
            <a:xfrm>
              <a:off x="0" y="1355217"/>
              <a:ext cx="1584389" cy="478066"/>
            </a:xfrm>
            <a:custGeom>
              <a:avLst/>
              <a:gdLst/>
              <a:ahLst/>
              <a:cxnLst/>
              <a:rect l="0" t="0" r="0" b="0"/>
              <a:pathLst>
                <a:path w="1584389" h="478066">
                  <a:moveTo>
                    <a:pt x="0" y="0"/>
                  </a:moveTo>
                  <a:lnTo>
                    <a:pt x="1584389" y="0"/>
                  </a:lnTo>
                  <a:lnTo>
                    <a:pt x="1584389" y="478066"/>
                  </a:lnTo>
                  <a:lnTo>
                    <a:pt x="0" y="478066"/>
                  </a:lnTo>
                  <a:lnTo>
                    <a:pt x="0" y="0"/>
                  </a:lnTo>
                </a:path>
              </a:pathLst>
            </a:custGeom>
            <a:solidFill>
              <a:srgbClr val="BBE0E3"/>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33" name="Shape 2250">
              <a:extLst>
                <a:ext uri="{FF2B5EF4-FFF2-40B4-BE49-F238E27FC236}">
                  <a16:creationId xmlns:a16="http://schemas.microsoft.com/office/drawing/2014/main" id="{3357131B-94E7-424F-8457-49BB6258DA81}"/>
                </a:ext>
              </a:extLst>
            </p:cNvPr>
            <p:cNvSpPr/>
            <p:nvPr/>
          </p:nvSpPr>
          <p:spPr>
            <a:xfrm>
              <a:off x="0" y="1355217"/>
              <a:ext cx="1584389" cy="478066"/>
            </a:xfrm>
            <a:custGeom>
              <a:avLst/>
              <a:gdLst/>
              <a:ahLst/>
              <a:cxnLst/>
              <a:rect l="0" t="0" r="0" b="0"/>
              <a:pathLst>
                <a:path w="1584389" h="478066">
                  <a:moveTo>
                    <a:pt x="0" y="0"/>
                  </a:moveTo>
                  <a:lnTo>
                    <a:pt x="1584389" y="0"/>
                  </a:lnTo>
                  <a:lnTo>
                    <a:pt x="1584389" y="478066"/>
                  </a:lnTo>
                  <a:lnTo>
                    <a:pt x="0" y="478066"/>
                  </a:lnTo>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34" name="Rectangle 2251">
              <a:extLst>
                <a:ext uri="{FF2B5EF4-FFF2-40B4-BE49-F238E27FC236}">
                  <a16:creationId xmlns:a16="http://schemas.microsoft.com/office/drawing/2014/main" id="{B57707BD-7BD5-4E7B-AE92-AD80E7510576}"/>
                </a:ext>
              </a:extLst>
            </p:cNvPr>
            <p:cNvSpPr/>
            <p:nvPr/>
          </p:nvSpPr>
          <p:spPr>
            <a:xfrm>
              <a:off x="259690" y="1389672"/>
              <a:ext cx="1382139"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dirty="0">
                  <a:ln>
                    <a:noFill/>
                  </a:ln>
                  <a:solidFill>
                    <a:srgbClr val="953735"/>
                  </a:solidFill>
                  <a:effectLst/>
                  <a:uLnTx/>
                  <a:uFillTx/>
                  <a:latin typeface="Calibri" panose="020F0502020204030204" pitchFamily="34" charset="0"/>
                  <a:ea typeface="Calibri" panose="020F0502020204030204" pitchFamily="34" charset="0"/>
                </a:rPr>
                <a:t>Onaylanmış </a:t>
              </a:r>
              <a:endParaRPr kumimoji="0" lang="tr-T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endParaRPr>
            </a:p>
          </p:txBody>
        </p:sp>
        <p:sp>
          <p:nvSpPr>
            <p:cNvPr id="35" name="Rectangle 2252">
              <a:extLst>
                <a:ext uri="{FF2B5EF4-FFF2-40B4-BE49-F238E27FC236}">
                  <a16:creationId xmlns:a16="http://schemas.microsoft.com/office/drawing/2014/main" id="{2F03C7B0-AC4A-426F-8B0C-CBB99E420D94}"/>
                </a:ext>
              </a:extLst>
            </p:cNvPr>
            <p:cNvSpPr/>
            <p:nvPr/>
          </p:nvSpPr>
          <p:spPr>
            <a:xfrm>
              <a:off x="438302" y="1633512"/>
              <a:ext cx="847561"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Kuruluş</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6" name="Rectangle 2253">
              <a:extLst>
                <a:ext uri="{FF2B5EF4-FFF2-40B4-BE49-F238E27FC236}">
                  <a16:creationId xmlns:a16="http://schemas.microsoft.com/office/drawing/2014/main" id="{A12C5C01-FFFD-49EC-A1E6-66B00217FCE0}"/>
                </a:ext>
              </a:extLst>
            </p:cNvPr>
            <p:cNvSpPr/>
            <p:nvPr/>
          </p:nvSpPr>
          <p:spPr>
            <a:xfrm>
              <a:off x="1075334" y="1633512"/>
              <a:ext cx="60925"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7" name="Shape 22499">
              <a:extLst>
                <a:ext uri="{FF2B5EF4-FFF2-40B4-BE49-F238E27FC236}">
                  <a16:creationId xmlns:a16="http://schemas.microsoft.com/office/drawing/2014/main" id="{B1999F05-B6BF-411F-A6B1-E9A1F609E7CA}"/>
                </a:ext>
              </a:extLst>
            </p:cNvPr>
            <p:cNvSpPr/>
            <p:nvPr/>
          </p:nvSpPr>
          <p:spPr>
            <a:xfrm>
              <a:off x="1692275" y="0"/>
              <a:ext cx="1403350" cy="478066"/>
            </a:xfrm>
            <a:custGeom>
              <a:avLst/>
              <a:gdLst/>
              <a:ahLst/>
              <a:cxnLst/>
              <a:rect l="0" t="0" r="0" b="0"/>
              <a:pathLst>
                <a:path w="1403350" h="478066">
                  <a:moveTo>
                    <a:pt x="0" y="0"/>
                  </a:moveTo>
                  <a:lnTo>
                    <a:pt x="1403350" y="0"/>
                  </a:lnTo>
                  <a:lnTo>
                    <a:pt x="1403350" y="478066"/>
                  </a:lnTo>
                  <a:lnTo>
                    <a:pt x="0" y="478066"/>
                  </a:lnTo>
                  <a:lnTo>
                    <a:pt x="0" y="0"/>
                  </a:lnTo>
                </a:path>
              </a:pathLst>
            </a:custGeom>
            <a:solidFill>
              <a:srgbClr val="BBE0E3"/>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38" name="Shape 2255">
              <a:extLst>
                <a:ext uri="{FF2B5EF4-FFF2-40B4-BE49-F238E27FC236}">
                  <a16:creationId xmlns:a16="http://schemas.microsoft.com/office/drawing/2014/main" id="{E133B925-C1E9-4EBC-AEA2-8BC4C4ABF674}"/>
                </a:ext>
              </a:extLst>
            </p:cNvPr>
            <p:cNvSpPr/>
            <p:nvPr/>
          </p:nvSpPr>
          <p:spPr>
            <a:xfrm>
              <a:off x="1692275" y="0"/>
              <a:ext cx="1403350" cy="478066"/>
            </a:xfrm>
            <a:custGeom>
              <a:avLst/>
              <a:gdLst/>
              <a:ahLst/>
              <a:cxnLst/>
              <a:rect l="0" t="0" r="0" b="0"/>
              <a:pathLst>
                <a:path w="1403350" h="478066">
                  <a:moveTo>
                    <a:pt x="0" y="478066"/>
                  </a:moveTo>
                  <a:lnTo>
                    <a:pt x="1403350" y="478066"/>
                  </a:lnTo>
                  <a:lnTo>
                    <a:pt x="1403350" y="0"/>
                  </a:lnTo>
                  <a:lnTo>
                    <a:pt x="0" y="0"/>
                  </a:lnTo>
                  <a:close/>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39" name="Rectangle 2256">
              <a:extLst>
                <a:ext uri="{FF2B5EF4-FFF2-40B4-BE49-F238E27FC236}">
                  <a16:creationId xmlns:a16="http://schemas.microsoft.com/office/drawing/2014/main" id="{D0868BBB-3DF5-4C26-AA68-B18A7A57EF07}"/>
                </a:ext>
              </a:extLst>
            </p:cNvPr>
            <p:cNvSpPr/>
            <p:nvPr/>
          </p:nvSpPr>
          <p:spPr>
            <a:xfrm>
              <a:off x="2247900" y="156121"/>
              <a:ext cx="389004"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EPL</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0" name="Rectangle 2257">
              <a:extLst>
                <a:ext uri="{FF2B5EF4-FFF2-40B4-BE49-F238E27FC236}">
                  <a16:creationId xmlns:a16="http://schemas.microsoft.com/office/drawing/2014/main" id="{1AC26AC9-CFC5-4827-9232-8CE1410CDEFA}"/>
                </a:ext>
              </a:extLst>
            </p:cNvPr>
            <p:cNvSpPr/>
            <p:nvPr/>
          </p:nvSpPr>
          <p:spPr>
            <a:xfrm>
              <a:off x="2540762" y="156121"/>
              <a:ext cx="60925"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1" name="Shape 2258">
              <a:extLst>
                <a:ext uri="{FF2B5EF4-FFF2-40B4-BE49-F238E27FC236}">
                  <a16:creationId xmlns:a16="http://schemas.microsoft.com/office/drawing/2014/main" id="{EC667834-BFEA-444E-A68B-C51F0261E24C}"/>
                </a:ext>
              </a:extLst>
            </p:cNvPr>
            <p:cNvSpPr/>
            <p:nvPr/>
          </p:nvSpPr>
          <p:spPr>
            <a:xfrm>
              <a:off x="1574546" y="1583855"/>
              <a:ext cx="765429" cy="727456"/>
            </a:xfrm>
            <a:custGeom>
              <a:avLst/>
              <a:gdLst/>
              <a:ahLst/>
              <a:cxnLst/>
              <a:rect l="0" t="0" r="0" b="0"/>
              <a:pathLst>
                <a:path w="765429" h="727456">
                  <a:moveTo>
                    <a:pt x="19558" y="0"/>
                  </a:moveTo>
                  <a:lnTo>
                    <a:pt x="716383" y="661195"/>
                  </a:lnTo>
                  <a:lnTo>
                    <a:pt x="703453" y="616712"/>
                  </a:lnTo>
                  <a:cubicBezTo>
                    <a:pt x="701167" y="609092"/>
                    <a:pt x="705612" y="601218"/>
                    <a:pt x="713105" y="598932"/>
                  </a:cubicBezTo>
                  <a:cubicBezTo>
                    <a:pt x="720725" y="596773"/>
                    <a:pt x="728599" y="601091"/>
                    <a:pt x="730885" y="608711"/>
                  </a:cubicBezTo>
                  <a:lnTo>
                    <a:pt x="765429" y="727456"/>
                  </a:lnTo>
                  <a:lnTo>
                    <a:pt x="645033" y="699135"/>
                  </a:lnTo>
                  <a:cubicBezTo>
                    <a:pt x="637413" y="697357"/>
                    <a:pt x="632587" y="689610"/>
                    <a:pt x="634365" y="681990"/>
                  </a:cubicBezTo>
                  <a:cubicBezTo>
                    <a:pt x="636143" y="674243"/>
                    <a:pt x="643890" y="669544"/>
                    <a:pt x="651637" y="671322"/>
                  </a:cubicBezTo>
                  <a:lnTo>
                    <a:pt x="696761" y="681950"/>
                  </a:lnTo>
                  <a:lnTo>
                    <a:pt x="0" y="20701"/>
                  </a:lnTo>
                  <a:lnTo>
                    <a:pt x="19558" y="0"/>
                  </a:lnTo>
                  <a:close/>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2" name="Shape 2259">
              <a:extLst>
                <a:ext uri="{FF2B5EF4-FFF2-40B4-BE49-F238E27FC236}">
                  <a16:creationId xmlns:a16="http://schemas.microsoft.com/office/drawing/2014/main" id="{FCA0CCF1-0F29-4712-AD4E-478D8853B2D5}"/>
                </a:ext>
              </a:extLst>
            </p:cNvPr>
            <p:cNvSpPr/>
            <p:nvPr/>
          </p:nvSpPr>
          <p:spPr>
            <a:xfrm>
              <a:off x="1576070" y="2471204"/>
              <a:ext cx="2132330" cy="1526756"/>
            </a:xfrm>
            <a:custGeom>
              <a:avLst/>
              <a:gdLst/>
              <a:ahLst/>
              <a:cxnLst/>
              <a:rect l="0" t="0" r="0" b="0"/>
              <a:pathLst>
                <a:path w="2132330" h="1526756">
                  <a:moveTo>
                    <a:pt x="2132330" y="0"/>
                  </a:moveTo>
                  <a:lnTo>
                    <a:pt x="2081530" y="112903"/>
                  </a:lnTo>
                  <a:cubicBezTo>
                    <a:pt x="2078355" y="120015"/>
                    <a:pt x="2069846" y="123190"/>
                    <a:pt x="2062734" y="120015"/>
                  </a:cubicBezTo>
                  <a:cubicBezTo>
                    <a:pt x="2055495" y="116713"/>
                    <a:pt x="2052320" y="108331"/>
                    <a:pt x="2055495" y="101092"/>
                  </a:cubicBezTo>
                  <a:lnTo>
                    <a:pt x="2074586" y="58747"/>
                  </a:lnTo>
                  <a:lnTo>
                    <a:pt x="16510" y="1526756"/>
                  </a:lnTo>
                  <a:lnTo>
                    <a:pt x="0" y="1503490"/>
                  </a:lnTo>
                  <a:lnTo>
                    <a:pt x="2057897" y="35545"/>
                  </a:lnTo>
                  <a:lnTo>
                    <a:pt x="2011807" y="39751"/>
                  </a:lnTo>
                  <a:cubicBezTo>
                    <a:pt x="2003933" y="40513"/>
                    <a:pt x="1996948" y="34671"/>
                    <a:pt x="1996186" y="26797"/>
                  </a:cubicBezTo>
                  <a:cubicBezTo>
                    <a:pt x="1995551" y="19050"/>
                    <a:pt x="2001266" y="12065"/>
                    <a:pt x="2009140" y="11303"/>
                  </a:cubicBezTo>
                  <a:lnTo>
                    <a:pt x="2132330" y="0"/>
                  </a:lnTo>
                  <a:close/>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3" name="Shape 2260">
              <a:extLst>
                <a:ext uri="{FF2B5EF4-FFF2-40B4-BE49-F238E27FC236}">
                  <a16:creationId xmlns:a16="http://schemas.microsoft.com/office/drawing/2014/main" id="{59A65B18-E06D-41ED-9A1A-846142547E8E}"/>
                </a:ext>
              </a:extLst>
            </p:cNvPr>
            <p:cNvSpPr/>
            <p:nvPr/>
          </p:nvSpPr>
          <p:spPr>
            <a:xfrm>
              <a:off x="4414901" y="2471204"/>
              <a:ext cx="145542" cy="1276883"/>
            </a:xfrm>
            <a:custGeom>
              <a:avLst/>
              <a:gdLst/>
              <a:ahLst/>
              <a:cxnLst/>
              <a:rect l="0" t="0" r="0" b="0"/>
              <a:pathLst>
                <a:path w="145542" h="1276883">
                  <a:moveTo>
                    <a:pt x="85725" y="0"/>
                  </a:moveTo>
                  <a:lnTo>
                    <a:pt x="141986" y="110236"/>
                  </a:lnTo>
                  <a:cubicBezTo>
                    <a:pt x="145542" y="117221"/>
                    <a:pt x="142748" y="125857"/>
                    <a:pt x="135763" y="129413"/>
                  </a:cubicBezTo>
                  <a:cubicBezTo>
                    <a:pt x="128651" y="132969"/>
                    <a:pt x="120142" y="130175"/>
                    <a:pt x="116459" y="123190"/>
                  </a:cubicBezTo>
                  <a:lnTo>
                    <a:pt x="95347" y="81799"/>
                  </a:lnTo>
                  <a:lnTo>
                    <a:pt x="28448" y="1276883"/>
                  </a:lnTo>
                  <a:lnTo>
                    <a:pt x="0" y="1275283"/>
                  </a:lnTo>
                  <a:lnTo>
                    <a:pt x="66901" y="80233"/>
                  </a:lnTo>
                  <a:lnTo>
                    <a:pt x="41275" y="118999"/>
                  </a:lnTo>
                  <a:cubicBezTo>
                    <a:pt x="36957" y="125603"/>
                    <a:pt x="28067" y="127381"/>
                    <a:pt x="21463" y="123063"/>
                  </a:cubicBezTo>
                  <a:cubicBezTo>
                    <a:pt x="14859" y="118618"/>
                    <a:pt x="13081" y="109855"/>
                    <a:pt x="17399" y="103251"/>
                  </a:cubicBezTo>
                  <a:lnTo>
                    <a:pt x="85725" y="0"/>
                  </a:lnTo>
                  <a:close/>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4" name="Shape 2261">
              <a:extLst>
                <a:ext uri="{FF2B5EF4-FFF2-40B4-BE49-F238E27FC236}">
                  <a16:creationId xmlns:a16="http://schemas.microsoft.com/office/drawing/2014/main" id="{5920DF2D-08E9-490F-A639-531411B25102}"/>
                </a:ext>
              </a:extLst>
            </p:cNvPr>
            <p:cNvSpPr/>
            <p:nvPr/>
          </p:nvSpPr>
          <p:spPr>
            <a:xfrm>
              <a:off x="2906268" y="2471204"/>
              <a:ext cx="1306957" cy="1286269"/>
            </a:xfrm>
            <a:custGeom>
              <a:avLst/>
              <a:gdLst/>
              <a:ahLst/>
              <a:cxnLst/>
              <a:rect l="0" t="0" r="0" b="0"/>
              <a:pathLst>
                <a:path w="1306957" h="1286269">
                  <a:moveTo>
                    <a:pt x="1306957" y="0"/>
                  </a:moveTo>
                  <a:lnTo>
                    <a:pt x="1274572" y="119380"/>
                  </a:lnTo>
                  <a:cubicBezTo>
                    <a:pt x="1272413" y="127000"/>
                    <a:pt x="1264666" y="131572"/>
                    <a:pt x="1257046" y="129413"/>
                  </a:cubicBezTo>
                  <a:cubicBezTo>
                    <a:pt x="1249426" y="127381"/>
                    <a:pt x="1244854" y="119507"/>
                    <a:pt x="1247013" y="111887"/>
                  </a:cubicBezTo>
                  <a:lnTo>
                    <a:pt x="1259191" y="67096"/>
                  </a:lnTo>
                  <a:lnTo>
                    <a:pt x="19939" y="1286269"/>
                  </a:lnTo>
                  <a:lnTo>
                    <a:pt x="0" y="1265898"/>
                  </a:lnTo>
                  <a:lnTo>
                    <a:pt x="1238971" y="46806"/>
                  </a:lnTo>
                  <a:lnTo>
                    <a:pt x="1194181" y="58166"/>
                  </a:lnTo>
                  <a:cubicBezTo>
                    <a:pt x="1186434" y="60198"/>
                    <a:pt x="1178687" y="55499"/>
                    <a:pt x="1176782" y="47879"/>
                  </a:cubicBezTo>
                  <a:cubicBezTo>
                    <a:pt x="1174877" y="40259"/>
                    <a:pt x="1179449" y="32512"/>
                    <a:pt x="1187069" y="30480"/>
                  </a:cubicBezTo>
                  <a:lnTo>
                    <a:pt x="1306957" y="0"/>
                  </a:lnTo>
                  <a:close/>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5" name="Shape 2262">
              <a:extLst>
                <a:ext uri="{FF2B5EF4-FFF2-40B4-BE49-F238E27FC236}">
                  <a16:creationId xmlns:a16="http://schemas.microsoft.com/office/drawing/2014/main" id="{D1BD606B-88AF-449E-943E-82FE2B7FEDF0}"/>
                </a:ext>
              </a:extLst>
            </p:cNvPr>
            <p:cNvSpPr/>
            <p:nvPr/>
          </p:nvSpPr>
          <p:spPr>
            <a:xfrm>
              <a:off x="7655179" y="475526"/>
              <a:ext cx="345313" cy="1517777"/>
            </a:xfrm>
            <a:custGeom>
              <a:avLst/>
              <a:gdLst/>
              <a:ahLst/>
              <a:cxnLst/>
              <a:rect l="0" t="0" r="0" b="0"/>
              <a:pathLst>
                <a:path w="345313" h="1517777">
                  <a:moveTo>
                    <a:pt x="28067" y="0"/>
                  </a:moveTo>
                  <a:lnTo>
                    <a:pt x="300294" y="1435293"/>
                  </a:lnTo>
                  <a:lnTo>
                    <a:pt x="315849" y="1391539"/>
                  </a:lnTo>
                  <a:cubicBezTo>
                    <a:pt x="318389" y="1384173"/>
                    <a:pt x="326644" y="1380236"/>
                    <a:pt x="334010" y="1382903"/>
                  </a:cubicBezTo>
                  <a:cubicBezTo>
                    <a:pt x="341502" y="1385443"/>
                    <a:pt x="345313" y="1393698"/>
                    <a:pt x="342773" y="1401064"/>
                  </a:cubicBezTo>
                  <a:lnTo>
                    <a:pt x="301371" y="1517777"/>
                  </a:lnTo>
                  <a:lnTo>
                    <a:pt x="220218" y="1424305"/>
                  </a:lnTo>
                  <a:cubicBezTo>
                    <a:pt x="215011" y="1418336"/>
                    <a:pt x="215646" y="1409319"/>
                    <a:pt x="221614" y="1404239"/>
                  </a:cubicBezTo>
                  <a:cubicBezTo>
                    <a:pt x="227584" y="1399032"/>
                    <a:pt x="236601" y="1399667"/>
                    <a:pt x="241808" y="1405636"/>
                  </a:cubicBezTo>
                  <a:lnTo>
                    <a:pt x="272229" y="1440632"/>
                  </a:lnTo>
                  <a:lnTo>
                    <a:pt x="0" y="5207"/>
                  </a:lnTo>
                  <a:lnTo>
                    <a:pt x="28067" y="0"/>
                  </a:lnTo>
                  <a:close/>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6" name="Shape 2263">
              <a:extLst>
                <a:ext uri="{FF2B5EF4-FFF2-40B4-BE49-F238E27FC236}">
                  <a16:creationId xmlns:a16="http://schemas.microsoft.com/office/drawing/2014/main" id="{8FF53FBE-2B64-4E4D-852E-D701592E9C0D}"/>
                </a:ext>
              </a:extLst>
            </p:cNvPr>
            <p:cNvSpPr/>
            <p:nvPr/>
          </p:nvSpPr>
          <p:spPr>
            <a:xfrm>
              <a:off x="3698621" y="467652"/>
              <a:ext cx="2314829" cy="2163572"/>
            </a:xfrm>
            <a:custGeom>
              <a:avLst/>
              <a:gdLst/>
              <a:ahLst/>
              <a:cxnLst/>
              <a:rect l="0" t="0" r="0" b="0"/>
              <a:pathLst>
                <a:path w="2314829" h="2163572">
                  <a:moveTo>
                    <a:pt x="19558" y="0"/>
                  </a:moveTo>
                  <a:lnTo>
                    <a:pt x="2265267" y="2097760"/>
                  </a:lnTo>
                  <a:lnTo>
                    <a:pt x="2251964" y="2053336"/>
                  </a:lnTo>
                  <a:cubicBezTo>
                    <a:pt x="2249678" y="2045716"/>
                    <a:pt x="2253996" y="2037715"/>
                    <a:pt x="2261489" y="2035556"/>
                  </a:cubicBezTo>
                  <a:cubicBezTo>
                    <a:pt x="2269109" y="2033270"/>
                    <a:pt x="2277110" y="2037461"/>
                    <a:pt x="2279269" y="2045081"/>
                  </a:cubicBezTo>
                  <a:lnTo>
                    <a:pt x="2314829" y="2163572"/>
                  </a:lnTo>
                  <a:lnTo>
                    <a:pt x="2194179" y="2136140"/>
                  </a:lnTo>
                  <a:cubicBezTo>
                    <a:pt x="2186559" y="2134489"/>
                    <a:pt x="2181733" y="2126742"/>
                    <a:pt x="2183384" y="2119122"/>
                  </a:cubicBezTo>
                  <a:cubicBezTo>
                    <a:pt x="2185162" y="2111375"/>
                    <a:pt x="2192782" y="2106549"/>
                    <a:pt x="2200529" y="2108327"/>
                  </a:cubicBezTo>
                  <a:lnTo>
                    <a:pt x="2245866" y="2118620"/>
                  </a:lnTo>
                  <a:lnTo>
                    <a:pt x="0" y="20955"/>
                  </a:lnTo>
                  <a:lnTo>
                    <a:pt x="19558" y="0"/>
                  </a:lnTo>
                  <a:close/>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7" name="Shape 2264">
              <a:extLst>
                <a:ext uri="{FF2B5EF4-FFF2-40B4-BE49-F238E27FC236}">
                  <a16:creationId xmlns:a16="http://schemas.microsoft.com/office/drawing/2014/main" id="{C44AE803-AB11-49DB-A168-0BE1DD7AD1D7}"/>
                </a:ext>
              </a:extLst>
            </p:cNvPr>
            <p:cNvSpPr/>
            <p:nvPr/>
          </p:nvSpPr>
          <p:spPr>
            <a:xfrm>
              <a:off x="5076825" y="2456346"/>
              <a:ext cx="2902966" cy="1304023"/>
            </a:xfrm>
            <a:custGeom>
              <a:avLst/>
              <a:gdLst/>
              <a:ahLst/>
              <a:cxnLst/>
              <a:rect l="0" t="0" r="0" b="0"/>
              <a:pathLst>
                <a:path w="2902966" h="1304023">
                  <a:moveTo>
                    <a:pt x="122936" y="889"/>
                  </a:moveTo>
                  <a:cubicBezTo>
                    <a:pt x="130683" y="0"/>
                    <a:pt x="137795" y="5715"/>
                    <a:pt x="138684" y="13462"/>
                  </a:cubicBezTo>
                  <a:cubicBezTo>
                    <a:pt x="139573" y="21336"/>
                    <a:pt x="133985" y="28448"/>
                    <a:pt x="126111" y="29337"/>
                  </a:cubicBezTo>
                  <a:lnTo>
                    <a:pt x="80092" y="34556"/>
                  </a:lnTo>
                  <a:lnTo>
                    <a:pt x="2902966" y="1277861"/>
                  </a:lnTo>
                  <a:lnTo>
                    <a:pt x="2891409" y="1304023"/>
                  </a:lnTo>
                  <a:lnTo>
                    <a:pt x="68495" y="60700"/>
                  </a:lnTo>
                  <a:lnTo>
                    <a:pt x="95758" y="98298"/>
                  </a:lnTo>
                  <a:cubicBezTo>
                    <a:pt x="100330" y="104648"/>
                    <a:pt x="98933" y="113538"/>
                    <a:pt x="92583" y="118237"/>
                  </a:cubicBezTo>
                  <a:cubicBezTo>
                    <a:pt x="86233" y="122809"/>
                    <a:pt x="77216" y="121412"/>
                    <a:pt x="72644" y="115062"/>
                  </a:cubicBezTo>
                  <a:lnTo>
                    <a:pt x="0" y="14859"/>
                  </a:lnTo>
                  <a:lnTo>
                    <a:pt x="122936" y="889"/>
                  </a:lnTo>
                  <a:close/>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8" name="Shape 2265">
              <a:extLst>
                <a:ext uri="{FF2B5EF4-FFF2-40B4-BE49-F238E27FC236}">
                  <a16:creationId xmlns:a16="http://schemas.microsoft.com/office/drawing/2014/main" id="{90AEEE4B-5503-4787-8B11-C636BAA7A557}"/>
                </a:ext>
              </a:extLst>
            </p:cNvPr>
            <p:cNvSpPr/>
            <p:nvPr/>
          </p:nvSpPr>
          <p:spPr>
            <a:xfrm>
              <a:off x="1578229" y="2380399"/>
              <a:ext cx="1193546" cy="581914"/>
            </a:xfrm>
            <a:custGeom>
              <a:avLst/>
              <a:gdLst/>
              <a:ahLst/>
              <a:cxnLst/>
              <a:rect l="0" t="0" r="0" b="0"/>
              <a:pathLst>
                <a:path w="1193546" h="581914">
                  <a:moveTo>
                    <a:pt x="1070356" y="762"/>
                  </a:moveTo>
                  <a:lnTo>
                    <a:pt x="1193546" y="11684"/>
                  </a:lnTo>
                  <a:lnTo>
                    <a:pt x="1123315" y="113538"/>
                  </a:lnTo>
                  <a:cubicBezTo>
                    <a:pt x="1118870" y="120142"/>
                    <a:pt x="1109980" y="121666"/>
                    <a:pt x="1103503" y="117221"/>
                  </a:cubicBezTo>
                  <a:cubicBezTo>
                    <a:pt x="1096899" y="112776"/>
                    <a:pt x="1095375" y="103886"/>
                    <a:pt x="1099820" y="97409"/>
                  </a:cubicBezTo>
                  <a:lnTo>
                    <a:pt x="1126218" y="59121"/>
                  </a:lnTo>
                  <a:lnTo>
                    <a:pt x="12192" y="581914"/>
                  </a:lnTo>
                  <a:lnTo>
                    <a:pt x="0" y="556006"/>
                  </a:lnTo>
                  <a:lnTo>
                    <a:pt x="1113957" y="33302"/>
                  </a:lnTo>
                  <a:lnTo>
                    <a:pt x="1067816" y="29210"/>
                  </a:lnTo>
                  <a:cubicBezTo>
                    <a:pt x="1059942" y="28448"/>
                    <a:pt x="1054100" y="21463"/>
                    <a:pt x="1054862" y="13716"/>
                  </a:cubicBezTo>
                  <a:cubicBezTo>
                    <a:pt x="1055497" y="5842"/>
                    <a:pt x="1062482" y="0"/>
                    <a:pt x="1070356" y="762"/>
                  </a:cubicBezTo>
                  <a:close/>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9" name="Shape 22500">
              <a:extLst>
                <a:ext uri="{FF2B5EF4-FFF2-40B4-BE49-F238E27FC236}">
                  <a16:creationId xmlns:a16="http://schemas.microsoft.com/office/drawing/2014/main" id="{073C7E72-82AF-430A-AF66-C400A0313B6B}"/>
                </a:ext>
              </a:extLst>
            </p:cNvPr>
            <p:cNvSpPr/>
            <p:nvPr/>
          </p:nvSpPr>
          <p:spPr>
            <a:xfrm>
              <a:off x="3205099" y="0"/>
              <a:ext cx="1727200" cy="478066"/>
            </a:xfrm>
            <a:custGeom>
              <a:avLst/>
              <a:gdLst/>
              <a:ahLst/>
              <a:cxnLst/>
              <a:rect l="0" t="0" r="0" b="0"/>
              <a:pathLst>
                <a:path w="1727200" h="478066">
                  <a:moveTo>
                    <a:pt x="0" y="0"/>
                  </a:moveTo>
                  <a:lnTo>
                    <a:pt x="1727200" y="0"/>
                  </a:lnTo>
                  <a:lnTo>
                    <a:pt x="1727200" y="478066"/>
                  </a:lnTo>
                  <a:lnTo>
                    <a:pt x="0" y="478066"/>
                  </a:lnTo>
                  <a:lnTo>
                    <a:pt x="0" y="0"/>
                  </a:lnTo>
                </a:path>
              </a:pathLst>
            </a:custGeom>
            <a:solidFill>
              <a:srgbClr val="BBE0E3"/>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50" name="Shape 2267">
              <a:extLst>
                <a:ext uri="{FF2B5EF4-FFF2-40B4-BE49-F238E27FC236}">
                  <a16:creationId xmlns:a16="http://schemas.microsoft.com/office/drawing/2014/main" id="{B9F09EBC-90DB-4F51-8E6A-6FE4732939E0}"/>
                </a:ext>
              </a:extLst>
            </p:cNvPr>
            <p:cNvSpPr/>
            <p:nvPr/>
          </p:nvSpPr>
          <p:spPr>
            <a:xfrm>
              <a:off x="3205099" y="0"/>
              <a:ext cx="1727200" cy="478066"/>
            </a:xfrm>
            <a:custGeom>
              <a:avLst/>
              <a:gdLst/>
              <a:ahLst/>
              <a:cxnLst/>
              <a:rect l="0" t="0" r="0" b="0"/>
              <a:pathLst>
                <a:path w="1727200" h="478066">
                  <a:moveTo>
                    <a:pt x="0" y="478066"/>
                  </a:moveTo>
                  <a:lnTo>
                    <a:pt x="1727200" y="478066"/>
                  </a:lnTo>
                  <a:lnTo>
                    <a:pt x="1727200" y="0"/>
                  </a:lnTo>
                  <a:lnTo>
                    <a:pt x="0" y="0"/>
                  </a:lnTo>
                  <a:close/>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51" name="Rectangle 2268">
              <a:extLst>
                <a:ext uri="{FF2B5EF4-FFF2-40B4-BE49-F238E27FC236}">
                  <a16:creationId xmlns:a16="http://schemas.microsoft.com/office/drawing/2014/main" id="{512CA6D1-2289-43EF-84BB-D32AD6353F84}"/>
                </a:ext>
              </a:extLst>
            </p:cNvPr>
            <p:cNvSpPr/>
            <p:nvPr/>
          </p:nvSpPr>
          <p:spPr>
            <a:xfrm>
              <a:off x="3634740" y="156121"/>
              <a:ext cx="1156500"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IP Koruma</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2" name="Rectangle 2269">
              <a:extLst>
                <a:ext uri="{FF2B5EF4-FFF2-40B4-BE49-F238E27FC236}">
                  <a16:creationId xmlns:a16="http://schemas.microsoft.com/office/drawing/2014/main" id="{5D186393-2C6B-4E2D-A43F-BAD6149ED1A3}"/>
                </a:ext>
              </a:extLst>
            </p:cNvPr>
            <p:cNvSpPr/>
            <p:nvPr/>
          </p:nvSpPr>
          <p:spPr>
            <a:xfrm>
              <a:off x="4504944" y="156121"/>
              <a:ext cx="60925"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3" name="Shape 22501">
              <a:extLst>
                <a:ext uri="{FF2B5EF4-FFF2-40B4-BE49-F238E27FC236}">
                  <a16:creationId xmlns:a16="http://schemas.microsoft.com/office/drawing/2014/main" id="{2FF5F2D0-45A9-4237-957C-BA4891F98048}"/>
                </a:ext>
              </a:extLst>
            </p:cNvPr>
            <p:cNvSpPr/>
            <p:nvPr/>
          </p:nvSpPr>
          <p:spPr>
            <a:xfrm>
              <a:off x="5005324" y="0"/>
              <a:ext cx="1727200" cy="478066"/>
            </a:xfrm>
            <a:custGeom>
              <a:avLst/>
              <a:gdLst/>
              <a:ahLst/>
              <a:cxnLst/>
              <a:rect l="0" t="0" r="0" b="0"/>
              <a:pathLst>
                <a:path w="1727200" h="478066">
                  <a:moveTo>
                    <a:pt x="0" y="0"/>
                  </a:moveTo>
                  <a:lnTo>
                    <a:pt x="1727200" y="0"/>
                  </a:lnTo>
                  <a:lnTo>
                    <a:pt x="1727200" y="478066"/>
                  </a:lnTo>
                  <a:lnTo>
                    <a:pt x="0" y="478066"/>
                  </a:lnTo>
                  <a:lnTo>
                    <a:pt x="0" y="0"/>
                  </a:lnTo>
                </a:path>
              </a:pathLst>
            </a:custGeom>
            <a:solidFill>
              <a:srgbClr val="BBE0E3"/>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54" name="Shape 2271">
              <a:extLst>
                <a:ext uri="{FF2B5EF4-FFF2-40B4-BE49-F238E27FC236}">
                  <a16:creationId xmlns:a16="http://schemas.microsoft.com/office/drawing/2014/main" id="{CC2B347B-A95D-49AC-9486-B85EA9F958D7}"/>
                </a:ext>
              </a:extLst>
            </p:cNvPr>
            <p:cNvSpPr/>
            <p:nvPr/>
          </p:nvSpPr>
          <p:spPr>
            <a:xfrm>
              <a:off x="5005324" y="0"/>
              <a:ext cx="1727200" cy="478066"/>
            </a:xfrm>
            <a:custGeom>
              <a:avLst/>
              <a:gdLst/>
              <a:ahLst/>
              <a:cxnLst/>
              <a:rect l="0" t="0" r="0" b="0"/>
              <a:pathLst>
                <a:path w="1727200" h="478066">
                  <a:moveTo>
                    <a:pt x="0" y="478066"/>
                  </a:moveTo>
                  <a:lnTo>
                    <a:pt x="1727200" y="478066"/>
                  </a:lnTo>
                  <a:lnTo>
                    <a:pt x="1727200" y="0"/>
                  </a:lnTo>
                  <a:lnTo>
                    <a:pt x="0" y="0"/>
                  </a:lnTo>
                  <a:close/>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55" name="Rectangle 2272">
              <a:extLst>
                <a:ext uri="{FF2B5EF4-FFF2-40B4-BE49-F238E27FC236}">
                  <a16:creationId xmlns:a16="http://schemas.microsoft.com/office/drawing/2014/main" id="{BA520F88-19C7-415F-A208-205BF4509EB3}"/>
                </a:ext>
              </a:extLst>
            </p:cNvPr>
            <p:cNvSpPr/>
            <p:nvPr/>
          </p:nvSpPr>
          <p:spPr>
            <a:xfrm>
              <a:off x="5237099" y="156121"/>
              <a:ext cx="1680564"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Ortam Sıcaklığı</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6" name="Rectangle 2273">
              <a:extLst>
                <a:ext uri="{FF2B5EF4-FFF2-40B4-BE49-F238E27FC236}">
                  <a16:creationId xmlns:a16="http://schemas.microsoft.com/office/drawing/2014/main" id="{848C6071-AE4F-4BD1-BBF6-9BCBDDC12F4D}"/>
                </a:ext>
              </a:extLst>
            </p:cNvPr>
            <p:cNvSpPr/>
            <p:nvPr/>
          </p:nvSpPr>
          <p:spPr>
            <a:xfrm>
              <a:off x="6502273" y="156121"/>
              <a:ext cx="60925"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7" name="Shape 22502">
              <a:extLst>
                <a:ext uri="{FF2B5EF4-FFF2-40B4-BE49-F238E27FC236}">
                  <a16:creationId xmlns:a16="http://schemas.microsoft.com/office/drawing/2014/main" id="{C5896AC3-2773-4847-81EA-154E5FB4DE3C}"/>
                </a:ext>
              </a:extLst>
            </p:cNvPr>
            <p:cNvSpPr/>
            <p:nvPr/>
          </p:nvSpPr>
          <p:spPr>
            <a:xfrm>
              <a:off x="6804025" y="0"/>
              <a:ext cx="1728724" cy="478066"/>
            </a:xfrm>
            <a:custGeom>
              <a:avLst/>
              <a:gdLst/>
              <a:ahLst/>
              <a:cxnLst/>
              <a:rect l="0" t="0" r="0" b="0"/>
              <a:pathLst>
                <a:path w="1728724" h="478066">
                  <a:moveTo>
                    <a:pt x="0" y="0"/>
                  </a:moveTo>
                  <a:lnTo>
                    <a:pt x="1728724" y="0"/>
                  </a:lnTo>
                  <a:lnTo>
                    <a:pt x="1728724" y="478066"/>
                  </a:lnTo>
                  <a:lnTo>
                    <a:pt x="0" y="478066"/>
                  </a:lnTo>
                  <a:lnTo>
                    <a:pt x="0" y="0"/>
                  </a:lnTo>
                </a:path>
              </a:pathLst>
            </a:custGeom>
            <a:solidFill>
              <a:srgbClr val="BBE0E3"/>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58" name="Shape 2275">
              <a:extLst>
                <a:ext uri="{FF2B5EF4-FFF2-40B4-BE49-F238E27FC236}">
                  <a16:creationId xmlns:a16="http://schemas.microsoft.com/office/drawing/2014/main" id="{AE5ED38B-F72E-4F39-A3BF-04E317B660F0}"/>
                </a:ext>
              </a:extLst>
            </p:cNvPr>
            <p:cNvSpPr/>
            <p:nvPr/>
          </p:nvSpPr>
          <p:spPr>
            <a:xfrm>
              <a:off x="6804025" y="0"/>
              <a:ext cx="1728724" cy="478066"/>
            </a:xfrm>
            <a:custGeom>
              <a:avLst/>
              <a:gdLst/>
              <a:ahLst/>
              <a:cxnLst/>
              <a:rect l="0" t="0" r="0" b="0"/>
              <a:pathLst>
                <a:path w="1728724" h="478066">
                  <a:moveTo>
                    <a:pt x="0" y="478066"/>
                  </a:moveTo>
                  <a:lnTo>
                    <a:pt x="1728724" y="478066"/>
                  </a:lnTo>
                  <a:lnTo>
                    <a:pt x="1728724" y="0"/>
                  </a:lnTo>
                  <a:lnTo>
                    <a:pt x="0" y="0"/>
                  </a:lnTo>
                  <a:close/>
                </a:path>
              </a:pathLst>
            </a:custGeom>
            <a:noFill/>
            <a:ln w="25400" cap="flat" cmpd="sng" algn="ctr">
              <a:solidFill>
                <a:srgbClr val="385D8A"/>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59" name="Rectangle 2276">
              <a:extLst>
                <a:ext uri="{FF2B5EF4-FFF2-40B4-BE49-F238E27FC236}">
                  <a16:creationId xmlns:a16="http://schemas.microsoft.com/office/drawing/2014/main" id="{34FA78A1-E8AF-49A3-A38D-F5656238AA7B}"/>
                </a:ext>
              </a:extLst>
            </p:cNvPr>
            <p:cNvSpPr/>
            <p:nvPr/>
          </p:nvSpPr>
          <p:spPr>
            <a:xfrm>
              <a:off x="7389622" y="156121"/>
              <a:ext cx="743503"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Üretici</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60" name="Rectangle 2277">
              <a:extLst>
                <a:ext uri="{FF2B5EF4-FFF2-40B4-BE49-F238E27FC236}">
                  <a16:creationId xmlns:a16="http://schemas.microsoft.com/office/drawing/2014/main" id="{28CDC046-E4E9-45F8-A4B6-E242A9CD0A58}"/>
                </a:ext>
              </a:extLst>
            </p:cNvPr>
            <p:cNvSpPr/>
            <p:nvPr/>
          </p:nvSpPr>
          <p:spPr>
            <a:xfrm>
              <a:off x="7948931" y="156121"/>
              <a:ext cx="60925" cy="2745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600" b="1" i="0" u="none" strike="noStrike" kern="0" cap="none" spc="0" normalizeH="0" baseline="0" noProof="0">
                  <a:ln>
                    <a:noFill/>
                  </a:ln>
                  <a:solidFill>
                    <a:srgbClr val="953735"/>
                  </a:solidFill>
                  <a:effectLst/>
                  <a:uLnTx/>
                  <a:uFillTx/>
                  <a:latin typeface="Calibri" panose="020F0502020204030204" pitchFamily="34" charset="0"/>
                  <a:ea typeface="Calibri" panose="020F0502020204030204" pitchFamily="34" charset="0"/>
                </a:rPr>
                <a:t> </a:t>
              </a:r>
              <a:endParaRPr kumimoji="0" lang="tr-TR"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61" name="Shape 2278">
              <a:extLst>
                <a:ext uri="{FF2B5EF4-FFF2-40B4-BE49-F238E27FC236}">
                  <a16:creationId xmlns:a16="http://schemas.microsoft.com/office/drawing/2014/main" id="{F559EC2F-6982-41DF-BF6B-507D8A37F573}"/>
                </a:ext>
              </a:extLst>
            </p:cNvPr>
            <p:cNvSpPr/>
            <p:nvPr/>
          </p:nvSpPr>
          <p:spPr>
            <a:xfrm>
              <a:off x="2332355" y="466128"/>
              <a:ext cx="2888996" cy="1845183"/>
            </a:xfrm>
            <a:custGeom>
              <a:avLst/>
              <a:gdLst/>
              <a:ahLst/>
              <a:cxnLst/>
              <a:rect l="0" t="0" r="0" b="0"/>
              <a:pathLst>
                <a:path w="2888996" h="1845183">
                  <a:moveTo>
                    <a:pt x="15240" y="0"/>
                  </a:moveTo>
                  <a:lnTo>
                    <a:pt x="2828207" y="1789672"/>
                  </a:lnTo>
                  <a:lnTo>
                    <a:pt x="2806827" y="1748282"/>
                  </a:lnTo>
                  <a:cubicBezTo>
                    <a:pt x="2803271" y="1741297"/>
                    <a:pt x="2806065" y="1732661"/>
                    <a:pt x="2813050" y="1729105"/>
                  </a:cubicBezTo>
                  <a:cubicBezTo>
                    <a:pt x="2820035" y="1725422"/>
                    <a:pt x="2828671" y="1728216"/>
                    <a:pt x="2832227" y="1735201"/>
                  </a:cubicBezTo>
                  <a:lnTo>
                    <a:pt x="2888996" y="1845183"/>
                  </a:lnTo>
                  <a:lnTo>
                    <a:pt x="2765298" y="1840484"/>
                  </a:lnTo>
                  <a:cubicBezTo>
                    <a:pt x="2757424" y="1840103"/>
                    <a:pt x="2751328" y="1833499"/>
                    <a:pt x="2751582" y="1825625"/>
                  </a:cubicBezTo>
                  <a:cubicBezTo>
                    <a:pt x="2751963" y="1817751"/>
                    <a:pt x="2758567" y="1811655"/>
                    <a:pt x="2766441" y="1811909"/>
                  </a:cubicBezTo>
                  <a:lnTo>
                    <a:pt x="2812793" y="1813690"/>
                  </a:lnTo>
                  <a:lnTo>
                    <a:pt x="0" y="24003"/>
                  </a:lnTo>
                  <a:lnTo>
                    <a:pt x="15240" y="0"/>
                  </a:lnTo>
                  <a:close/>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62" name="Shape 2279">
              <a:extLst>
                <a:ext uri="{FF2B5EF4-FFF2-40B4-BE49-F238E27FC236}">
                  <a16:creationId xmlns:a16="http://schemas.microsoft.com/office/drawing/2014/main" id="{08D541EF-EC7A-4563-8066-24A84AC47C26}"/>
                </a:ext>
              </a:extLst>
            </p:cNvPr>
            <p:cNvSpPr/>
            <p:nvPr/>
          </p:nvSpPr>
          <p:spPr>
            <a:xfrm>
              <a:off x="5567807" y="470827"/>
              <a:ext cx="1093343" cy="1840611"/>
            </a:xfrm>
            <a:custGeom>
              <a:avLst/>
              <a:gdLst/>
              <a:ahLst/>
              <a:cxnLst/>
              <a:rect l="0" t="0" r="0" b="0"/>
              <a:pathLst>
                <a:path w="1093343" h="1840611">
                  <a:moveTo>
                    <a:pt x="24511" y="0"/>
                  </a:moveTo>
                  <a:lnTo>
                    <a:pt x="1064438" y="1763295"/>
                  </a:lnTo>
                  <a:lnTo>
                    <a:pt x="1064260" y="1716913"/>
                  </a:lnTo>
                  <a:cubicBezTo>
                    <a:pt x="1064133" y="1709039"/>
                    <a:pt x="1070483" y="1702689"/>
                    <a:pt x="1078484" y="1702562"/>
                  </a:cubicBezTo>
                  <a:cubicBezTo>
                    <a:pt x="1086358" y="1702562"/>
                    <a:pt x="1092708" y="1708912"/>
                    <a:pt x="1092835" y="1716786"/>
                  </a:cubicBezTo>
                  <a:lnTo>
                    <a:pt x="1093343" y="1840611"/>
                  </a:lnTo>
                  <a:lnTo>
                    <a:pt x="985393" y="1780159"/>
                  </a:lnTo>
                  <a:cubicBezTo>
                    <a:pt x="978535" y="1776349"/>
                    <a:pt x="975995" y="1767586"/>
                    <a:pt x="979932" y="1760728"/>
                  </a:cubicBezTo>
                  <a:cubicBezTo>
                    <a:pt x="983742" y="1753870"/>
                    <a:pt x="992378" y="1751330"/>
                    <a:pt x="999363" y="1755267"/>
                  </a:cubicBezTo>
                  <a:lnTo>
                    <a:pt x="1039876" y="1777900"/>
                  </a:lnTo>
                  <a:lnTo>
                    <a:pt x="0" y="14605"/>
                  </a:lnTo>
                  <a:lnTo>
                    <a:pt x="24511" y="0"/>
                  </a:lnTo>
                  <a:close/>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447453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
        <p:cNvGrpSpPr/>
        <p:nvPr/>
      </p:nvGrpSpPr>
      <p:grpSpPr>
        <a:xfrm>
          <a:off x="0" y="0"/>
          <a:ext cx="0" cy="0"/>
          <a:chOff x="0" y="0"/>
          <a:chExt cx="0" cy="0"/>
        </a:xfrm>
      </p:grpSpPr>
      <p:pic>
        <p:nvPicPr>
          <p:cNvPr id="401" name="Google Shape;401;p34"/>
          <p:cNvPicPr preferRelativeResize="0"/>
          <p:nvPr/>
        </p:nvPicPr>
        <p:blipFill rotWithShape="1">
          <a:blip r:embed="rId4">
            <a:alphaModFix/>
          </a:blip>
          <a:srcRect/>
          <a:stretch/>
        </p:blipFill>
        <p:spPr>
          <a:xfrm>
            <a:off x="4691063" y="295275"/>
            <a:ext cx="2809875" cy="2809875"/>
          </a:xfrm>
          <a:prstGeom prst="rect">
            <a:avLst/>
          </a:prstGeom>
          <a:noFill/>
          <a:ln>
            <a:noFill/>
          </a:ln>
        </p:spPr>
      </p:pic>
      <p:sp>
        <p:nvSpPr>
          <p:cNvPr id="402" name="Google Shape;402;p34"/>
          <p:cNvSpPr txBox="1"/>
          <p:nvPr/>
        </p:nvSpPr>
        <p:spPr>
          <a:xfrm>
            <a:off x="3127313" y="3041303"/>
            <a:ext cx="5937300" cy="5232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1" i="0" u="none" strike="noStrike" kern="0" cap="none" spc="0" normalizeH="0" baseline="0" noProof="0" dirty="0">
                <a:ln>
                  <a:noFill/>
                </a:ln>
                <a:solidFill>
                  <a:srgbClr val="FFFFFF"/>
                </a:solidFill>
                <a:effectLst/>
                <a:uLnTx/>
                <a:uFillTx/>
                <a:latin typeface="Roboto"/>
                <a:ea typeface="Roboto"/>
                <a:cs typeface="Roboto"/>
                <a:sym typeface="Roboto"/>
              </a:rPr>
              <a:t>TEŞEKKÜRLER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404" name="Google Shape;404;p34"/>
          <p:cNvCxnSpPr/>
          <p:nvPr/>
        </p:nvCxnSpPr>
        <p:spPr>
          <a:xfrm>
            <a:off x="3960569" y="3765015"/>
            <a:ext cx="4270800" cy="0"/>
          </a:xfrm>
          <a:prstGeom prst="straightConnector1">
            <a:avLst/>
          </a:prstGeom>
          <a:noFill/>
          <a:ln w="9525" cap="flat" cmpd="sng">
            <a:solidFill>
              <a:schemeClr val="lt1"/>
            </a:solidFill>
            <a:prstDash val="solid"/>
            <a:miter lim="800000"/>
            <a:headEnd type="none" w="sm" len="sm"/>
            <a:tailEnd type="none" w="sm" len="sm"/>
          </a:ln>
        </p:spPr>
      </p:cxnSp>
      <p:sp>
        <p:nvSpPr>
          <p:cNvPr id="2" name="Slayt Numarası Yer Tutucusu 1">
            <a:extLst>
              <a:ext uri="{FF2B5EF4-FFF2-40B4-BE49-F238E27FC236}">
                <a16:creationId xmlns:a16="http://schemas.microsoft.com/office/drawing/2014/main" id="{C74B0F44-D257-4E01-84BB-B3BE178CAA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55</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26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a:buSzPct val="45000"/>
            </a:pPr>
            <a:r>
              <a:rPr lang="tr-TR" altLang="tr-TR" sz="3200" i="1" dirty="0">
                <a:solidFill>
                  <a:srgbClr val="000000"/>
                </a:solidFill>
                <a:latin typeface="Calibri" panose="020F0502020204030204" pitchFamily="34" charset="0"/>
                <a:cs typeface="Calibri" panose="020F0502020204030204" pitchFamily="34" charset="0"/>
              </a:rPr>
              <a:t>Kapsam Dışı</a:t>
            </a:r>
          </a:p>
          <a:p>
            <a:pPr lvl="0">
              <a:lnSpc>
                <a:spcPct val="90000"/>
              </a:lnSpc>
              <a:spcBef>
                <a:spcPts val="1000"/>
              </a:spcBef>
              <a:buClrTx/>
            </a:pPr>
            <a:r>
              <a:rPr lang="tr-TR" sz="2800" kern="1200" dirty="0">
                <a:solidFill>
                  <a:prstClr val="black"/>
                </a:solidFill>
                <a:latin typeface="Calibri"/>
                <a:ea typeface="+mn-ea"/>
                <a:cs typeface="+mn-cs"/>
              </a:rPr>
              <a:t>a)	Tıbbi bir ortamda kullanılan tıbbi cihazlar,  </a:t>
            </a:r>
          </a:p>
          <a:p>
            <a:pPr lvl="0">
              <a:lnSpc>
                <a:spcPct val="90000"/>
              </a:lnSpc>
              <a:spcBef>
                <a:spcPts val="1000"/>
              </a:spcBef>
              <a:buClrTx/>
            </a:pPr>
            <a:r>
              <a:rPr lang="tr-TR" sz="2800" kern="1200" dirty="0">
                <a:solidFill>
                  <a:prstClr val="black"/>
                </a:solidFill>
                <a:latin typeface="Calibri"/>
                <a:ea typeface="+mn-ea"/>
                <a:cs typeface="+mn-cs"/>
              </a:rPr>
              <a:t>b)	Patlama tehlikesinin sadece patlayıcı maddelerin veya kararsız kimyasal maddelerin bulunmasından kaynaklandığı yerde bulunan teçhizat ve koruyucu sistemler,  </a:t>
            </a:r>
          </a:p>
          <a:p>
            <a:pPr lvl="0">
              <a:lnSpc>
                <a:spcPct val="90000"/>
              </a:lnSpc>
              <a:spcBef>
                <a:spcPts val="1000"/>
              </a:spcBef>
              <a:buClrTx/>
            </a:pPr>
            <a:r>
              <a:rPr lang="tr-TR" sz="2800" kern="1200" dirty="0">
                <a:solidFill>
                  <a:prstClr val="black"/>
                </a:solidFill>
                <a:latin typeface="Calibri"/>
                <a:ea typeface="+mn-ea"/>
                <a:cs typeface="+mn-cs"/>
              </a:rPr>
              <a:t>c)	</a:t>
            </a:r>
            <a:r>
              <a:rPr lang="tr-TR" sz="2800" kern="1200" dirty="0">
                <a:solidFill>
                  <a:srgbClr val="00B0F0"/>
                </a:solidFill>
                <a:latin typeface="Calibri"/>
                <a:ea typeface="+mn-ea"/>
                <a:cs typeface="+mn-cs"/>
              </a:rPr>
              <a:t>Muhtemel patlayıcı ortamların yalnızca kazayla gaz sızıntısı sonucu nadiren oluşabileceği ev ortamı ve ticari olmayan ortamlarda kullanılan teçhizatlar,  </a:t>
            </a:r>
          </a:p>
          <a:p>
            <a:pPr lvl="0">
              <a:lnSpc>
                <a:spcPct val="90000"/>
              </a:lnSpc>
              <a:spcBef>
                <a:spcPts val="1000"/>
              </a:spcBef>
              <a:buClrTx/>
            </a:pPr>
            <a:r>
              <a:rPr lang="tr-TR" sz="2800" kern="1200" dirty="0">
                <a:solidFill>
                  <a:prstClr val="black"/>
                </a:solidFill>
                <a:latin typeface="Calibri"/>
                <a:ea typeface="+mn-ea"/>
                <a:cs typeface="+mn-cs"/>
              </a:rPr>
              <a:t>ç) Kişisel Koruyucu Donanım ile İlgili Yönetmelik (89/686/AT) kapsamındaki kişisel koruyucu teçhizatlar,  </a:t>
            </a:r>
          </a:p>
          <a:p>
            <a:pPr lvl="0">
              <a:lnSpc>
                <a:spcPct val="90000"/>
              </a:lnSpc>
              <a:spcBef>
                <a:spcPts val="1000"/>
              </a:spcBef>
              <a:buClrTx/>
            </a:pPr>
            <a:r>
              <a:rPr lang="tr-TR" sz="2800" kern="1200" dirty="0">
                <a:solidFill>
                  <a:prstClr val="black"/>
                </a:solidFill>
                <a:latin typeface="Calibri"/>
                <a:ea typeface="+mn-ea"/>
                <a:cs typeface="+mn-cs"/>
              </a:rPr>
              <a:t>d)	Üzerindeki </a:t>
            </a:r>
            <a:r>
              <a:rPr lang="tr-TR" sz="2800" kern="1200" dirty="0" err="1">
                <a:solidFill>
                  <a:prstClr val="black"/>
                </a:solidFill>
                <a:latin typeface="Calibri"/>
                <a:ea typeface="+mn-ea"/>
                <a:cs typeface="+mn-cs"/>
              </a:rPr>
              <a:t>teçhizatlarla</a:t>
            </a:r>
            <a:r>
              <a:rPr lang="tr-TR" sz="2800" kern="1200" dirty="0">
                <a:solidFill>
                  <a:prstClr val="black"/>
                </a:solidFill>
                <a:latin typeface="Calibri"/>
                <a:ea typeface="+mn-ea"/>
                <a:cs typeface="+mn-cs"/>
              </a:rPr>
              <a:t> birlikte açık denizde seyreden gemiler ve kıyıdan uzaktaki seyyar üniteler, </a:t>
            </a: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a:t>
            </a:fld>
            <a:endParaRPr lang="tr-TR"/>
          </a:p>
        </p:txBody>
      </p:sp>
    </p:spTree>
    <p:extLst>
      <p:ext uri="{BB962C8B-B14F-4D97-AF65-F5344CB8AC3E}">
        <p14:creationId xmlns:p14="http://schemas.microsoft.com/office/powerpoint/2010/main" val="133639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504966" y="936938"/>
            <a:ext cx="10918593" cy="498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a:buSzPct val="45000"/>
            </a:pPr>
            <a:endParaRPr lang="tr-TR" altLang="tr-TR" sz="16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a:t>
            </a:fld>
            <a:endParaRPr lang="tr-TR"/>
          </a:p>
        </p:txBody>
      </p:sp>
      <p:pic>
        <p:nvPicPr>
          <p:cNvPr id="5" name="Resim 4">
            <a:extLst>
              <a:ext uri="{FF2B5EF4-FFF2-40B4-BE49-F238E27FC236}">
                <a16:creationId xmlns:a16="http://schemas.microsoft.com/office/drawing/2014/main" id="{8C5959D5-591B-4073-8664-AC79FDAB1D80}"/>
              </a:ext>
            </a:extLst>
          </p:cNvPr>
          <p:cNvPicPr>
            <a:picLocks noChangeAspect="1"/>
          </p:cNvPicPr>
          <p:nvPr/>
        </p:nvPicPr>
        <p:blipFill>
          <a:blip r:embed="rId3"/>
          <a:stretch>
            <a:fillRect/>
          </a:stretch>
        </p:blipFill>
        <p:spPr>
          <a:xfrm>
            <a:off x="2280492" y="1407379"/>
            <a:ext cx="7447402" cy="4236242"/>
          </a:xfrm>
          <a:prstGeom prst="rect">
            <a:avLst/>
          </a:prstGeom>
        </p:spPr>
      </p:pic>
      <p:pic>
        <p:nvPicPr>
          <p:cNvPr id="8" name="Resim 7">
            <a:extLst>
              <a:ext uri="{FF2B5EF4-FFF2-40B4-BE49-F238E27FC236}">
                <a16:creationId xmlns:a16="http://schemas.microsoft.com/office/drawing/2014/main" id="{B32FFF80-7B16-4C08-B9AB-1DE6E6F86EC6}"/>
              </a:ext>
            </a:extLst>
          </p:cNvPr>
          <p:cNvPicPr>
            <a:picLocks noChangeAspect="1"/>
          </p:cNvPicPr>
          <p:nvPr/>
        </p:nvPicPr>
        <p:blipFill>
          <a:blip r:embed="rId4"/>
          <a:stretch>
            <a:fillRect/>
          </a:stretch>
        </p:blipFill>
        <p:spPr>
          <a:xfrm>
            <a:off x="4070014" y="518396"/>
            <a:ext cx="3615241" cy="749873"/>
          </a:xfrm>
          <a:prstGeom prst="rect">
            <a:avLst/>
          </a:prstGeom>
        </p:spPr>
      </p:pic>
    </p:spTree>
    <p:extLst>
      <p:ext uri="{BB962C8B-B14F-4D97-AF65-F5344CB8AC3E}">
        <p14:creationId xmlns:p14="http://schemas.microsoft.com/office/powerpoint/2010/main" val="165419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26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r>
              <a:rPr lang="tr-TR" sz="3200" b="1" dirty="0">
                <a:solidFill>
                  <a:srgbClr val="FF0000"/>
                </a:solidFill>
                <a:latin typeface="Times New Roman" panose="02020603050405020304" pitchFamily="18" charset="0"/>
                <a:cs typeface="Times New Roman" panose="02020603050405020304" pitchFamily="18" charset="0"/>
              </a:rPr>
              <a:t>Güvenli ürün: </a:t>
            </a:r>
          </a:p>
          <a:p>
            <a:pPr lvl="0"/>
            <a:r>
              <a:rPr lang="tr-TR" sz="3200" dirty="0">
                <a:solidFill>
                  <a:sysClr val="windowText" lastClr="000000"/>
                </a:solidFill>
                <a:latin typeface="Times New Roman" panose="02020603050405020304" pitchFamily="18" charset="0"/>
                <a:cs typeface="Times New Roman" panose="02020603050405020304" pitchFamily="18" charset="0"/>
              </a:rPr>
              <a:t>Kullanım süresi içinde, normal kullanım koşullarında risk taşımayan veya kabul edilebilir ölçülerde risk taşıyan ve temel gerekler bakımından azamî ölçüde koruma sağlayan ürünü,</a:t>
            </a:r>
          </a:p>
          <a:p>
            <a:pPr lvl="0">
              <a:lnSpc>
                <a:spcPct val="90000"/>
              </a:lnSpc>
              <a:spcBef>
                <a:spcPts val="1000"/>
              </a:spcBef>
              <a:buClrTx/>
            </a:pPr>
            <a:r>
              <a:rPr lang="tr-TR" sz="2800" kern="1200" dirty="0" err="1">
                <a:solidFill>
                  <a:prstClr val="black"/>
                </a:solidFill>
                <a:latin typeface="Calibri"/>
                <a:ea typeface="+mn-ea"/>
                <a:cs typeface="+mn-cs"/>
              </a:rPr>
              <a:t>likte</a:t>
            </a:r>
            <a:r>
              <a:rPr lang="tr-TR" sz="2800" kern="1200" dirty="0">
                <a:solidFill>
                  <a:prstClr val="black"/>
                </a:solidFill>
                <a:latin typeface="Calibri"/>
                <a:ea typeface="+mn-ea"/>
                <a:cs typeface="+mn-cs"/>
              </a:rPr>
              <a:t> açık denizde seyreden gemiler ve kıyıdan uzaktaki seyyar üniteler, </a:t>
            </a:r>
          </a:p>
          <a:p>
            <a:pPr lvl="0"/>
            <a:endParaRPr lang="tr-T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tr-T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Temel gerekler: </a:t>
            </a:r>
          </a:p>
          <a:p>
            <a:pPr lvl="0"/>
            <a:r>
              <a:rPr lang="tr-TR" sz="2800" dirty="0">
                <a:latin typeface="Times New Roman" panose="02020603050405020304" pitchFamily="18" charset="0"/>
                <a:ea typeface="Times New Roman" panose="02020603050405020304" pitchFamily="18" charset="0"/>
                <a:cs typeface="Times New Roman" panose="02020603050405020304" pitchFamily="18" charset="0"/>
              </a:rPr>
              <a:t>Ürünün; insan sağlığı, can ve mal güvenliği, hayvan ve bitki yaşam ve sağlığı, çevre ve tüketicinin korunması açısından sahip olması gereken asgarî güvenlik koşullarını,</a:t>
            </a:r>
            <a:endParaRPr lang="tr-TR" sz="2800" dirty="0"/>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a:t>
            </a:fld>
            <a:endParaRPr lang="tr-TR"/>
          </a:p>
        </p:txBody>
      </p:sp>
    </p:spTree>
    <p:extLst>
      <p:ext uri="{BB962C8B-B14F-4D97-AF65-F5344CB8AC3E}">
        <p14:creationId xmlns:p14="http://schemas.microsoft.com/office/powerpoint/2010/main" val="47491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Shape 1">
            <a:extLst>
              <a:ext uri="{FF2B5EF4-FFF2-40B4-BE49-F238E27FC236}">
                <a16:creationId xmlns:a16="http://schemas.microsoft.com/office/drawing/2014/main" id="{C1AC641F-501E-4E20-9CF5-954A192D8704}"/>
              </a:ext>
            </a:extLst>
          </p:cNvPr>
          <p:cNvSpPr txBox="1">
            <a:spLocks noChangeArrowheads="1"/>
          </p:cNvSpPr>
          <p:nvPr/>
        </p:nvSpPr>
        <p:spPr bwMode="auto">
          <a:xfrm>
            <a:off x="-61596" y="2905782"/>
            <a:ext cx="5653825" cy="67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1" algn="just">
              <a:buClr>
                <a:srgbClr val="000000"/>
              </a:buClr>
              <a:buSzPct val="45000"/>
            </a:pPr>
            <a:endParaRPr lang="tr-TR" altLang="tr-TR" sz="2100" b="1" dirty="0">
              <a:latin typeface="Calibri" panose="020F0502020204030204" pitchFamily="34" charset="0"/>
              <a:cs typeface="Calibri" panose="020F0502020204030204" pitchFamily="34" charset="0"/>
            </a:endParaRPr>
          </a:p>
        </p:txBody>
      </p:sp>
      <p:sp>
        <p:nvSpPr>
          <p:cNvPr id="7" name="TextShape 1">
            <a:extLst>
              <a:ext uri="{FF2B5EF4-FFF2-40B4-BE49-F238E27FC236}">
                <a16:creationId xmlns:a16="http://schemas.microsoft.com/office/drawing/2014/main" id="{77447997-D577-4912-91AC-358BBE751CA4}"/>
              </a:ext>
            </a:extLst>
          </p:cNvPr>
          <p:cNvSpPr txBox="1">
            <a:spLocks noChangeArrowheads="1"/>
          </p:cNvSpPr>
          <p:nvPr/>
        </p:nvSpPr>
        <p:spPr bwMode="auto">
          <a:xfrm>
            <a:off x="244699" y="927279"/>
            <a:ext cx="11423560" cy="526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roid Sans Fallback" charset="0"/>
              </a:defRPr>
            </a:lvl1pPr>
            <a:lvl2pPr marL="1028700">
              <a:defRPr>
                <a:solidFill>
                  <a:schemeClr val="tx1"/>
                </a:solidFill>
                <a:latin typeface="Arial" panose="020B0604020202020204" pitchFamily="34" charset="0"/>
                <a:cs typeface="Droid Sans Fallback" charset="0"/>
              </a:defRPr>
            </a:lvl2pPr>
            <a:lvl3pPr>
              <a:defRPr>
                <a:solidFill>
                  <a:schemeClr val="tx1"/>
                </a:solidFill>
                <a:latin typeface="Arial" panose="020B0604020202020204" pitchFamily="34" charset="0"/>
                <a:cs typeface="Droid Sans Fallback" charset="0"/>
              </a:defRPr>
            </a:lvl3pPr>
            <a:lvl4pPr>
              <a:defRPr>
                <a:solidFill>
                  <a:schemeClr val="tx1"/>
                </a:solidFill>
                <a:latin typeface="Arial" panose="020B0604020202020204" pitchFamily="34" charset="0"/>
                <a:cs typeface="Droid Sans Fallback" charset="0"/>
              </a:defRPr>
            </a:lvl4pPr>
            <a:lvl5pPr>
              <a:defRPr>
                <a:solidFill>
                  <a:schemeClr val="tx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Droid Sans Fallback" charset="0"/>
              </a:defRPr>
            </a:lvl9pPr>
          </a:lstStyle>
          <a:p>
            <a:pPr lvl="0" algn="just"/>
            <a:r>
              <a:rPr lang="tr-TR" sz="3200" b="1" dirty="0">
                <a:solidFill>
                  <a:srgbClr val="FF0000"/>
                </a:solidFill>
                <a:latin typeface="Times New Roman" panose="02020603050405020304" pitchFamily="18" charset="0"/>
                <a:cs typeface="Times New Roman" panose="02020603050405020304" pitchFamily="18" charset="0"/>
              </a:rPr>
              <a:t>Üretici: </a:t>
            </a:r>
          </a:p>
          <a:p>
            <a:pPr lvl="0" algn="just"/>
            <a:r>
              <a:rPr lang="tr-TR" sz="3200" dirty="0">
                <a:solidFill>
                  <a:sysClr val="windowText" lastClr="000000"/>
                </a:solidFill>
                <a:latin typeface="Times New Roman" panose="02020603050405020304" pitchFamily="18" charset="0"/>
                <a:cs typeface="Times New Roman" panose="02020603050405020304" pitchFamily="18" charset="0"/>
              </a:rPr>
              <a:t>Bir ürünü üreten, imal eden, ıslah eden veya ürüne adını, ticarî markasını veya ayırt edici işaretini koymak suretiyle kendini üretici olarak tanıtan gerçek veya tüzel kişiyi; üreticinin Türkiye dışında olması halinde, üretici tarafından yetkilendirilen temsilciyi ve/veya ithalatçıyı; ayrıca, ürünün tedarik zincirinde yer alan ve faaliyetleri ürünün güvenliğine ilişkin özellik</a:t>
            </a:r>
            <a:endParaRPr lang="tr-TR" sz="3200" b="1" dirty="0">
              <a:solidFill>
                <a:sysClr val="windowText" lastClr="000000"/>
              </a:solidFill>
              <a:latin typeface="Times New Roman" panose="02020603050405020304" pitchFamily="18" charset="0"/>
              <a:cs typeface="Times New Roman" panose="02020603050405020304" pitchFamily="18" charset="0"/>
            </a:endParaRPr>
          </a:p>
          <a:p>
            <a:pPr lvl="0"/>
            <a:r>
              <a:rPr lang="tr-TR" sz="3200" b="1" dirty="0">
                <a:solidFill>
                  <a:srgbClr val="FF0000"/>
                </a:solidFill>
                <a:latin typeface="Times New Roman" panose="02020603050405020304" pitchFamily="18" charset="0"/>
                <a:cs typeface="Times New Roman" panose="02020603050405020304" pitchFamily="18" charset="0"/>
              </a:rPr>
              <a:t>Dağıtıcı: </a:t>
            </a:r>
          </a:p>
          <a:p>
            <a:pPr lvl="0"/>
            <a:r>
              <a:rPr lang="tr-TR" sz="3200" dirty="0">
                <a:latin typeface="Times New Roman" panose="02020603050405020304" pitchFamily="18" charset="0"/>
                <a:cs typeface="Times New Roman" panose="02020603050405020304" pitchFamily="18" charset="0"/>
              </a:rPr>
              <a:t>Ürünün tedarik zincirinde yer alan ve faaliyetleri ürünün güvenliğine ilişkin özelliklerini etkilemeyen gerçek veya tüzel kişiyi, </a:t>
            </a:r>
          </a:p>
          <a:p>
            <a:pPr algn="just">
              <a:buSzPct val="45000"/>
            </a:pPr>
            <a:endParaRPr lang="tr-TR" altLang="tr-TR" sz="2800" i="1" dirty="0">
              <a:solidFill>
                <a:srgbClr val="000000"/>
              </a:solidFill>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89360BD8-3DB1-41B7-8184-89D8562AD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9</a:t>
            </a:fld>
            <a:endParaRPr lang="tr-TR"/>
          </a:p>
        </p:txBody>
      </p:sp>
    </p:spTree>
    <p:extLst>
      <p:ext uri="{BB962C8B-B14F-4D97-AF65-F5344CB8AC3E}">
        <p14:creationId xmlns:p14="http://schemas.microsoft.com/office/powerpoint/2010/main" val="1070555372"/>
      </p:ext>
    </p:extLst>
  </p:cSld>
  <p:clrMapOvr>
    <a:masterClrMapping/>
  </p:clrMapOvr>
</p:sld>
</file>

<file path=ppt/theme/theme1.xml><?xml version="1.0" encoding="utf-8"?>
<a:theme xmlns:a="http://schemas.openxmlformats.org/drawingml/2006/main" name="Özel Tasarı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Özel Tasarı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3871</TotalTime>
  <Words>1763</Words>
  <Application>Microsoft Office PowerPoint</Application>
  <PresentationFormat>Geniş ekran</PresentationFormat>
  <Paragraphs>378</Paragraphs>
  <Slides>55</Slides>
  <Notes>36</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55</vt:i4>
      </vt:variant>
    </vt:vector>
  </HeadingPairs>
  <TitlesOfParts>
    <vt:vector size="64" baseType="lpstr">
      <vt:lpstr>Roboto</vt:lpstr>
      <vt:lpstr>Droid Sans Fallback</vt:lpstr>
      <vt:lpstr>Times New Roman</vt:lpstr>
      <vt:lpstr>Arial</vt:lpstr>
      <vt:lpstr>Calibri</vt:lpstr>
      <vt:lpstr>Wingdings</vt:lpstr>
      <vt:lpstr>Arial Narrow</vt:lpstr>
      <vt:lpstr>Özel Tasarım</vt:lpstr>
      <vt:lpstr>1_Özel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PATLAYICI GAZ / TOZ ORTAMLARINDA                             EKİPMAN SICAKLIK DEĞERLENDİRME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Zekeriya Çoştu</dc:creator>
  <cp:lastModifiedBy>Nurettin TERZİOĞLU</cp:lastModifiedBy>
  <cp:revision>344</cp:revision>
  <cp:lastPrinted>2021-11-05T09:36:25Z</cp:lastPrinted>
  <dcterms:modified xsi:type="dcterms:W3CDTF">2022-05-17T06:13:46Z</dcterms:modified>
</cp:coreProperties>
</file>