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1" r:id="rId3"/>
    <p:sldId id="302" r:id="rId4"/>
    <p:sldId id="257" r:id="rId5"/>
    <p:sldId id="280" r:id="rId6"/>
    <p:sldId id="281" r:id="rId7"/>
    <p:sldId id="282" r:id="rId8"/>
    <p:sldId id="283" r:id="rId9"/>
    <p:sldId id="299" r:id="rId10"/>
    <p:sldId id="284" r:id="rId11"/>
    <p:sldId id="285" r:id="rId12"/>
    <p:sldId id="303" r:id="rId13"/>
    <p:sldId id="30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58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85"/>
  </p:normalViewPr>
  <p:slideViewPr>
    <p:cSldViewPr snapToGrid="0" snapToObjects="1">
      <p:cViewPr varScale="1">
        <p:scale>
          <a:sx n="83" d="100"/>
          <a:sy n="83" d="100"/>
        </p:scale>
        <p:origin x="58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5638299-C102-0440-9DB4-679900BD6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C383FA3-FF28-9246-AD21-CC4EFCD53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43FCD8-5E78-0F45-952B-ADF8F9D5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0DFFE9-C780-F84C-851A-F59DC937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43A043-0C88-BB49-B060-B563D5A5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56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221CABF-28E7-8742-9226-970952B9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EBA38C2-1D83-AD4A-8A3A-1738B4FF0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8652D8D-EA64-924F-8FC2-82CB9F7E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4ABD85E-20BB-C945-A607-D10AF0EB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99D4E4E-3686-6A42-B6F5-C3A88D69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170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1419B49-6DEE-D94E-97E2-DAD5309D5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74E4E24-BA4B-644F-9092-66ABD41BB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88B529-D850-1240-B7CE-A3756813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BC7246-F7BA-254D-983E-81BA436F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4E2A7-A068-F74A-97E2-465EC5BB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82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17F50E2-D6BC-9D48-9387-F33768A6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1559E4-66F6-F849-A5D4-8B14E853C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98529A-C5DE-2948-8135-F09E539C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4F6D027-FB40-7242-B5E4-6D74F224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2113FB-1E42-8245-BD6A-327EDAF4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072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E3310BF-C848-C842-90E4-63EB3D2B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605DC4F-94ED-2647-AA7D-602607938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AC73DA-499A-DD4C-A8DF-51BCCF91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C56603A-F891-A64A-AD2C-41A2CDD3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EF1E048-7253-8B4E-B5B9-AE125BD7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200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68D20E4-99C2-4942-B971-6313ECB0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F265C8-3F02-9747-B893-A3CD6733B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4B75E41-2445-C44E-9097-9618AB56A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A7EDD63-C8EA-9A4B-90D7-2B57B4C4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01FAE7F-29A2-9945-AE78-1F554E07A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64C392C-7C5D-8842-A12D-76A712F6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72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0A2B16D-D0B5-8E4C-B817-D8276929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A428B52-569A-FA43-ACFF-A7CF3D094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ECDF3D6-4B8A-3E42-A1AA-661ED9C03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064886D-6ACD-3741-B020-80E21E963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F8F735C-A6A1-0647-9E0E-C8BE30718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07156BB-44E2-4D43-8DE7-1548773F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16974FB-9BC7-4943-9FED-3C10FD87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DF24999-8DB3-F247-84DF-5E06CE3B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36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006E93D-AF85-0E4C-A1D1-DBDBF423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B0D494B-F7A4-F04A-8C35-5A7F8EBF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9206460-606C-1D4F-BEFC-DF401AA1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B77C696-E772-3146-A3DA-F6B8E3B7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7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45E0C4-7499-8740-8D54-A7DA7E63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B6CA455-09EE-3E41-91E3-A169EA54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3B54B6E-37C1-4744-B7E4-74E867AB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709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CADDFA-7162-9E46-B6EB-57EB5837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C51360-7531-6749-8A91-D203496BD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4E29ED3-7EE9-C149-A0DF-054BD2CF9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5FE84F6-0C40-8C40-A3EB-4C88BD36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7CC9F8D-03F6-9645-BB9E-F368D68E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75FDDF4-ECA5-A946-B21D-0C41D470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241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F274835-574F-2D47-AD12-5D02FFFB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66DC42B-903B-1942-9B9C-0795FDBCF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06C127C-6942-884F-BB8F-0EE18A366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3D355CA-7933-1341-B3B6-F88CCD8E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2B265F3-DA7B-2B48-A5AF-6C0F64C9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AB0E997-0D17-0C4B-9500-B3CB1237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459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B7D2920-3460-3F41-B8CC-EC4E64A3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8E00175-28AA-1341-99F1-618478A68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düzenlemek için tıklayın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749635-6DF6-3647-88F4-2FAF8CCDF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F0060-7939-9542-9CA4-2D12A00068A3}" type="datetimeFigureOut">
              <a:rPr lang="tr-TR" smtClean="0"/>
              <a:t>17.05.2022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EA32745-11C1-E04A-8737-BCD89D889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A0F26F7-A5D7-5F45-B14D-517A1E267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1C291-B3BE-AA41-B706-03DDD8264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20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F64EFA3D-5526-FF4C-AAD7-EF7492A5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18B669E7-50FF-374B-8777-D1978929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368" y="2755539"/>
            <a:ext cx="7561262" cy="241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765" tIns="35383" rIns="70765" bIns="35383">
            <a:spAutoFit/>
          </a:bodyPr>
          <a:lstStyle/>
          <a:p>
            <a:pPr algn="ctr" defTabSz="708025" eaLnBrk="0" hangingPunct="0">
              <a:spcBef>
                <a:spcPct val="50000"/>
              </a:spcBef>
              <a:defRPr/>
            </a:pPr>
            <a:endParaRPr lang="tr-TR" sz="3200" b="1" dirty="0">
              <a:solidFill>
                <a:srgbClr val="5F5F5F"/>
              </a:solidFill>
            </a:endParaRP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3200" b="1" dirty="0"/>
              <a:t>SUNUMUN ADI:</a:t>
            </a: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2400" b="1" dirty="0"/>
              <a:t>BİLDİRİ SAHİBİ: SELÇUK KELEŞ</a:t>
            </a: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2400" b="1" dirty="0"/>
              <a:t>TARİH: 17.05.2022</a:t>
            </a:r>
            <a:endParaRPr lang="tr-TR" sz="20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E7FCE1C-2570-47C5-A641-BB78DA0E6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959" y="4965575"/>
            <a:ext cx="2250082" cy="184642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8854249-041E-416E-9CE1-55B5909DACBA}"/>
              </a:ext>
            </a:extLst>
          </p:cNvPr>
          <p:cNvSpPr txBox="1"/>
          <p:nvPr/>
        </p:nvSpPr>
        <p:spPr>
          <a:xfrm>
            <a:off x="3964447" y="6480890"/>
            <a:ext cx="45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accent2">
                    <a:lumMod val="75000"/>
                  </a:schemeClr>
                </a:solidFill>
                <a:latin typeface="Montserrat Medium" panose="00000600000000000000" pitchFamily="50" charset="-94"/>
              </a:rPr>
              <a:t>SAFE-x EĞİTİM VE DANIŞMANLIK</a:t>
            </a:r>
          </a:p>
        </p:txBody>
      </p:sp>
    </p:spTree>
    <p:extLst>
      <p:ext uri="{BB962C8B-B14F-4D97-AF65-F5344CB8AC3E}">
        <p14:creationId xmlns:p14="http://schemas.microsoft.com/office/powerpoint/2010/main" val="176626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4F23FFE-827D-42E9-B9F5-F424F1A51DAE}"/>
              </a:ext>
            </a:extLst>
          </p:cNvPr>
          <p:cNvSpPr txBox="1"/>
          <p:nvPr/>
        </p:nvSpPr>
        <p:spPr>
          <a:xfrm>
            <a:off x="1151498" y="3111243"/>
            <a:ext cx="443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TS EN 60079/10-1: </a:t>
            </a:r>
            <a:r>
              <a:rPr lang="tr-TR" sz="3200" b="1" dirty="0">
                <a:solidFill>
                  <a:schemeClr val="accent6"/>
                </a:solidFill>
              </a:rPr>
              <a:t>2009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3A145A5-AA06-4A23-8147-B0F3640F6408}"/>
              </a:ext>
            </a:extLst>
          </p:cNvPr>
          <p:cNvSpPr txBox="1"/>
          <p:nvPr/>
        </p:nvSpPr>
        <p:spPr>
          <a:xfrm>
            <a:off x="7113387" y="3112128"/>
            <a:ext cx="443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TS EN 60079/10-1: </a:t>
            </a:r>
            <a:r>
              <a:rPr lang="tr-TR" sz="3200" b="1" dirty="0">
                <a:solidFill>
                  <a:schemeClr val="accent6"/>
                </a:solidFill>
              </a:rPr>
              <a:t>2020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4D77617-9289-4B1B-85F1-893ADEB0BF73}"/>
              </a:ext>
            </a:extLst>
          </p:cNvPr>
          <p:cNvSpPr txBox="1"/>
          <p:nvPr/>
        </p:nvSpPr>
        <p:spPr>
          <a:xfrm>
            <a:off x="1151498" y="4666546"/>
            <a:ext cx="355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ZONE 2 : 13 metre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8597AE5-151A-477F-8FCF-E82159E627FC}"/>
              </a:ext>
            </a:extLst>
          </p:cNvPr>
          <p:cNvSpPr txBox="1"/>
          <p:nvPr/>
        </p:nvSpPr>
        <p:spPr>
          <a:xfrm>
            <a:off x="7470482" y="4666545"/>
            <a:ext cx="408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ZONE 2 : 2 metre</a:t>
            </a:r>
          </a:p>
        </p:txBody>
      </p: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62DC444D-4329-4B31-91E1-9B236DE6DC15}"/>
              </a:ext>
            </a:extLst>
          </p:cNvPr>
          <p:cNvCxnSpPr/>
          <p:nvPr/>
        </p:nvCxnSpPr>
        <p:spPr>
          <a:xfrm>
            <a:off x="2763058" y="3696018"/>
            <a:ext cx="0" cy="970527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A4010801-ADDE-4312-B09B-85FB8E91CFB9}"/>
              </a:ext>
            </a:extLst>
          </p:cNvPr>
          <p:cNvCxnSpPr/>
          <p:nvPr/>
        </p:nvCxnSpPr>
        <p:spPr>
          <a:xfrm>
            <a:off x="9153347" y="3696017"/>
            <a:ext cx="0" cy="970527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97F5F5C-A348-4E25-9022-015656B43B2D}"/>
              </a:ext>
            </a:extLst>
          </p:cNvPr>
          <p:cNvSpPr txBox="1"/>
          <p:nvPr/>
        </p:nvSpPr>
        <p:spPr>
          <a:xfrm>
            <a:off x="315688" y="906766"/>
            <a:ext cx="1156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dirty="0"/>
              <a:t>2013’DEN 2022’E  STANDART GELİŞİMİ VE MÜHENDİSLİK HESAPLARI DEĞİŞİMİ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9EC685A-8F08-4D53-B389-F651E7F0A7C6}"/>
              </a:ext>
            </a:extLst>
          </p:cNvPr>
          <p:cNvSpPr/>
          <p:nvPr/>
        </p:nvSpPr>
        <p:spPr>
          <a:xfrm>
            <a:off x="781098" y="2818855"/>
            <a:ext cx="4563585" cy="2795831"/>
          </a:xfrm>
          <a:prstGeom prst="rect">
            <a:avLst/>
          </a:prstGeom>
          <a:noFill/>
          <a:ln w="63500">
            <a:solidFill>
              <a:srgbClr val="FF0000">
                <a:alpha val="9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7EB96B6-1248-47E0-8258-8C9A89F4617C}"/>
              </a:ext>
            </a:extLst>
          </p:cNvPr>
          <p:cNvSpPr/>
          <p:nvPr/>
        </p:nvSpPr>
        <p:spPr>
          <a:xfrm>
            <a:off x="6812197" y="2818407"/>
            <a:ext cx="4563585" cy="2795831"/>
          </a:xfrm>
          <a:prstGeom prst="rect">
            <a:avLst/>
          </a:prstGeom>
          <a:noFill/>
          <a:ln w="63500">
            <a:solidFill>
              <a:srgbClr val="FF0000">
                <a:alpha val="9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30F84B7C-FE50-47DF-88DC-52DD01FEBBFC}"/>
              </a:ext>
            </a:extLst>
          </p:cNvPr>
          <p:cNvCxnSpPr>
            <a:cxnSpLocks/>
          </p:cNvCxnSpPr>
          <p:nvPr/>
        </p:nvCxnSpPr>
        <p:spPr>
          <a:xfrm>
            <a:off x="5934522" y="1936666"/>
            <a:ext cx="0" cy="518131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ağlayıcı: Dirsek 21">
            <a:extLst>
              <a:ext uri="{FF2B5EF4-FFF2-40B4-BE49-F238E27FC236}">
                <a16:creationId xmlns:a16="http://schemas.microsoft.com/office/drawing/2014/main" id="{BDD80064-0689-4034-A803-F340980BAF7B}"/>
              </a:ext>
            </a:extLst>
          </p:cNvPr>
          <p:cNvCxnSpPr>
            <a:cxnSpLocks/>
            <a:endCxn id="19" idx="0"/>
          </p:cNvCxnSpPr>
          <p:nvPr/>
        </p:nvCxnSpPr>
        <p:spPr>
          <a:xfrm rot="10800000" flipV="1">
            <a:off x="3062891" y="2471605"/>
            <a:ext cx="2871632" cy="347249"/>
          </a:xfrm>
          <a:prstGeom prst="bentConnector2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Bağlayıcı: Dirsek 22">
            <a:extLst>
              <a:ext uri="{FF2B5EF4-FFF2-40B4-BE49-F238E27FC236}">
                <a16:creationId xmlns:a16="http://schemas.microsoft.com/office/drawing/2014/main" id="{779663BD-7278-4807-8BBA-1AA3AEB101AF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5934522" y="2471606"/>
            <a:ext cx="3159468" cy="346801"/>
          </a:xfrm>
          <a:prstGeom prst="bentConnector2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657DA51-E173-4EFE-B6F7-BC5B378F2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51" y="3370332"/>
            <a:ext cx="3463638" cy="2590718"/>
          </a:xfrm>
          <a:prstGeom prst="hexagon">
            <a:avLst>
              <a:gd name="adj" fmla="val 34983"/>
              <a:gd name="vf" fmla="val 115470"/>
            </a:avLst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1073B67-BD92-4FB6-8EE0-6265C090F8C0}"/>
              </a:ext>
            </a:extLst>
          </p:cNvPr>
          <p:cNvSpPr txBox="1"/>
          <p:nvPr/>
        </p:nvSpPr>
        <p:spPr>
          <a:xfrm>
            <a:off x="499489" y="1082813"/>
            <a:ext cx="11286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latin typeface="Montserrat Medium" panose="00000600000000000000" pitchFamily="50" charset="-94"/>
              </a:defRPr>
            </a:lvl1pPr>
          </a:lstStyle>
          <a:p>
            <a:r>
              <a:rPr lang="tr-TR" sz="2800" b="1" dirty="0"/>
              <a:t>TEMEL PRENSİPLER DAHİLİNDE SÜREGELEN ÇALIŞMALAR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45E0AE8-EE36-48BE-B001-82A9BD2A46FE}"/>
              </a:ext>
            </a:extLst>
          </p:cNvPr>
          <p:cNvSpPr txBox="1"/>
          <p:nvPr/>
        </p:nvSpPr>
        <p:spPr>
          <a:xfrm>
            <a:off x="831998" y="2232227"/>
            <a:ext cx="10953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1. TEHLİKELİ BÖLGE SINIFLANDIRMA –ZONİNG PROJE VE KEŞİFLERİ</a:t>
            </a:r>
          </a:p>
          <a:p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2. BÖLGEDEKİ EKİPMAN KONTROLLERİ VE DOĞRULAMALARI</a:t>
            </a:r>
          </a:p>
          <a:p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3. PATLAMA RİSK DEĞERLENDİRMELERİ </a:t>
            </a:r>
          </a:p>
        </p:txBody>
      </p:sp>
    </p:spTree>
    <p:extLst>
      <p:ext uri="{BB962C8B-B14F-4D97-AF65-F5344CB8AC3E}">
        <p14:creationId xmlns:p14="http://schemas.microsoft.com/office/powerpoint/2010/main" val="1050790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1073B67-BD92-4FB6-8EE0-6265C090F8C0}"/>
              </a:ext>
            </a:extLst>
          </p:cNvPr>
          <p:cNvSpPr txBox="1"/>
          <p:nvPr/>
        </p:nvSpPr>
        <p:spPr>
          <a:xfrm>
            <a:off x="499489" y="1082813"/>
            <a:ext cx="11286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latin typeface="Montserrat Medium" panose="00000600000000000000" pitchFamily="50" charset="-94"/>
              </a:defRPr>
            </a:lvl1pPr>
          </a:lstStyle>
          <a:p>
            <a:r>
              <a:rPr lang="tr-TR" sz="2800" b="1" dirty="0"/>
              <a:t>TEMEL PRENSİPLER DAHİLİNDE SÜREGELEN ÇALIŞMALAR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23A9C532-028A-4AB0-85A1-B8F6ECA38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681" y="1890186"/>
            <a:ext cx="6521723" cy="41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84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77254" y="881680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1073B67-BD92-4FB6-8EE0-6265C090F8C0}"/>
              </a:ext>
            </a:extLst>
          </p:cNvPr>
          <p:cNvSpPr txBox="1"/>
          <p:nvPr/>
        </p:nvSpPr>
        <p:spPr>
          <a:xfrm>
            <a:off x="499489" y="1082813"/>
            <a:ext cx="11286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latin typeface="Montserrat Medium" panose="00000600000000000000" pitchFamily="50" charset="-94"/>
              </a:defRPr>
            </a:lvl1pPr>
          </a:lstStyle>
          <a:p>
            <a:r>
              <a:rPr lang="tr-TR" sz="2800" b="1" dirty="0"/>
              <a:t>TEMEL PRENSİPLER DAHİLİNDE SÜREGELEN ÇALIŞMALAR</a:t>
            </a:r>
          </a:p>
        </p:txBody>
      </p:sp>
      <p:sp>
        <p:nvSpPr>
          <p:cNvPr id="26" name="Elmas 25">
            <a:extLst>
              <a:ext uri="{FF2B5EF4-FFF2-40B4-BE49-F238E27FC236}">
                <a16:creationId xmlns:a16="http://schemas.microsoft.com/office/drawing/2014/main" id="{585C193C-0714-4592-88E2-8505A0BB90C7}"/>
              </a:ext>
            </a:extLst>
          </p:cNvPr>
          <p:cNvSpPr/>
          <p:nvPr/>
        </p:nvSpPr>
        <p:spPr>
          <a:xfrm>
            <a:off x="4040491" y="1883726"/>
            <a:ext cx="3878548" cy="3808673"/>
          </a:xfrm>
          <a:prstGeom prst="diamond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C0EEFE5D-807B-473E-B489-6D407AA71487}"/>
              </a:ext>
            </a:extLst>
          </p:cNvPr>
          <p:cNvSpPr/>
          <p:nvPr/>
        </p:nvSpPr>
        <p:spPr>
          <a:xfrm>
            <a:off x="5477164" y="1670164"/>
            <a:ext cx="1108363" cy="9541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A692998-D269-49CC-B099-B7E0BE4F8560}"/>
              </a:ext>
            </a:extLst>
          </p:cNvPr>
          <p:cNvSpPr txBox="1"/>
          <p:nvPr/>
        </p:nvSpPr>
        <p:spPr>
          <a:xfrm>
            <a:off x="5375563" y="1770112"/>
            <a:ext cx="1311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chemeClr val="bg1"/>
                </a:solidFill>
              </a:rPr>
              <a:t>BÖLGE SINIFLANIRMA (EX –ZONİNG)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C0D37ED7-EEAB-4EA1-92E3-A7F8CF0FD0A5}"/>
              </a:ext>
            </a:extLst>
          </p:cNvPr>
          <p:cNvSpPr/>
          <p:nvPr/>
        </p:nvSpPr>
        <p:spPr>
          <a:xfrm>
            <a:off x="3537528" y="3028559"/>
            <a:ext cx="1108363" cy="9541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E41614A-E8B7-4C32-94F7-FC8B005642E0}"/>
              </a:ext>
            </a:extLst>
          </p:cNvPr>
          <p:cNvSpPr txBox="1"/>
          <p:nvPr/>
        </p:nvSpPr>
        <p:spPr>
          <a:xfrm>
            <a:off x="3435927" y="3128507"/>
            <a:ext cx="1311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chemeClr val="bg1"/>
                </a:solidFill>
              </a:rPr>
              <a:t>PATLAMA RİSK DEĞERLENDİRMESİ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A47207CA-9482-43AA-A7B4-D572BFAA4E94}"/>
              </a:ext>
            </a:extLst>
          </p:cNvPr>
          <p:cNvSpPr/>
          <p:nvPr/>
        </p:nvSpPr>
        <p:spPr>
          <a:xfrm>
            <a:off x="5213131" y="4936575"/>
            <a:ext cx="1473995" cy="9541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58698F1C-C7D1-4160-A656-BFAADA132543}"/>
              </a:ext>
            </a:extLst>
          </p:cNvPr>
          <p:cNvSpPr txBox="1"/>
          <p:nvPr/>
        </p:nvSpPr>
        <p:spPr>
          <a:xfrm>
            <a:off x="5160580" y="4983973"/>
            <a:ext cx="1555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chemeClr val="bg1"/>
                </a:solidFill>
              </a:rPr>
              <a:t>DÜZELTİCİ-TEKNİK VE ORGANİZASYONEL ÖNLEMLER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96F6CBCF-CDF1-48C4-99E2-D25A4A466CF8}"/>
              </a:ext>
            </a:extLst>
          </p:cNvPr>
          <p:cNvSpPr/>
          <p:nvPr/>
        </p:nvSpPr>
        <p:spPr>
          <a:xfrm>
            <a:off x="7426036" y="3028559"/>
            <a:ext cx="1108363" cy="9541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0AC9892-60C2-445F-895F-018F316EC632}"/>
              </a:ext>
            </a:extLst>
          </p:cNvPr>
          <p:cNvSpPr txBox="1"/>
          <p:nvPr/>
        </p:nvSpPr>
        <p:spPr>
          <a:xfrm>
            <a:off x="7324435" y="3073091"/>
            <a:ext cx="131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chemeClr val="bg1"/>
                </a:solidFill>
              </a:rPr>
              <a:t>EKİPMAN SEÇİM VE PERİYODİK MUAYENE</a:t>
            </a:r>
          </a:p>
        </p:txBody>
      </p:sp>
      <p:cxnSp>
        <p:nvCxnSpPr>
          <p:cNvPr id="28" name="Düz Ok Bağlayıcısı 27">
            <a:extLst>
              <a:ext uri="{FF2B5EF4-FFF2-40B4-BE49-F238E27FC236}">
                <a16:creationId xmlns:a16="http://schemas.microsoft.com/office/drawing/2014/main" id="{550288FD-BD55-4781-B2B2-529D8DB3EE5D}"/>
              </a:ext>
            </a:extLst>
          </p:cNvPr>
          <p:cNvCxnSpPr/>
          <p:nvPr/>
        </p:nvCxnSpPr>
        <p:spPr>
          <a:xfrm flipH="1">
            <a:off x="4782874" y="2773405"/>
            <a:ext cx="714703" cy="758832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>
            <a:extLst>
              <a:ext uri="{FF2B5EF4-FFF2-40B4-BE49-F238E27FC236}">
                <a16:creationId xmlns:a16="http://schemas.microsoft.com/office/drawing/2014/main" id="{C6A2AB1C-8A89-4A45-8310-6C28F0BE347B}"/>
              </a:ext>
            </a:extLst>
          </p:cNvPr>
          <p:cNvCxnSpPr>
            <a:cxnSpLocks/>
          </p:cNvCxnSpPr>
          <p:nvPr/>
        </p:nvCxnSpPr>
        <p:spPr>
          <a:xfrm>
            <a:off x="6545674" y="2782917"/>
            <a:ext cx="633808" cy="705739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Ok Bağlayıcısı 31">
            <a:extLst>
              <a:ext uri="{FF2B5EF4-FFF2-40B4-BE49-F238E27FC236}">
                <a16:creationId xmlns:a16="http://schemas.microsoft.com/office/drawing/2014/main" id="{F8579D63-C62A-48C8-A438-A58A999B8FE6}"/>
              </a:ext>
            </a:extLst>
          </p:cNvPr>
          <p:cNvCxnSpPr>
            <a:cxnSpLocks/>
          </p:cNvCxnSpPr>
          <p:nvPr/>
        </p:nvCxnSpPr>
        <p:spPr>
          <a:xfrm>
            <a:off x="4747490" y="4103496"/>
            <a:ext cx="729672" cy="687986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>
            <a:extLst>
              <a:ext uri="{FF2B5EF4-FFF2-40B4-BE49-F238E27FC236}">
                <a16:creationId xmlns:a16="http://schemas.microsoft.com/office/drawing/2014/main" id="{B55CE085-7954-49E6-B25C-9C9FB82058DF}"/>
              </a:ext>
            </a:extLst>
          </p:cNvPr>
          <p:cNvCxnSpPr>
            <a:cxnSpLocks/>
          </p:cNvCxnSpPr>
          <p:nvPr/>
        </p:nvCxnSpPr>
        <p:spPr>
          <a:xfrm flipH="1">
            <a:off x="6530105" y="3973321"/>
            <a:ext cx="743529" cy="764284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Ok Bağlayıcısı 36">
            <a:extLst>
              <a:ext uri="{FF2B5EF4-FFF2-40B4-BE49-F238E27FC236}">
                <a16:creationId xmlns:a16="http://schemas.microsoft.com/office/drawing/2014/main" id="{9AAD0769-D331-4465-8421-DA4CBEA65943}"/>
              </a:ext>
            </a:extLst>
          </p:cNvPr>
          <p:cNvCxnSpPr>
            <a:cxnSpLocks/>
          </p:cNvCxnSpPr>
          <p:nvPr/>
        </p:nvCxnSpPr>
        <p:spPr>
          <a:xfrm flipH="1" flipV="1">
            <a:off x="5936842" y="4293004"/>
            <a:ext cx="13286" cy="658212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0A8CE272-0EEA-4105-A5A7-75867F62E7ED}"/>
              </a:ext>
            </a:extLst>
          </p:cNvPr>
          <p:cNvSpPr/>
          <p:nvPr/>
        </p:nvSpPr>
        <p:spPr>
          <a:xfrm>
            <a:off x="5226262" y="3152441"/>
            <a:ext cx="1584414" cy="10548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CD181E7E-D2DF-4453-A200-8CFFC03A06F3}"/>
              </a:ext>
            </a:extLst>
          </p:cNvPr>
          <p:cNvSpPr txBox="1"/>
          <p:nvPr/>
        </p:nvSpPr>
        <p:spPr>
          <a:xfrm>
            <a:off x="5118059" y="3338250"/>
            <a:ext cx="1786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PATLAMADAN </a:t>
            </a: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KORUNMA</a:t>
            </a:r>
          </a:p>
        </p:txBody>
      </p:sp>
    </p:spTree>
    <p:extLst>
      <p:ext uri="{BB962C8B-B14F-4D97-AF65-F5344CB8AC3E}">
        <p14:creationId xmlns:p14="http://schemas.microsoft.com/office/powerpoint/2010/main" val="10648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 animBg="1"/>
      <p:bldP spid="19" grpId="0"/>
      <p:bldP spid="20" grpId="0" animBg="1"/>
      <p:bldP spid="21" grpId="0"/>
      <p:bldP spid="24" grpId="0" animBg="1"/>
      <p:bldP spid="25" grpId="0"/>
      <p:bldP spid="22" grpId="0" animBg="1"/>
      <p:bldP spid="39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AD7931A-FD78-431D-9757-C27C01B81DD0}"/>
              </a:ext>
            </a:extLst>
          </p:cNvPr>
          <p:cNvSpPr txBox="1"/>
          <p:nvPr/>
        </p:nvSpPr>
        <p:spPr>
          <a:xfrm>
            <a:off x="499490" y="1022542"/>
            <a:ext cx="1095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TEHLİKELİ BÖLGE SINIFLANDIRMA –ZONİNG PROJE VE KEŞİFLERİ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782D602-04E5-418F-9934-582778CE759F}"/>
              </a:ext>
            </a:extLst>
          </p:cNvPr>
          <p:cNvSpPr txBox="1"/>
          <p:nvPr/>
        </p:nvSpPr>
        <p:spPr>
          <a:xfrm>
            <a:off x="499489" y="1725047"/>
            <a:ext cx="10953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dirty="0"/>
              <a:t>BU BÖLÜM ÇALIŞMANIN İSKELETİ OLUP BAŞLICA ŞU DURUMLARIN HEPSİNİ DOĞRUDAN ETKİLER:</a:t>
            </a:r>
          </a:p>
          <a:p>
            <a:endParaRPr lang="tr-TR" dirty="0"/>
          </a:p>
          <a:p>
            <a:pPr marL="342900" indent="-342900">
              <a:buFontTx/>
              <a:buChar char="-"/>
            </a:pPr>
            <a:r>
              <a:rPr lang="tr-TR" dirty="0"/>
              <a:t>İŞLETME / TESİS GÜVENLİĞİ  İÇİN GEREKLİ TEKNİK VE ORGANİZASYONEL ÖNLEMLER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5F15C5A-90B5-4780-889D-C06A72C7B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977" y="3975101"/>
            <a:ext cx="2755023" cy="1930399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6CC7D273-42C8-4487-A2AD-264732F02E40}"/>
              </a:ext>
            </a:extLst>
          </p:cNvPr>
          <p:cNvSpPr txBox="1"/>
          <p:nvPr/>
        </p:nvSpPr>
        <p:spPr>
          <a:xfrm>
            <a:off x="499490" y="3460895"/>
            <a:ext cx="10953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endParaRPr lang="tr-TR" dirty="0"/>
          </a:p>
          <a:p>
            <a:pPr marL="342900" indent="-342900">
              <a:buFontTx/>
              <a:buChar char="-"/>
            </a:pPr>
            <a:r>
              <a:rPr lang="tr-TR" dirty="0"/>
              <a:t>İŞLETME YATIRIM VE ÖNLEYİCİ DONANIM MALİYETİ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9034510-91EB-42AD-9433-48A9D1DCCF9A}"/>
              </a:ext>
            </a:extLst>
          </p:cNvPr>
          <p:cNvSpPr txBox="1"/>
          <p:nvPr/>
        </p:nvSpPr>
        <p:spPr>
          <a:xfrm>
            <a:off x="499490" y="4254327"/>
            <a:ext cx="393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endParaRPr lang="tr-TR" dirty="0"/>
          </a:p>
          <a:p>
            <a:pPr marL="342900" indent="-342900">
              <a:buFontTx/>
              <a:buChar char="-"/>
            </a:pPr>
            <a:r>
              <a:rPr lang="tr-TR" dirty="0"/>
              <a:t>İŞLETME KURALLARI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95DC47D-AB50-405B-A661-E41434562333}"/>
              </a:ext>
            </a:extLst>
          </p:cNvPr>
          <p:cNvSpPr txBox="1"/>
          <p:nvPr/>
        </p:nvSpPr>
        <p:spPr>
          <a:xfrm>
            <a:off x="499489" y="5074503"/>
            <a:ext cx="942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endParaRPr lang="tr-TR" dirty="0"/>
          </a:p>
          <a:p>
            <a:pPr marL="342900" indent="-342900">
              <a:buFontTx/>
              <a:buChar char="-"/>
            </a:pPr>
            <a:r>
              <a:rPr lang="tr-TR" dirty="0"/>
              <a:t>EX-PROOF EKİPMAN DEĞİŞİM VE YÖNETİM MALİYETİ</a:t>
            </a:r>
          </a:p>
        </p:txBody>
      </p:sp>
    </p:spTree>
    <p:extLst>
      <p:ext uri="{BB962C8B-B14F-4D97-AF65-F5344CB8AC3E}">
        <p14:creationId xmlns:p14="http://schemas.microsoft.com/office/powerpoint/2010/main" val="1437219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4AE31D5-0168-4967-B7C1-B84500091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79" y="1054595"/>
            <a:ext cx="6012007" cy="474881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B70B029-AC84-4B5E-ACBE-A455B4374002}"/>
              </a:ext>
            </a:extLst>
          </p:cNvPr>
          <p:cNvSpPr txBox="1"/>
          <p:nvPr/>
        </p:nvSpPr>
        <p:spPr>
          <a:xfrm>
            <a:off x="6437286" y="975072"/>
            <a:ext cx="582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2000" dirty="0">
                <a:solidFill>
                  <a:schemeClr val="accent6"/>
                </a:solidFill>
              </a:rPr>
              <a:t>STANDART İŞARETLENMİŞ PATLAYICI ORTAMLAR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CF87E9A-36DA-452B-8A2A-E97E46974D36}"/>
              </a:ext>
            </a:extLst>
          </p:cNvPr>
          <p:cNvSpPr txBox="1"/>
          <p:nvPr/>
        </p:nvSpPr>
        <p:spPr>
          <a:xfrm>
            <a:off x="6445821" y="1869637"/>
            <a:ext cx="45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70C0"/>
                </a:solidFill>
              </a:rPr>
              <a:t>OLUMSUZ ETKİLER</a:t>
            </a:r>
            <a:r>
              <a:rPr lang="tr-TR" sz="1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YOK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F55F76F-CA94-4CB4-87F6-C0CEA4E97D3E}"/>
              </a:ext>
            </a:extLst>
          </p:cNvPr>
          <p:cNvSpPr txBox="1"/>
          <p:nvPr/>
        </p:nvSpPr>
        <p:spPr>
          <a:xfrm>
            <a:off x="6445821" y="2999663"/>
            <a:ext cx="45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B050"/>
                </a:solidFill>
              </a:rPr>
              <a:t>NASIL DÜZELTİLİR:</a:t>
            </a:r>
          </a:p>
          <a:p>
            <a:endParaRPr lang="tr-TR" sz="1200" dirty="0"/>
          </a:p>
          <a:p>
            <a:r>
              <a:rPr lang="tr-TR" sz="1200" dirty="0"/>
              <a:t>- STANDART UYGULAMA DÜZELTME İHTİYACI YOK.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43518B6-2EBD-4D6F-AD65-33E85DC8DE92}"/>
              </a:ext>
            </a:extLst>
          </p:cNvPr>
          <p:cNvSpPr txBox="1"/>
          <p:nvPr/>
        </p:nvSpPr>
        <p:spPr>
          <a:xfrm>
            <a:off x="6445821" y="4202236"/>
            <a:ext cx="45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FF0000"/>
                </a:solidFill>
              </a:rPr>
              <a:t>İŞLETMEYE FAZLA MALİYETİ:</a:t>
            </a:r>
          </a:p>
          <a:p>
            <a:endParaRPr lang="tr-TR" sz="1200" dirty="0"/>
          </a:p>
          <a:p>
            <a:r>
              <a:rPr lang="tr-TR" sz="1200" dirty="0"/>
              <a:t>- YOK</a:t>
            </a:r>
          </a:p>
        </p:txBody>
      </p:sp>
    </p:spTree>
    <p:extLst>
      <p:ext uri="{BB962C8B-B14F-4D97-AF65-F5344CB8AC3E}">
        <p14:creationId xmlns:p14="http://schemas.microsoft.com/office/powerpoint/2010/main" val="2421929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637C080-755C-48A4-B85D-4BF371E43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7" y="1007615"/>
            <a:ext cx="6049764" cy="476516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A7EF4DA7-C524-401C-8B72-C501B89118EA}"/>
              </a:ext>
            </a:extLst>
          </p:cNvPr>
          <p:cNvSpPr txBox="1"/>
          <p:nvPr/>
        </p:nvSpPr>
        <p:spPr>
          <a:xfrm>
            <a:off x="6494851" y="967263"/>
            <a:ext cx="548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solidFill>
                  <a:schemeClr val="accent6"/>
                </a:solidFill>
                <a:latin typeface="Montserrat Medium" panose="00000600000000000000" pitchFamily="50" charset="-94"/>
              </a:defRPr>
            </a:lvl1pPr>
          </a:lstStyle>
          <a:p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EKSİK İŞARETLENMİŞ PATLAYICI ORTAMLAR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A469E62-36ED-4C94-B955-8C1816A00FF0}"/>
              </a:ext>
            </a:extLst>
          </p:cNvPr>
          <p:cNvSpPr txBox="1"/>
          <p:nvPr/>
        </p:nvSpPr>
        <p:spPr>
          <a:xfrm>
            <a:off x="6445821" y="1626406"/>
            <a:ext cx="4543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70C0"/>
                </a:solidFill>
              </a:rPr>
              <a:t>OLUMSUZ ETKİLER</a:t>
            </a:r>
            <a:r>
              <a:rPr lang="tr-TR" sz="1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PATLAYICI ORTAM VAR ANCAK KIVILCIM KAYNAK ÖNLEMİ YOK ,PATLAMA DURUMDA CAN KAYBI</a:t>
            </a:r>
          </a:p>
          <a:p>
            <a:pPr marL="342900" indent="-342900">
              <a:buFontTx/>
              <a:buChar char="-"/>
            </a:pPr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İŞARETLENMESİ GEREKEN ALANDA ELEKTRİKLİ EKİPMANLAR MEVCUT</a:t>
            </a:r>
          </a:p>
          <a:p>
            <a:pPr marL="342900" indent="-342900">
              <a:buFontTx/>
              <a:buChar char="-"/>
            </a:pPr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ORTAMDA ÇALIŞANLARI KORUYACAK ÖNLEMLER EKSİK DEĞERLENDİRİLECEK</a:t>
            </a:r>
          </a:p>
          <a:p>
            <a:pPr marL="342900" indent="-342900">
              <a:buFontTx/>
              <a:buChar char="-"/>
            </a:pPr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ORGANİZASYONEL ÖNLEMLER EKSİK DEĞERLENDİRELECEK VE ORTAM ÇALIŞMA KURALLARI  EKSİK BELİRLENECEK.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4F313F1-1C8D-415F-A4B5-467454AD0C8A}"/>
              </a:ext>
            </a:extLst>
          </p:cNvPr>
          <p:cNvSpPr txBox="1"/>
          <p:nvPr/>
        </p:nvSpPr>
        <p:spPr>
          <a:xfrm>
            <a:off x="6445821" y="4324357"/>
            <a:ext cx="454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B050"/>
                </a:solidFill>
              </a:rPr>
              <a:t>NASIL DÜZELTİLİR:</a:t>
            </a:r>
          </a:p>
          <a:p>
            <a:endParaRPr lang="tr-TR" sz="1200" dirty="0"/>
          </a:p>
          <a:p>
            <a:r>
              <a:rPr lang="tr-TR" sz="1200" dirty="0"/>
              <a:t>- TEKRAR DEĞERLENDİRME YAPILARAK GÜVENLİK AÇIKLARI KAPATILABİLİR.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B7B2E49-89FD-4F0D-83BB-D3C3804848AC}"/>
              </a:ext>
            </a:extLst>
          </p:cNvPr>
          <p:cNvSpPr txBox="1"/>
          <p:nvPr/>
        </p:nvSpPr>
        <p:spPr>
          <a:xfrm>
            <a:off x="6396791" y="5194344"/>
            <a:ext cx="6365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400" dirty="0">
                <a:solidFill>
                  <a:srgbClr val="FF0000"/>
                </a:solidFill>
              </a:rPr>
              <a:t>İŞLETMEYE FAZLADAN MALİYET:</a:t>
            </a:r>
          </a:p>
          <a:p>
            <a:endParaRPr lang="tr-TR" sz="1400" dirty="0"/>
          </a:p>
          <a:p>
            <a:r>
              <a:rPr lang="tr-TR" sz="1400" dirty="0"/>
              <a:t>- TESİS KAYBI TAHMİNEN…………………………...1.000.000 EURO </a:t>
            </a:r>
          </a:p>
        </p:txBody>
      </p:sp>
    </p:spTree>
    <p:extLst>
      <p:ext uri="{BB962C8B-B14F-4D97-AF65-F5344CB8AC3E}">
        <p14:creationId xmlns:p14="http://schemas.microsoft.com/office/powerpoint/2010/main" val="983708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8F0EA34-19DB-4080-8FD5-06F2EF31A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95" y="952501"/>
            <a:ext cx="6193590" cy="489293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57655A4-349E-467C-99CA-8D1E1018EE31}"/>
              </a:ext>
            </a:extLst>
          </p:cNvPr>
          <p:cNvSpPr txBox="1"/>
          <p:nvPr/>
        </p:nvSpPr>
        <p:spPr>
          <a:xfrm>
            <a:off x="6647185" y="911610"/>
            <a:ext cx="548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solidFill>
                  <a:schemeClr val="accent6"/>
                </a:solidFill>
                <a:latin typeface="Montserrat Medium" panose="00000600000000000000" pitchFamily="50" charset="-94"/>
              </a:defRPr>
            </a:lvl1pPr>
          </a:lstStyle>
          <a:p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FAZLA İŞARETLENMİŞ PATLAYICI ORTAMLAR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E5A051B-E77A-4BC5-94E6-9221C060B2B1}"/>
              </a:ext>
            </a:extLst>
          </p:cNvPr>
          <p:cNvSpPr txBox="1"/>
          <p:nvPr/>
        </p:nvSpPr>
        <p:spPr>
          <a:xfrm>
            <a:off x="6647185" y="1626406"/>
            <a:ext cx="509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70C0"/>
                </a:solidFill>
              </a:rPr>
              <a:t>OLUMSUZ ETKİLER</a:t>
            </a:r>
            <a:r>
              <a:rPr lang="tr-TR" sz="1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AŞIRI DİZAYN KAYNAKLI TEHLİKESİZ ALANLAR İÇİN DE ALINACAK ÖNLEMLER OLUŞUR</a:t>
            </a:r>
          </a:p>
          <a:p>
            <a:pPr marL="342900" indent="-342900">
              <a:buFontTx/>
              <a:buChar char="-"/>
            </a:pPr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İŞGÜCÜ VE DONANIM DÜZENLEME İŞ GÜNÜ KAYIPLARI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7C46289-BBDE-481A-9ED8-D86CC0743187}"/>
              </a:ext>
            </a:extLst>
          </p:cNvPr>
          <p:cNvSpPr txBox="1"/>
          <p:nvPr/>
        </p:nvSpPr>
        <p:spPr>
          <a:xfrm>
            <a:off x="6647185" y="3102184"/>
            <a:ext cx="45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B050"/>
                </a:solidFill>
              </a:rPr>
              <a:t>NASIL DÜZELTİLİR:</a:t>
            </a:r>
          </a:p>
          <a:p>
            <a:endParaRPr lang="tr-TR" sz="1200" dirty="0"/>
          </a:p>
          <a:p>
            <a:r>
              <a:rPr lang="tr-TR" sz="1200" dirty="0"/>
              <a:t>- TEKRAR DEĞERLENDİRME İLE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2A5C89C-A5B3-4398-AC12-520DEEED941F}"/>
              </a:ext>
            </a:extLst>
          </p:cNvPr>
          <p:cNvSpPr txBox="1"/>
          <p:nvPr/>
        </p:nvSpPr>
        <p:spPr>
          <a:xfrm>
            <a:off x="6647185" y="3839298"/>
            <a:ext cx="5091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FF0000"/>
                </a:solidFill>
              </a:rPr>
              <a:t>İŞLETMEYE FAZLADAN MALİYET:</a:t>
            </a:r>
          </a:p>
          <a:p>
            <a:endParaRPr lang="tr-TR" sz="1200" dirty="0"/>
          </a:p>
          <a:p>
            <a:pPr marL="171450" indent="-171450">
              <a:buFontTx/>
              <a:buChar char="-"/>
            </a:pPr>
            <a:r>
              <a:rPr lang="tr-TR" sz="1200" dirty="0"/>
              <a:t>OLMAYAN PATLAYAYICI ORTAMDA BULUNAN EKİPMAN DEĞİŞİMLERİ</a:t>
            </a:r>
          </a:p>
          <a:p>
            <a:r>
              <a:rPr lang="tr-TR" sz="1200" dirty="0"/>
              <a:t>2 ADET 15 kW MOTOR……………………………………..15.000 EURO</a:t>
            </a:r>
          </a:p>
          <a:p>
            <a:r>
              <a:rPr lang="tr-TR" sz="1200" dirty="0"/>
              <a:t>SENSÖRLER……………………………………….....................8.000 EURO</a:t>
            </a:r>
          </a:p>
          <a:p>
            <a:r>
              <a:rPr lang="tr-TR" sz="1200" dirty="0"/>
              <a:t>3 ADET PLS PANO DEĞİŞİMİ………....................45.000 EURO AYDINLATMA ARMATÜR DEĞİŞİMLERİ……..3.000  EURO</a:t>
            </a:r>
          </a:p>
          <a:p>
            <a:r>
              <a:rPr lang="tr-TR" sz="1200" dirty="0"/>
              <a:t>ANA PANO,ELEKTRİKLİ EKİPMANLAR........50.000 EURO</a:t>
            </a:r>
          </a:p>
          <a:p>
            <a:r>
              <a:rPr lang="tr-TR" sz="1200" b="1" dirty="0"/>
              <a:t>TOPLAM…………………………………………………………121.000 EURO</a:t>
            </a:r>
          </a:p>
          <a:p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3846897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55DBA82-3935-4A0F-9F3B-2416A192B74E}"/>
              </a:ext>
            </a:extLst>
          </p:cNvPr>
          <p:cNvSpPr txBox="1"/>
          <p:nvPr/>
        </p:nvSpPr>
        <p:spPr>
          <a:xfrm>
            <a:off x="738646" y="759272"/>
            <a:ext cx="1095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endParaRPr lang="tr-TR" dirty="0"/>
          </a:p>
          <a:p>
            <a:r>
              <a:rPr lang="tr-TR" dirty="0"/>
              <a:t>BÖLGEDEKİ EKİPMAN KONTROLLERİ VE DOĞRULAMALARI</a:t>
            </a:r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0FDE43F-A2A4-4DBB-8695-71FE84AAA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1960">
            <a:off x="10342788" y="1074416"/>
            <a:ext cx="1601132" cy="1400991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46D563BE-AC50-4E3A-A182-4025716E89F3}"/>
              </a:ext>
            </a:extLst>
          </p:cNvPr>
          <p:cNvSpPr txBox="1"/>
          <p:nvPr/>
        </p:nvSpPr>
        <p:spPr>
          <a:xfrm>
            <a:off x="738645" y="2103253"/>
            <a:ext cx="10953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endParaRPr lang="tr-TR" dirty="0"/>
          </a:p>
          <a:p>
            <a:pPr marL="457200" indent="-457200">
              <a:buAutoNum type="arabicPeriod"/>
            </a:pPr>
            <a:r>
              <a:rPr lang="tr-TR" dirty="0"/>
              <a:t>STANDART DIŞI SUBJEKTİF DEĞERLENDİRMELER ÇOKLUKLA YAPILMAKTA</a:t>
            </a:r>
          </a:p>
          <a:p>
            <a:pPr marL="457200" indent="-457200">
              <a:buAutoNum type="arabicPeriod"/>
            </a:pPr>
            <a:endParaRPr lang="tr-TR" dirty="0"/>
          </a:p>
          <a:p>
            <a:pPr marL="457200" indent="-457200">
              <a:buAutoNum type="arabicPeriod"/>
            </a:pPr>
            <a:r>
              <a:rPr lang="tr-TR" dirty="0"/>
              <a:t>EKSİK KONTROL İLE EKİPMAN ŞARTLARININ DEĞERLENDİRİLMEMESİ-SADECE SERTİFİKA/ETİKET KONTROLÜ</a:t>
            </a:r>
          </a:p>
          <a:p>
            <a:pPr marL="457200" indent="-457200">
              <a:buAutoNum type="arabicPeriod"/>
            </a:pPr>
            <a:endParaRPr lang="tr-TR" dirty="0"/>
          </a:p>
          <a:p>
            <a:pPr marL="457200" indent="-457200">
              <a:buAutoNum type="arabicPeriod"/>
            </a:pPr>
            <a:r>
              <a:rPr lang="tr-TR" dirty="0"/>
              <a:t>RİSK DEĞERLENDİRMESİNDEN BAĞIMSIZ YAPILAN YALIN DEĞERLENDİRMELER İLE AKSİYON TAVSİYESİ</a:t>
            </a:r>
          </a:p>
          <a:p>
            <a:endParaRPr lang="tr-TR" dirty="0"/>
          </a:p>
          <a:p>
            <a:pPr marL="457200" indent="-457200">
              <a:buAutoNum type="arabicPeriod"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0599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97B68B2-5BBF-44AB-AF5A-C0C827B0B082}"/>
              </a:ext>
            </a:extLst>
          </p:cNvPr>
          <p:cNvSpPr txBox="1"/>
          <p:nvPr/>
        </p:nvSpPr>
        <p:spPr>
          <a:xfrm>
            <a:off x="4480439" y="911610"/>
            <a:ext cx="765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solidFill>
                  <a:schemeClr val="accent6"/>
                </a:solidFill>
                <a:latin typeface="Montserrat Medium" panose="00000600000000000000" pitchFamily="50" charset="-94"/>
              </a:defRPr>
            </a:lvl1pPr>
          </a:lstStyle>
          <a:p>
            <a:r>
              <a:rPr lang="tr-TR" sz="1800" dirty="0">
                <a:solidFill>
                  <a:schemeClr val="accent2">
                    <a:lumMod val="75000"/>
                  </a:schemeClr>
                </a:solidFill>
              </a:rPr>
              <a:t>RİSK DEĞERLENDİRMESİNDEN BAĞIMSIZ YAPILAN YALIN DEĞERLENDİRMELER İLE AKSİYON TAVSİYESİ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49A3142-EE76-4F5B-8DDD-0D23FCDAF6F9}"/>
              </a:ext>
            </a:extLst>
          </p:cNvPr>
          <p:cNvSpPr txBox="1"/>
          <p:nvPr/>
        </p:nvSpPr>
        <p:spPr>
          <a:xfrm>
            <a:off x="4324841" y="1530622"/>
            <a:ext cx="3110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70C0"/>
                </a:solidFill>
              </a:rPr>
              <a:t>ALAN </a:t>
            </a:r>
            <a:r>
              <a:rPr lang="tr-TR" sz="1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endParaRPr lang="tr-TR" sz="1200" dirty="0"/>
          </a:p>
          <a:p>
            <a:pPr marL="342900" indent="-342900">
              <a:buFontTx/>
              <a:buChar char="-"/>
            </a:pPr>
            <a:r>
              <a:rPr lang="tr-TR" sz="1200" dirty="0"/>
              <a:t>SUSUZ AMANYOK İLE SOĞUTMA AMAÇLI CHİLLER KOMPRESÖR TESİSİ</a:t>
            </a:r>
          </a:p>
          <a:p>
            <a:pPr marL="342900" indent="-342900">
              <a:buFontTx/>
              <a:buChar char="-"/>
            </a:pPr>
            <a:r>
              <a:rPr lang="tr-TR" sz="1200" dirty="0"/>
              <a:t>BÖLGE ;  ZONE-2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F89973A-58D5-47E2-B13C-016F04BB7C5F}"/>
              </a:ext>
            </a:extLst>
          </p:cNvPr>
          <p:cNvSpPr txBox="1"/>
          <p:nvPr/>
        </p:nvSpPr>
        <p:spPr>
          <a:xfrm>
            <a:off x="7434995" y="1608808"/>
            <a:ext cx="4543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B050"/>
                </a:solidFill>
              </a:rPr>
              <a:t>YAPILMIŞ  EKİPMAN DEĞERLENDİRMESİ İLE ALINMASI İSTENEN AKSİYON:</a:t>
            </a:r>
          </a:p>
          <a:p>
            <a:endParaRPr lang="tr-TR" sz="1200" dirty="0"/>
          </a:p>
          <a:p>
            <a:r>
              <a:rPr lang="tr-TR" sz="1200" dirty="0"/>
              <a:t>- BÖLGEDEKİ KOMPRESÖR, MOTOR,PANOLOR, SENSÖRLER, SWİTCH VE ANAHTARLAR, OTOTMATİK VANALAR …VS EX PROOF EKİPMANLA DEĞİŞTİRİLMELİ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2F47B55-A7A1-4866-886F-48C99EB61607}"/>
              </a:ext>
            </a:extLst>
          </p:cNvPr>
          <p:cNvSpPr txBox="1"/>
          <p:nvPr/>
        </p:nvSpPr>
        <p:spPr>
          <a:xfrm>
            <a:off x="6568943" y="2856379"/>
            <a:ext cx="5091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FF0000"/>
                </a:solidFill>
              </a:rPr>
              <a:t>EKİPMAN DEĞERLENDİRMESİNİN İŞLETMEYE MALİYETİ:</a:t>
            </a:r>
          </a:p>
          <a:p>
            <a:endParaRPr lang="tr-TR" sz="1200" dirty="0"/>
          </a:p>
          <a:p>
            <a:r>
              <a:rPr lang="tr-TR" sz="1200" dirty="0"/>
              <a:t>CHİLLER ÜNİTESİ ………………………..…………………..500.000 EURO</a:t>
            </a:r>
          </a:p>
          <a:p>
            <a:r>
              <a:rPr lang="tr-TR" sz="1200" dirty="0"/>
              <a:t>SENSÖRLER………………………………………......................50.000 EURO</a:t>
            </a:r>
          </a:p>
          <a:p>
            <a:r>
              <a:rPr lang="tr-TR" sz="1200" dirty="0"/>
              <a:t>PANO DEĞİŞİMİ……….................................................100.000 EURO </a:t>
            </a:r>
          </a:p>
          <a:p>
            <a:r>
              <a:rPr lang="tr-TR" sz="1200" dirty="0"/>
              <a:t>AYDINLATMA ARMATÜR DEĞİŞİMLERİ…………3.000  EURO</a:t>
            </a:r>
          </a:p>
          <a:p>
            <a:r>
              <a:rPr lang="tr-TR" sz="1200" dirty="0"/>
              <a:t>ELEKTRİKLİ EKİPMANLAR.......................................50.000 EURO</a:t>
            </a:r>
          </a:p>
          <a:p>
            <a:r>
              <a:rPr lang="tr-TR" sz="1600" b="1" dirty="0"/>
              <a:t>TOPLAM(TAKRİBİ)………………700.000 EURO</a:t>
            </a:r>
          </a:p>
          <a:p>
            <a:endParaRPr lang="tr-TR" sz="1200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630B99F4-B11B-4028-91B3-A2492BA72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95" y="1263649"/>
            <a:ext cx="3871246" cy="432339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2F6776CB-9271-4931-8ACF-60B044E18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863" y="3928970"/>
            <a:ext cx="2237370" cy="2105052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5C25B571-BCEB-4C6C-8DDC-2855A15CAC2F}"/>
              </a:ext>
            </a:extLst>
          </p:cNvPr>
          <p:cNvSpPr txBox="1"/>
          <p:nvPr/>
        </p:nvSpPr>
        <p:spPr>
          <a:xfrm>
            <a:off x="4761233" y="4573607"/>
            <a:ext cx="748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B050"/>
                </a:solidFill>
              </a:rPr>
              <a:t>RİSK DEĞERLENDİRMESİ İLE VERİLECEBİLECEK DİĞER  AKSİYON ÖNERİLERİ</a:t>
            </a:r>
          </a:p>
          <a:p>
            <a:endParaRPr lang="tr-TR" sz="1200" dirty="0"/>
          </a:p>
          <a:p>
            <a:pPr marL="171450" indent="-171450">
              <a:buFontTx/>
              <a:buChar char="-"/>
            </a:pPr>
            <a:r>
              <a:rPr lang="tr-TR" sz="1200" dirty="0"/>
              <a:t>GAZ DEDEKTÖR VE YETERLİ HAVALANDIRMA ENTEGRASYONU İLE PATLAYICI ORTAM OLUŞMASI ENGELLENEBİLİR Mİ?</a:t>
            </a:r>
          </a:p>
          <a:p>
            <a:pPr marL="171450" indent="-171450">
              <a:buFontTx/>
              <a:buChar char="-"/>
            </a:pPr>
            <a:r>
              <a:rPr lang="tr-TR" sz="1200" dirty="0"/>
              <a:t>GAZ DEDEKTÖRLERİ İLE SİSTEM ENERJİSİ KESİLEREK UYGUN OLMAYAN EKİPMANLAR KIVILCIM KAYNAĞI OLMAKTAN ÇIKARILABİLİR Mİ?</a:t>
            </a:r>
          </a:p>
        </p:txBody>
      </p:sp>
    </p:spTree>
    <p:extLst>
      <p:ext uri="{BB962C8B-B14F-4D97-AF65-F5344CB8AC3E}">
        <p14:creationId xmlns:p14="http://schemas.microsoft.com/office/powerpoint/2010/main" val="173732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graphicFrame>
        <p:nvGraphicFramePr>
          <p:cNvPr id="2" name="Nesne 1">
            <a:extLst>
              <a:ext uri="{FF2B5EF4-FFF2-40B4-BE49-F238E27FC236}">
                <a16:creationId xmlns:a16="http://schemas.microsoft.com/office/drawing/2014/main" id="{A5DABFB8-9ECA-4996-8A94-9D1A635AFC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3929" y="1315765"/>
          <a:ext cx="8155998" cy="4590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 Eşlem Resmi" r:id="rId6" imgW="5334120" imgH="3002400" progId="Paint.Picture">
                  <p:embed/>
                </p:oleObj>
              </mc:Choice>
              <mc:Fallback>
                <p:oleObj name="Bit Eşlem Resmi" r:id="rId6" imgW="5334120" imgH="3002400" progId="Paint.Picture">
                  <p:embed/>
                  <p:pic>
                    <p:nvPicPr>
                      <p:cNvPr id="2" name="Nesne 1">
                        <a:extLst>
                          <a:ext uri="{FF2B5EF4-FFF2-40B4-BE49-F238E27FC236}">
                            <a16:creationId xmlns:a16="http://schemas.microsoft.com/office/drawing/2014/main" id="{A5DABFB8-9ECA-4996-8A94-9D1A635AF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3929" y="1315765"/>
                        <a:ext cx="8155998" cy="4590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75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F8E0F4F-B6F0-4D14-B464-107ED05E4640}"/>
              </a:ext>
            </a:extLst>
          </p:cNvPr>
          <p:cNvSpPr txBox="1"/>
          <p:nvPr/>
        </p:nvSpPr>
        <p:spPr>
          <a:xfrm>
            <a:off x="4480439" y="911610"/>
            <a:ext cx="765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solidFill>
                  <a:schemeClr val="accent6"/>
                </a:solidFill>
                <a:latin typeface="Montserrat Medium" panose="00000600000000000000" pitchFamily="50" charset="-94"/>
              </a:defRPr>
            </a:lvl1pPr>
          </a:lstStyle>
          <a:p>
            <a:r>
              <a:rPr lang="tr-TR" sz="1800" dirty="0">
                <a:solidFill>
                  <a:schemeClr val="accent2">
                    <a:lumMod val="75000"/>
                  </a:schemeClr>
                </a:solidFill>
              </a:rPr>
              <a:t>STANDART DIŞI SUBJEKTİF DEĞERLENDİRMELER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8F6DF53-7DC4-4D2A-95EB-A802171DADA1}"/>
              </a:ext>
            </a:extLst>
          </p:cNvPr>
          <p:cNvSpPr txBox="1"/>
          <p:nvPr/>
        </p:nvSpPr>
        <p:spPr>
          <a:xfrm>
            <a:off x="4324841" y="1530622"/>
            <a:ext cx="311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70C0"/>
                </a:solidFill>
              </a:rPr>
              <a:t>ALAN </a:t>
            </a:r>
            <a:r>
              <a:rPr lang="tr-TR" sz="1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tr-TR" sz="1200" dirty="0"/>
              <a:t>DOĞALGAZ RMS İSTASONU</a:t>
            </a:r>
          </a:p>
          <a:p>
            <a:pPr marL="342900" indent="-342900">
              <a:buFontTx/>
              <a:buChar char="-"/>
            </a:pPr>
            <a:r>
              <a:rPr lang="tr-TR" sz="1200" dirty="0"/>
              <a:t>BÖLGE ;</a:t>
            </a:r>
          </a:p>
          <a:p>
            <a:r>
              <a:rPr lang="tr-TR" sz="1200" dirty="0"/>
              <a:t>KISMI ZONE-1 VE ZONE-2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C539DB8-46D6-48B2-8552-909B5544F7B5}"/>
              </a:ext>
            </a:extLst>
          </p:cNvPr>
          <p:cNvSpPr txBox="1"/>
          <p:nvPr/>
        </p:nvSpPr>
        <p:spPr>
          <a:xfrm>
            <a:off x="7434995" y="1608808"/>
            <a:ext cx="4543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B050"/>
                </a:solidFill>
              </a:rPr>
              <a:t>YAPILMIŞ  EKİPMAN DEĞERLENDİRMESİ İLE ALINMASI İSTENEN AKSİYON:</a:t>
            </a:r>
          </a:p>
          <a:p>
            <a:endParaRPr lang="tr-TR" sz="1200" dirty="0"/>
          </a:p>
          <a:p>
            <a:r>
              <a:rPr lang="tr-TR" sz="1200" dirty="0"/>
              <a:t>- BÖLGEDEKİ REGÜLATÖR, MONOMETRE UYGUN EX PROOF EKİPMANLA DEĞİŞTİRİLMELİ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9D46F56-6A9D-4817-BBAA-382EE7815B01}"/>
              </a:ext>
            </a:extLst>
          </p:cNvPr>
          <p:cNvSpPr txBox="1"/>
          <p:nvPr/>
        </p:nvSpPr>
        <p:spPr>
          <a:xfrm>
            <a:off x="6568943" y="2856379"/>
            <a:ext cx="50912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FF0000"/>
                </a:solidFill>
              </a:rPr>
              <a:t>EKİPMAN DEĞERLENDİRMESİNİN İŞLETMEYE MALİYETİ:</a:t>
            </a:r>
          </a:p>
          <a:p>
            <a:endParaRPr lang="tr-TR" sz="1200" dirty="0"/>
          </a:p>
          <a:p>
            <a:r>
              <a:rPr lang="tr-TR" sz="1200" dirty="0"/>
              <a:t>EX PROOF DOĞALGAZ REGÜLATÖRÜ…..</a:t>
            </a:r>
            <a:r>
              <a:rPr lang="tr-TR" sz="1100" dirty="0"/>
              <a:t>BU ÜRÜN VAR MII?</a:t>
            </a:r>
          </a:p>
          <a:p>
            <a:r>
              <a:rPr lang="tr-TR" sz="1200" dirty="0"/>
              <a:t>EX PROOFMANOMETRE ……………………........ 100 EURO</a:t>
            </a:r>
          </a:p>
          <a:p>
            <a:r>
              <a:rPr lang="tr-TR" sz="1600" b="1" dirty="0"/>
              <a:t>TOPLAM(TAKRİBİ)……………………? EURO</a:t>
            </a:r>
          </a:p>
          <a:p>
            <a:endParaRPr lang="tr-TR" sz="1200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066690B-C18E-4D0B-8982-9A8B33024E93}"/>
              </a:ext>
            </a:extLst>
          </p:cNvPr>
          <p:cNvSpPr txBox="1"/>
          <p:nvPr/>
        </p:nvSpPr>
        <p:spPr>
          <a:xfrm>
            <a:off x="4324841" y="4287559"/>
            <a:ext cx="5435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1200" dirty="0">
                <a:solidFill>
                  <a:srgbClr val="00B050"/>
                </a:solidFill>
              </a:rPr>
              <a:t>STANDART/DİREKTİF NE DİYOR?</a:t>
            </a:r>
          </a:p>
          <a:p>
            <a:endParaRPr lang="tr-TR" sz="1200" dirty="0"/>
          </a:p>
          <a:p>
            <a:r>
              <a:rPr lang="tr-TR" sz="1200" dirty="0"/>
              <a:t>Genel olarak, birçok "basit" mekanik ürün, kendi tutuşturma kaynağına sahip olmadıkları için 2014/34/EU Yönergesi kapsamına girmez.</a:t>
            </a:r>
          </a:p>
          <a:p>
            <a:pPr marL="171450" indent="-171450">
              <a:buFontTx/>
              <a:buChar char="-"/>
            </a:pPr>
            <a:r>
              <a:rPr lang="tr-TR" sz="1200" dirty="0"/>
              <a:t>saatli zaman parçaları; mekanik kamera panjurları (metalik);</a:t>
            </a:r>
          </a:p>
          <a:p>
            <a:pPr marL="171450" indent="-171450">
              <a:buFontTx/>
              <a:buChar char="-"/>
            </a:pPr>
            <a:r>
              <a:rPr lang="tr-TR" sz="1200" dirty="0"/>
              <a:t>basınç tahliye vanaları, kendiliğinden kapanan kapılar;</a:t>
            </a:r>
          </a:p>
          <a:p>
            <a:pPr marL="171450" indent="-171450">
              <a:buFontTx/>
              <a:buChar char="-"/>
            </a:pPr>
            <a:r>
              <a:rPr lang="tr-TR" sz="1200" dirty="0"/>
              <a:t>sadece insan gücüyle hareket ettirilen ekipman,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980689C8-71BD-4FF1-B19B-73FC70B39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03" y="1202095"/>
            <a:ext cx="3720850" cy="2831425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6B76FF18-23D3-451F-82E3-9AE3C02A8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28" y="4163149"/>
            <a:ext cx="1166827" cy="156966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4F08D09C-DFB8-483F-B394-728551A0C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429" y="3851908"/>
            <a:ext cx="1357657" cy="12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94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8988952-3654-4427-A0D6-83DBB8989E52}"/>
              </a:ext>
            </a:extLst>
          </p:cNvPr>
          <p:cNvSpPr txBox="1"/>
          <p:nvPr/>
        </p:nvSpPr>
        <p:spPr>
          <a:xfrm>
            <a:off x="738644" y="532042"/>
            <a:ext cx="10953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endParaRPr lang="tr-TR" dirty="0"/>
          </a:p>
          <a:p>
            <a:r>
              <a:rPr lang="tr-TR" dirty="0"/>
              <a:t>SONUÇ OLARAK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9C5256B-6693-415B-BA18-181EA01668EE}"/>
              </a:ext>
            </a:extLst>
          </p:cNvPr>
          <p:cNvSpPr txBox="1"/>
          <p:nvPr/>
        </p:nvSpPr>
        <p:spPr>
          <a:xfrm>
            <a:off x="738643" y="1400851"/>
            <a:ext cx="109536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endParaRPr lang="tr-TR" sz="2000" dirty="0">
              <a:solidFill>
                <a:srgbClr val="00B050"/>
              </a:solidFill>
            </a:endParaRPr>
          </a:p>
          <a:p>
            <a:r>
              <a:rPr lang="tr-TR" sz="2000" dirty="0">
                <a:solidFill>
                  <a:srgbClr val="00B050"/>
                </a:solidFill>
              </a:rPr>
              <a:t>BU SUNUMDA KİMSEYİ YARGILAMA /YERME AMACIM OLMADIĞI ÖZELLLİKLE BELİRMEK İSTERİM.  </a:t>
            </a:r>
          </a:p>
          <a:p>
            <a:endParaRPr lang="tr-TR" sz="2000" dirty="0">
              <a:solidFill>
                <a:srgbClr val="00B050"/>
              </a:solidFill>
            </a:endParaRPr>
          </a:p>
          <a:p>
            <a:r>
              <a:rPr lang="tr-TR" sz="2000" dirty="0">
                <a:solidFill>
                  <a:srgbClr val="00B050"/>
                </a:solidFill>
              </a:rPr>
              <a:t>TÜRKİYE’DE HEM İŞVEREN, HEM DANIŞMAN /UZMAN, HEM DE TEFTİŞ EDEN</a:t>
            </a:r>
          </a:p>
          <a:p>
            <a:r>
              <a:rPr lang="tr-TR" sz="2000" dirty="0">
                <a:solidFill>
                  <a:srgbClr val="00B050"/>
                </a:solidFill>
              </a:rPr>
              <a:t>EN GÜVENLİ VE EN VERİMLİ YÖNTEMİ BİRBİRİNDEN ÖĞRENEREK BERABER GELİŞTİRECEKTİR… </a:t>
            </a:r>
          </a:p>
          <a:p>
            <a:endParaRPr lang="tr-TR" sz="2000" dirty="0">
              <a:solidFill>
                <a:srgbClr val="00B050"/>
              </a:solidFill>
            </a:endParaRPr>
          </a:p>
          <a:p>
            <a:r>
              <a:rPr lang="tr-TR" sz="2000" dirty="0">
                <a:solidFill>
                  <a:srgbClr val="00B050"/>
                </a:solidFill>
              </a:rPr>
              <a:t>DÜNDEN DAHA İYİYİZ….</a:t>
            </a:r>
          </a:p>
          <a:p>
            <a:endParaRPr lang="tr-TR" sz="2000" dirty="0">
              <a:solidFill>
                <a:srgbClr val="00B050"/>
              </a:solidFill>
            </a:endParaRPr>
          </a:p>
          <a:p>
            <a:r>
              <a:rPr lang="tr-TR" sz="2000" dirty="0">
                <a:solidFill>
                  <a:srgbClr val="00B050"/>
                </a:solidFill>
              </a:rPr>
              <a:t>AMA YARIN DA BUGÜNKÜ YANLIŞLARIMIZA BAKMAYA DEVAM ETMELİYİZ….</a:t>
            </a:r>
          </a:p>
          <a:p>
            <a:endParaRPr lang="tr-TR" sz="2000" dirty="0">
              <a:solidFill>
                <a:srgbClr val="00B050"/>
              </a:solidFill>
            </a:endParaRPr>
          </a:p>
          <a:p>
            <a:r>
              <a:rPr lang="tr-TR" sz="2000" dirty="0">
                <a:solidFill>
                  <a:srgbClr val="00B050"/>
                </a:solidFill>
              </a:rPr>
              <a:t>SAYGILARIMLA</a:t>
            </a:r>
          </a:p>
          <a:p>
            <a:endParaRPr lang="tr-TR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8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F64EFA3D-5526-FF4C-AAD7-EF7492A5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18B669E7-50FF-374B-8777-D1978929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368" y="4102426"/>
            <a:ext cx="7561262" cy="5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765" tIns="35383" rIns="70765" bIns="35383">
            <a:spAutoFit/>
          </a:bodyPr>
          <a:lstStyle/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3200" b="1" dirty="0">
                <a:solidFill>
                  <a:srgbClr val="5F5F5F"/>
                </a:solidFill>
              </a:rPr>
              <a:t>Teşekkür Ederiz.</a:t>
            </a:r>
          </a:p>
        </p:txBody>
      </p:sp>
    </p:spTree>
    <p:extLst>
      <p:ext uri="{BB962C8B-B14F-4D97-AF65-F5344CB8AC3E}">
        <p14:creationId xmlns:p14="http://schemas.microsoft.com/office/powerpoint/2010/main" val="354723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B565A45-2F7E-4B47-B539-E228F953A2FF}"/>
              </a:ext>
            </a:extLst>
          </p:cNvPr>
          <p:cNvSpPr txBox="1"/>
          <p:nvPr/>
        </p:nvSpPr>
        <p:spPr>
          <a:xfrm>
            <a:off x="1340000" y="2860212"/>
            <a:ext cx="7576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Montserrat Medium" panose="00000600000000000000" pitchFamily="50" charset="-94"/>
              </a:rPr>
              <a:t>BİLİNDİĞİ ÜZERE ÇALIŞANLARIN PATLAYICI ORTAMLARDAN KORUNMASI HAKKINDA YÖNETMELİK YAYIN TARİHİ OLAN 2013’DEN İTİBAREN İVME KAZANMAYA BAŞLAMIŞTIR.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8A3F709-7543-4673-B230-AB6C8E125E27}"/>
              </a:ext>
            </a:extLst>
          </p:cNvPr>
          <p:cNvSpPr txBox="1"/>
          <p:nvPr/>
        </p:nvSpPr>
        <p:spPr>
          <a:xfrm>
            <a:off x="1340000" y="1082813"/>
            <a:ext cx="8898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latin typeface="Montserrat Medium" panose="00000600000000000000" pitchFamily="50" charset="-94"/>
              </a:defRPr>
            </a:lvl1pPr>
          </a:lstStyle>
          <a:p>
            <a:r>
              <a:rPr lang="tr-TR" sz="3200" b="1" dirty="0"/>
              <a:t>TÜRKİYE’DE PATLAMADAN KORUNMA VE ATEX ÇALIŞMALARI: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8E607D7-BEC6-4C9F-A83D-668D1013D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8474">
            <a:off x="7372842" y="1397248"/>
            <a:ext cx="4229360" cy="40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B565A45-2F7E-4B47-B539-E228F953A2FF}"/>
              </a:ext>
            </a:extLst>
          </p:cNvPr>
          <p:cNvSpPr txBox="1"/>
          <p:nvPr/>
        </p:nvSpPr>
        <p:spPr>
          <a:xfrm>
            <a:off x="1340000" y="2860212"/>
            <a:ext cx="7576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Montserrat Medium" panose="00000600000000000000" pitchFamily="50" charset="-94"/>
              </a:rPr>
              <a:t>BİLİNDİĞİ ÜZERE ÇALIŞANLARIN PATLAYICI ORTAMLARDAN KORUNMASI HAKKINDA YÖNETMELİK YAYIN TARİHİ OLAN 2013’DEN İTİBAREN İVME KAZANMAYA BAŞLAMIŞTIR.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8A3F709-7543-4673-B230-AB6C8E125E27}"/>
              </a:ext>
            </a:extLst>
          </p:cNvPr>
          <p:cNvSpPr txBox="1"/>
          <p:nvPr/>
        </p:nvSpPr>
        <p:spPr>
          <a:xfrm>
            <a:off x="1340000" y="1082813"/>
            <a:ext cx="8898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latin typeface="Montserrat Medium" panose="00000600000000000000" pitchFamily="50" charset="-94"/>
              </a:defRPr>
            </a:lvl1pPr>
          </a:lstStyle>
          <a:p>
            <a:r>
              <a:rPr lang="tr-TR" sz="3200" b="1" dirty="0"/>
              <a:t>TÜRKİYE’DE PATLAMADAN KORUNMA VE ATEX ÇALIŞMALARI: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8E607D7-BEC6-4C9F-A83D-668D1013D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8474">
            <a:off x="7372842" y="1397248"/>
            <a:ext cx="4229360" cy="40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82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FDD6B5B3-6BEE-463D-BD98-90AD7B06A7EF}"/>
              </a:ext>
            </a:extLst>
          </p:cNvPr>
          <p:cNvSpPr txBox="1"/>
          <p:nvPr/>
        </p:nvSpPr>
        <p:spPr>
          <a:xfrm>
            <a:off x="1076214" y="1203950"/>
            <a:ext cx="1019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000">
                <a:latin typeface="Montserrat Medium" panose="00000600000000000000" pitchFamily="50" charset="-94"/>
              </a:defRPr>
            </a:lvl1pPr>
          </a:lstStyle>
          <a:p>
            <a:r>
              <a:rPr lang="tr-TR" sz="2400" dirty="0"/>
              <a:t>BU TARİHTE STANDART VE DOKUMAN BELİRSİZLİĞİMİZ VE MÜHENDİSLİK  TECRÜBEMİZ KISITLI SAYILABİLECEK DURUMDAYDI 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414CF29-EC7D-46F5-B6F7-AF949C350FC3}"/>
              </a:ext>
            </a:extLst>
          </p:cNvPr>
          <p:cNvSpPr txBox="1"/>
          <p:nvPr/>
        </p:nvSpPr>
        <p:spPr>
          <a:xfrm rot="20267773">
            <a:off x="1076215" y="4043846"/>
            <a:ext cx="617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TS EN 60079-10:2009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3CBF444-5955-40B6-9C72-3DD7485B1536}"/>
              </a:ext>
            </a:extLst>
          </p:cNvPr>
          <p:cNvSpPr txBox="1"/>
          <p:nvPr/>
        </p:nvSpPr>
        <p:spPr>
          <a:xfrm rot="739714">
            <a:off x="5510226" y="3386789"/>
            <a:ext cx="242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CEI 31-35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64E1739-1089-4C3C-9AE0-2EC1A88981F5}"/>
              </a:ext>
            </a:extLst>
          </p:cNvPr>
          <p:cNvSpPr txBox="1"/>
          <p:nvPr/>
        </p:nvSpPr>
        <p:spPr>
          <a:xfrm rot="21218666">
            <a:off x="9231381" y="4860844"/>
            <a:ext cx="242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TS EN 1127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D1C28B5-3305-491A-84BC-E8BEF2EC1761}"/>
              </a:ext>
            </a:extLst>
          </p:cNvPr>
          <p:cNvSpPr txBox="1"/>
          <p:nvPr/>
        </p:nvSpPr>
        <p:spPr>
          <a:xfrm rot="21218666">
            <a:off x="4883717" y="4782466"/>
            <a:ext cx="242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60079-14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E8413C94-742F-4FB9-BDA0-EBAD37F79612}"/>
              </a:ext>
            </a:extLst>
          </p:cNvPr>
          <p:cNvSpPr txBox="1"/>
          <p:nvPr/>
        </p:nvSpPr>
        <p:spPr>
          <a:xfrm rot="1776450">
            <a:off x="8538244" y="3559516"/>
            <a:ext cx="242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60079-17</a:t>
            </a:r>
          </a:p>
        </p:txBody>
      </p:sp>
    </p:spTree>
    <p:extLst>
      <p:ext uri="{BB962C8B-B14F-4D97-AF65-F5344CB8AC3E}">
        <p14:creationId xmlns:p14="http://schemas.microsoft.com/office/powerpoint/2010/main" val="4002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1553EB1-807B-49BB-8681-5EF67C7B2F2B}"/>
              </a:ext>
            </a:extLst>
          </p:cNvPr>
          <p:cNvSpPr txBox="1"/>
          <p:nvPr/>
        </p:nvSpPr>
        <p:spPr>
          <a:xfrm>
            <a:off x="1339999" y="1210177"/>
            <a:ext cx="7360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dirty="0"/>
              <a:t>İLK YAPILAN DOKÜMANLAR İLE SON DOKÜMANLARI KARŞILAŞTIRDIĞIMIZDA KAFAMIZIN NE KADAR KARIŞIK OLDUĞUNU ANLAMAK MÜMKÜN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1ADE1A4-E3D0-4D81-84A8-0CF49DD57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2914">
            <a:off x="6151073" y="3546391"/>
            <a:ext cx="2199069" cy="72931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1D29249-F6C3-41FB-BCE1-D9EACB491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9891">
            <a:off x="2697657" y="4645461"/>
            <a:ext cx="4981575" cy="78105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3D22FEB-0BED-45FD-BF0B-53CF2C297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36050">
            <a:off x="7505772" y="2529273"/>
            <a:ext cx="4410075" cy="32385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416AF87-ABA0-42B4-ABD1-C0978863A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91007" y="3280425"/>
            <a:ext cx="4667249" cy="2662024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D0136E56-6E43-4168-9ABC-5DE2427B19F5}"/>
              </a:ext>
            </a:extLst>
          </p:cNvPr>
          <p:cNvSpPr txBox="1"/>
          <p:nvPr/>
        </p:nvSpPr>
        <p:spPr>
          <a:xfrm rot="1270896">
            <a:off x="9289411" y="3167462"/>
            <a:ext cx="842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400" b="1" dirty="0" err="1">
                <a:solidFill>
                  <a:srgbClr val="7030A0"/>
                </a:solidFill>
              </a:rPr>
              <a:t>Vz</a:t>
            </a:r>
            <a:endParaRPr lang="tr-TR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5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7973A43-842D-4CAD-A0DA-62A6854B4041}"/>
              </a:ext>
            </a:extLst>
          </p:cNvPr>
          <p:cNvSpPr txBox="1"/>
          <p:nvPr/>
        </p:nvSpPr>
        <p:spPr>
          <a:xfrm>
            <a:off x="10660654" y="951176"/>
            <a:ext cx="123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3600">
                <a:solidFill>
                  <a:schemeClr val="accent6"/>
                </a:solidFill>
                <a:latin typeface="Montserrat Medium" panose="00000600000000000000" pitchFamily="50" charset="-94"/>
              </a:defRPr>
            </a:lvl1pPr>
          </a:lstStyle>
          <a:p>
            <a:r>
              <a:rPr lang="tr-TR" dirty="0"/>
              <a:t>2014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87D2224-10F9-499A-AE9A-42E2D84F5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" y="1006404"/>
            <a:ext cx="7594953" cy="471247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2911CE7-7199-4A4B-8216-1F2595F35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936" y="4482562"/>
            <a:ext cx="2267024" cy="12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8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78C72E0-2C7C-4E45-BEF6-B29CB6BB3F5D}"/>
              </a:ext>
            </a:extLst>
          </p:cNvPr>
          <p:cNvSpPr txBox="1"/>
          <p:nvPr/>
        </p:nvSpPr>
        <p:spPr>
          <a:xfrm>
            <a:off x="10660654" y="891279"/>
            <a:ext cx="119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>
                <a:latin typeface="Montserrat Medium" panose="00000600000000000000" pitchFamily="50" charset="-94"/>
              </a:defRPr>
            </a:lvl1pPr>
          </a:lstStyle>
          <a:p>
            <a:r>
              <a:rPr lang="tr-TR" sz="3600" dirty="0">
                <a:solidFill>
                  <a:schemeClr val="accent6"/>
                </a:solidFill>
              </a:rPr>
              <a:t>2021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5EB40052-500F-461D-AEA8-D2F9B4E1B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89" y="947540"/>
            <a:ext cx="8126315" cy="491256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5B94F6A0-08F5-4C4D-93AF-67EEAF90B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780" y="4536465"/>
            <a:ext cx="2267024" cy="12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9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id="{6E04D0DA-17FB-0D4B-A994-E1DAD02F4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" y="90722"/>
            <a:ext cx="9477632" cy="68775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C10FC9A-90F3-A240-8EA4-D79D08A50ACC}"/>
              </a:ext>
            </a:extLst>
          </p:cNvPr>
          <p:cNvSpPr txBox="1"/>
          <p:nvPr/>
        </p:nvSpPr>
        <p:spPr>
          <a:xfrm>
            <a:off x="341870" y="103079"/>
            <a:ext cx="822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Türkiye’de ATEX ve Patlamadan Korunma  </a:t>
            </a:r>
          </a:p>
          <a:p>
            <a:r>
              <a:rPr lang="tr-TR" sz="3600" b="1" dirty="0">
                <a:solidFill>
                  <a:schemeClr val="bg1"/>
                </a:solidFill>
              </a:rPr>
              <a:t>Gelinen Aşama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59017BC-FCD2-CD4A-BC55-2CFAB72C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89007AD3-A23C-A541-97D2-4B98942908F7}"/>
              </a:ext>
            </a:extLst>
          </p:cNvPr>
          <p:cNvSpPr/>
          <p:nvPr/>
        </p:nvSpPr>
        <p:spPr>
          <a:xfrm>
            <a:off x="329513" y="877331"/>
            <a:ext cx="11520617" cy="5214320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DACC678-E09F-48D9-ACA6-967E3460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749" y="-109959"/>
            <a:ext cx="1462738" cy="1200329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F24BA7FC-1D97-4C80-A70D-A515B5CA3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43" y="1329718"/>
            <a:ext cx="4988758" cy="419856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7492664-25BB-47DD-B8B8-3ABC8CD56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664" y="1395009"/>
            <a:ext cx="4510454" cy="413327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1C43C97-E498-4797-BEAC-BD719E64F595}"/>
              </a:ext>
            </a:extLst>
          </p:cNvPr>
          <p:cNvSpPr txBox="1"/>
          <p:nvPr/>
        </p:nvSpPr>
        <p:spPr>
          <a:xfrm>
            <a:off x="2540000" y="877331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Öncesi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A409CFA-7A9D-48EE-9F16-037A4BE5D9DE}"/>
              </a:ext>
            </a:extLst>
          </p:cNvPr>
          <p:cNvSpPr txBox="1"/>
          <p:nvPr/>
        </p:nvSpPr>
        <p:spPr>
          <a:xfrm>
            <a:off x="8468567" y="898446"/>
            <a:ext cx="86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Sonrası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C3B3EF7-E9A6-438B-BCB2-3CD6F0035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763" y="4600635"/>
            <a:ext cx="1711723" cy="92751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B56D764-A0D0-45D7-B14B-089C0F0B2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654" y="4708344"/>
            <a:ext cx="1624706" cy="81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32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862</Words>
  <Application>Microsoft Office PowerPoint</Application>
  <PresentationFormat>Geniş ekran</PresentationFormat>
  <Paragraphs>195</Paragraphs>
  <Slides>22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Montserrat Medium</vt:lpstr>
      <vt:lpstr>Office Teması</vt:lpstr>
      <vt:lpstr>Paintbrush Resmi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Ceyda ÖZTÜRK</dc:creator>
  <cp:lastModifiedBy>Selçuk Keleş</cp:lastModifiedBy>
  <cp:revision>15</cp:revision>
  <dcterms:created xsi:type="dcterms:W3CDTF">2019-03-06T10:36:16Z</dcterms:created>
  <dcterms:modified xsi:type="dcterms:W3CDTF">2022-05-17T09:29:11Z</dcterms:modified>
</cp:coreProperties>
</file>