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90"/>
  </p:notesMasterIdLst>
  <p:handoutMasterIdLst>
    <p:handoutMasterId r:id="rId91"/>
  </p:handoutMasterIdLst>
  <p:sldIdLst>
    <p:sldId id="256" r:id="rId2"/>
    <p:sldId id="619" r:id="rId3"/>
    <p:sldId id="617" r:id="rId4"/>
    <p:sldId id="1326" r:id="rId5"/>
    <p:sldId id="1327" r:id="rId6"/>
    <p:sldId id="673" r:id="rId7"/>
    <p:sldId id="607" r:id="rId8"/>
    <p:sldId id="1345" r:id="rId9"/>
    <p:sldId id="608" r:id="rId10"/>
    <p:sldId id="1324" r:id="rId11"/>
    <p:sldId id="1315" r:id="rId12"/>
    <p:sldId id="548" r:id="rId13"/>
    <p:sldId id="702" r:id="rId14"/>
    <p:sldId id="700" r:id="rId15"/>
    <p:sldId id="701" r:id="rId16"/>
    <p:sldId id="703" r:id="rId17"/>
    <p:sldId id="1328" r:id="rId18"/>
    <p:sldId id="479" r:id="rId19"/>
    <p:sldId id="579" r:id="rId20"/>
    <p:sldId id="459" r:id="rId21"/>
    <p:sldId id="482" r:id="rId22"/>
    <p:sldId id="477" r:id="rId23"/>
    <p:sldId id="889" r:id="rId24"/>
    <p:sldId id="462" r:id="rId25"/>
    <p:sldId id="1330" r:id="rId26"/>
    <p:sldId id="1317" r:id="rId27"/>
    <p:sldId id="1322" r:id="rId28"/>
    <p:sldId id="1321" r:id="rId29"/>
    <p:sldId id="630" r:id="rId30"/>
    <p:sldId id="496" r:id="rId31"/>
    <p:sldId id="1331" r:id="rId32"/>
    <p:sldId id="497" r:id="rId33"/>
    <p:sldId id="498" r:id="rId34"/>
    <p:sldId id="500" r:id="rId35"/>
    <p:sldId id="1332" r:id="rId36"/>
    <p:sldId id="1334" r:id="rId37"/>
    <p:sldId id="1333" r:id="rId38"/>
    <p:sldId id="493" r:id="rId39"/>
    <p:sldId id="601" r:id="rId40"/>
    <p:sldId id="495" r:id="rId41"/>
    <p:sldId id="505" r:id="rId42"/>
    <p:sldId id="1337" r:id="rId43"/>
    <p:sldId id="1336" r:id="rId44"/>
    <p:sldId id="927" r:id="rId45"/>
    <p:sldId id="661" r:id="rId46"/>
    <p:sldId id="1335" r:id="rId47"/>
    <p:sldId id="1338" r:id="rId48"/>
    <p:sldId id="484" r:id="rId49"/>
    <p:sldId id="591" r:id="rId50"/>
    <p:sldId id="593" r:id="rId51"/>
    <p:sldId id="599" r:id="rId52"/>
    <p:sldId id="511" r:id="rId53"/>
    <p:sldId id="1346" r:id="rId54"/>
    <p:sldId id="1303" r:id="rId55"/>
    <p:sldId id="1339" r:id="rId56"/>
    <p:sldId id="1340" r:id="rId57"/>
    <p:sldId id="1310" r:id="rId58"/>
    <p:sldId id="521" r:id="rId59"/>
    <p:sldId id="1341" r:id="rId60"/>
    <p:sldId id="575" r:id="rId61"/>
    <p:sldId id="574" r:id="rId62"/>
    <p:sldId id="524" r:id="rId63"/>
    <p:sldId id="573" r:id="rId64"/>
    <p:sldId id="681" r:id="rId65"/>
    <p:sldId id="687" r:id="rId66"/>
    <p:sldId id="682" r:id="rId67"/>
    <p:sldId id="1342" r:id="rId68"/>
    <p:sldId id="1316" r:id="rId69"/>
    <p:sldId id="1343" r:id="rId70"/>
    <p:sldId id="1344" r:id="rId71"/>
    <p:sldId id="545" r:id="rId72"/>
    <p:sldId id="546" r:id="rId73"/>
    <p:sldId id="549" r:id="rId74"/>
    <p:sldId id="555" r:id="rId75"/>
    <p:sldId id="1347" r:id="rId76"/>
    <p:sldId id="557" r:id="rId77"/>
    <p:sldId id="559" r:id="rId78"/>
    <p:sldId id="562" r:id="rId79"/>
    <p:sldId id="560" r:id="rId80"/>
    <p:sldId id="564" r:id="rId81"/>
    <p:sldId id="476" r:id="rId82"/>
    <p:sldId id="475" r:id="rId83"/>
    <p:sldId id="468" r:id="rId84"/>
    <p:sldId id="640" r:id="rId85"/>
    <p:sldId id="525" r:id="rId86"/>
    <p:sldId id="527" r:id="rId87"/>
    <p:sldId id="528" r:id="rId88"/>
    <p:sldId id="533"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80"/>
    <a:srgbClr val="003387"/>
    <a:srgbClr val="17486F"/>
    <a:srgbClr val="1F497D"/>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8" autoAdjust="0"/>
    <p:restoredTop sz="92617" autoAdjust="0"/>
  </p:normalViewPr>
  <p:slideViewPr>
    <p:cSldViewPr>
      <p:cViewPr varScale="1">
        <p:scale>
          <a:sx n="105" d="100"/>
          <a:sy n="105" d="100"/>
        </p:scale>
        <p:origin x="1656" y="114"/>
      </p:cViewPr>
      <p:guideLst>
        <p:guide orient="horz" pos="2160"/>
        <p:guide pos="2880"/>
      </p:guideLst>
    </p:cSldViewPr>
  </p:slideViewPr>
  <p:notesTextViewPr>
    <p:cViewPr>
      <p:scale>
        <a:sx n="100" d="100"/>
        <a:sy n="100" d="100"/>
      </p:scale>
      <p:origin x="0" y="0"/>
    </p:cViewPr>
  </p:notesTextViewPr>
  <p:notesViewPr>
    <p:cSldViewPr>
      <p:cViewPr varScale="1">
        <p:scale>
          <a:sx n="70" d="100"/>
          <a:sy n="70" d="100"/>
        </p:scale>
        <p:origin x="324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1tg_ee\Documents\IEP%20TECHNOLOGIES\8.1%20Guides%20and%20processes\DHA-Dust%20Hazard%20Analysis\0%20DHA-%20dust%20explosion%20probability%20statistic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tr-TR"/>
              <a:t>Toz</a:t>
            </a:r>
            <a:r>
              <a:rPr lang="tr-TR" baseline="0"/>
              <a:t> Patlamaları </a:t>
            </a:r>
            <a:r>
              <a:rPr lang="tr-TR"/>
              <a:t>Alev Kaynakları Dağılımı</a:t>
            </a:r>
            <a:endParaRPr lang="en-US"/>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958373827377725E-2"/>
          <c:y val="0.13700616777255714"/>
          <c:w val="0.92901159578930137"/>
          <c:h val="0.64278689597702465"/>
        </c:manualLayout>
      </c:layout>
      <c:barChart>
        <c:barDir val="col"/>
        <c:grouping val="clustered"/>
        <c:varyColors val="0"/>
        <c:ser>
          <c:idx val="0"/>
          <c:order val="0"/>
          <c:tx>
            <c:strRef>
              <c:f>'Alev kaynakları'!$A$4:$A$13</c:f>
              <c:strCache>
                <c:ptCount val="10"/>
                <c:pt idx="0">
                  <c:v>Sürtünme</c:v>
                </c:pt>
                <c:pt idx="1">
                  <c:v>Kıvılcım</c:v>
                </c:pt>
                <c:pt idx="2">
                  <c:v>Kimyasal reaktivite</c:v>
                </c:pt>
                <c:pt idx="3">
                  <c:v>Sıcak İş</c:v>
                </c:pt>
                <c:pt idx="4">
                  <c:v>Alev-kazan</c:v>
                </c:pt>
                <c:pt idx="5">
                  <c:v>Elektrik</c:v>
                </c:pt>
                <c:pt idx="6">
                  <c:v>Statik Elektrik</c:v>
                </c:pt>
                <c:pt idx="7">
                  <c:v>Aşırı ısınma</c:v>
                </c:pt>
                <c:pt idx="8">
                  <c:v>Sıcak yüzeyler</c:v>
                </c:pt>
                <c:pt idx="9">
                  <c:v>Bilinmiyenler</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'Alev kaynakları'!$A$4:$A$13</c:f>
              <c:strCache>
                <c:ptCount val="10"/>
                <c:pt idx="0">
                  <c:v>Sürtünme</c:v>
                </c:pt>
                <c:pt idx="1">
                  <c:v>Kıvılcım</c:v>
                </c:pt>
                <c:pt idx="2">
                  <c:v>Kimyasal reaktivite</c:v>
                </c:pt>
                <c:pt idx="3">
                  <c:v>Sıcak İş</c:v>
                </c:pt>
                <c:pt idx="4">
                  <c:v>Alev-kazan</c:v>
                </c:pt>
                <c:pt idx="5">
                  <c:v>Elektrik</c:v>
                </c:pt>
                <c:pt idx="6">
                  <c:v>Statik Elektrik</c:v>
                </c:pt>
                <c:pt idx="7">
                  <c:v>Aşırı ısınma</c:v>
                </c:pt>
                <c:pt idx="8">
                  <c:v>Sıcak yüzeyler</c:v>
                </c:pt>
                <c:pt idx="9">
                  <c:v>Bilinmiyenler</c:v>
                </c:pt>
              </c:strCache>
            </c:strRef>
          </c:cat>
          <c:val>
            <c:numRef>
              <c:f>'Alev kaynakları'!$B$4:$B$13</c:f>
              <c:numCache>
                <c:formatCode>General</c:formatCode>
                <c:ptCount val="10"/>
                <c:pt idx="0">
                  <c:v>50</c:v>
                </c:pt>
                <c:pt idx="1">
                  <c:v>38</c:v>
                </c:pt>
                <c:pt idx="2">
                  <c:v>16</c:v>
                </c:pt>
                <c:pt idx="3">
                  <c:v>13</c:v>
                </c:pt>
                <c:pt idx="4">
                  <c:v>10</c:v>
                </c:pt>
                <c:pt idx="5">
                  <c:v>6</c:v>
                </c:pt>
                <c:pt idx="6">
                  <c:v>6</c:v>
                </c:pt>
                <c:pt idx="7">
                  <c:v>4</c:v>
                </c:pt>
                <c:pt idx="8">
                  <c:v>2</c:v>
                </c:pt>
                <c:pt idx="9">
                  <c:v>21</c:v>
                </c:pt>
              </c:numCache>
            </c:numRef>
          </c:val>
          <c:extLst>
            <c:ext xmlns:c16="http://schemas.microsoft.com/office/drawing/2014/chart" uri="{C3380CC4-5D6E-409C-BE32-E72D297353CC}">
              <c16:uniqueId val="{00000000-6014-4FE5-9013-5C7D10F4DCA6}"/>
            </c:ext>
          </c:extLst>
        </c:ser>
        <c:dLbls>
          <c:showLegendKey val="0"/>
          <c:showVal val="0"/>
          <c:showCatName val="0"/>
          <c:showSerName val="0"/>
          <c:showPercent val="0"/>
          <c:showBubbleSize val="0"/>
        </c:dLbls>
        <c:gapWidth val="100"/>
        <c:overlap val="-24"/>
        <c:axId val="464956600"/>
        <c:axId val="464958568"/>
      </c:barChart>
      <c:catAx>
        <c:axId val="4649566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4958568"/>
        <c:crosses val="autoZero"/>
        <c:auto val="1"/>
        <c:lblAlgn val="ctr"/>
        <c:lblOffset val="100"/>
        <c:noMultiLvlLbl val="0"/>
      </c:catAx>
      <c:valAx>
        <c:axId val="464958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4956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6D9A21-1C03-4BEF-B943-8B31BBA3B680}" type="datetimeFigureOut">
              <a:rPr lang="en-US" smtClean="0"/>
              <a:t>17/05/2022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95E6B-E0AA-42C7-9F6F-1196FFC25FE6}" type="slidenum">
              <a:rPr lang="en-US" smtClean="0"/>
              <a:t>‹#›</a:t>
            </a:fld>
            <a:endParaRPr lang="en-US"/>
          </a:p>
        </p:txBody>
      </p:sp>
    </p:spTree>
    <p:extLst>
      <p:ext uri="{BB962C8B-B14F-4D97-AF65-F5344CB8AC3E}">
        <p14:creationId xmlns:p14="http://schemas.microsoft.com/office/powerpoint/2010/main" val="2285795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210886-1D28-4CFE-AA80-B04E7632C46A}" type="datetimeFigureOut">
              <a:rPr lang="en-US" smtClean="0"/>
              <a:pPr/>
              <a:t>17/05/2022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ED4F6A-04E6-46DD-9509-CF7B6CB9E711}" type="slidenum">
              <a:rPr lang="en-US" smtClean="0"/>
              <a:pPr/>
              <a:t>‹#›</a:t>
            </a:fld>
            <a:endParaRPr lang="en-US" dirty="0"/>
          </a:p>
        </p:txBody>
      </p:sp>
    </p:spTree>
    <p:extLst>
      <p:ext uri="{BB962C8B-B14F-4D97-AF65-F5344CB8AC3E}">
        <p14:creationId xmlns:p14="http://schemas.microsoft.com/office/powerpoint/2010/main" val="378989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de-DE" sz="1600" dirty="0"/>
          </a:p>
        </p:txBody>
      </p:sp>
    </p:spTree>
    <p:extLst>
      <p:ext uri="{BB962C8B-B14F-4D97-AF65-F5344CB8AC3E}">
        <p14:creationId xmlns:p14="http://schemas.microsoft.com/office/powerpoint/2010/main" val="3960230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30</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3637829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31</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3836284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32</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3637829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33</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3637829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38</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3637829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39</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3637829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40</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3637829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41</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615433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42</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2151312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45</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363782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17</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2846332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46</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980830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47</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3674799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48</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363782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8ED4F6A-04E6-46DD-9509-CF7B6CB9E711}" type="slidenum">
              <a:rPr lang="en-US" smtClean="0"/>
              <a:pPr/>
              <a:t>49</a:t>
            </a:fld>
            <a:endParaRPr lang="en-US"/>
          </a:p>
        </p:txBody>
      </p:sp>
    </p:spTree>
    <p:extLst>
      <p:ext uri="{BB962C8B-B14F-4D97-AF65-F5344CB8AC3E}">
        <p14:creationId xmlns:p14="http://schemas.microsoft.com/office/powerpoint/2010/main" val="324358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8ED4F6A-04E6-46DD-9509-CF7B6CB9E711}" type="slidenum">
              <a:rPr lang="en-US" smtClean="0"/>
              <a:pPr/>
              <a:t>50</a:t>
            </a:fld>
            <a:endParaRPr lang="en-US"/>
          </a:p>
        </p:txBody>
      </p:sp>
    </p:spTree>
    <p:extLst>
      <p:ext uri="{BB962C8B-B14F-4D97-AF65-F5344CB8AC3E}">
        <p14:creationId xmlns:p14="http://schemas.microsoft.com/office/powerpoint/2010/main" val="324358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51</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3637829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DF37E9ED-E5B4-4CB5-AB57-9191E24C1210}" type="slidenum">
              <a:rPr lang="en-US" altLang="en-US" i="0" smtClean="0">
                <a:latin typeface="Times New Roman" panose="02020603050405020304" pitchFamily="18" charset="0"/>
              </a:rPr>
              <a:pPr/>
              <a:t>58</a:t>
            </a:fld>
            <a:endParaRPr lang="en-US" altLang="en-US" i="0">
              <a:latin typeface="Times New Roman" panose="02020603050405020304"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3713444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DF37E9ED-E5B4-4CB5-AB57-9191E24C1210}" type="slidenum">
              <a:rPr lang="en-US" altLang="en-US" i="0" smtClean="0">
                <a:latin typeface="Times New Roman" panose="02020603050405020304" pitchFamily="18" charset="0"/>
              </a:rPr>
              <a:pPr/>
              <a:t>59</a:t>
            </a:fld>
            <a:endParaRPr lang="en-US" altLang="en-US" i="0">
              <a:latin typeface="Times New Roman" panose="02020603050405020304"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3713444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28CA1EF-D965-4594-BC10-896965787D7F}" type="slidenum">
              <a:rPr lang="en-US" altLang="en-US" i="0" smtClean="0">
                <a:latin typeface="Times New Roman" panose="02020603050405020304" pitchFamily="18" charset="0"/>
              </a:rPr>
              <a:pPr/>
              <a:t>60</a:t>
            </a:fld>
            <a:endParaRPr lang="en-US" altLang="en-US" i="0">
              <a:latin typeface="Times New Roman" panose="02020603050405020304"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551184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28CA1EF-D965-4594-BC10-896965787D7F}" type="slidenum">
              <a:rPr lang="en-US" altLang="en-US" i="0" smtClean="0">
                <a:latin typeface="Times New Roman" panose="02020603050405020304" pitchFamily="18" charset="0"/>
              </a:rPr>
              <a:pPr/>
              <a:t>61</a:t>
            </a:fld>
            <a:endParaRPr lang="en-US" altLang="en-US" i="0">
              <a:latin typeface="Times New Roman" panose="02020603050405020304"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551184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de-DE" sz="1600" dirty="0"/>
          </a:p>
        </p:txBody>
      </p:sp>
    </p:spTree>
    <p:extLst>
      <p:ext uri="{BB962C8B-B14F-4D97-AF65-F5344CB8AC3E}">
        <p14:creationId xmlns:p14="http://schemas.microsoft.com/office/powerpoint/2010/main" val="3960230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DF37E9ED-E5B4-4CB5-AB57-9191E24C1210}" type="slidenum">
              <a:rPr lang="en-US" altLang="en-US" i="0" smtClean="0">
                <a:latin typeface="Times New Roman" panose="02020603050405020304" pitchFamily="18" charset="0"/>
              </a:rPr>
              <a:pPr/>
              <a:t>62</a:t>
            </a:fld>
            <a:endParaRPr lang="en-US" altLang="en-US" i="0">
              <a:latin typeface="Times New Roman" panose="02020603050405020304"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3713444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28CA1EF-D965-4594-BC10-896965787D7F}" type="slidenum">
              <a:rPr lang="en-US" altLang="en-US" i="0" smtClean="0">
                <a:latin typeface="Times New Roman" panose="02020603050405020304" pitchFamily="18" charset="0"/>
              </a:rPr>
              <a:pPr/>
              <a:t>65</a:t>
            </a:fld>
            <a:endParaRPr lang="en-US" altLang="en-US" i="0">
              <a:latin typeface="Times New Roman" panose="02020603050405020304"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5511848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28CA1EF-D965-4594-BC10-896965787D7F}" type="slidenum">
              <a:rPr lang="en-US" altLang="en-US" i="0" smtClean="0">
                <a:latin typeface="Times New Roman" panose="02020603050405020304" pitchFamily="18" charset="0"/>
              </a:rPr>
              <a:pPr/>
              <a:t>67</a:t>
            </a:fld>
            <a:endParaRPr lang="en-US" altLang="en-US" i="0">
              <a:latin typeface="Times New Roman" panose="02020603050405020304"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551184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47D3DC4-9DD9-4053-9C05-87FF79F12B8B}" type="slidenum">
              <a:rPr lang="en-US" smtClean="0"/>
              <a:t>68</a:t>
            </a:fld>
            <a:endParaRPr lang="en-US" dirty="0"/>
          </a:p>
        </p:txBody>
      </p:sp>
    </p:spTree>
    <p:extLst>
      <p:ext uri="{BB962C8B-B14F-4D97-AF65-F5344CB8AC3E}">
        <p14:creationId xmlns:p14="http://schemas.microsoft.com/office/powerpoint/2010/main" val="688272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28CA1EF-D965-4594-BC10-896965787D7F}" type="slidenum">
              <a:rPr lang="en-US" altLang="en-US" i="0" smtClean="0">
                <a:latin typeface="Times New Roman" panose="02020603050405020304" pitchFamily="18" charset="0"/>
              </a:rPr>
              <a:pPr/>
              <a:t>70</a:t>
            </a:fld>
            <a:endParaRPr lang="en-US" altLang="en-US" i="0">
              <a:latin typeface="Times New Roman" panose="02020603050405020304"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551184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3CC267D0-8ED8-4DCF-9B09-18628D078517}" type="slidenum">
              <a:rPr lang="en-US" altLang="en-US" i="0" smtClean="0">
                <a:latin typeface="Times New Roman" panose="02020603050405020304" pitchFamily="18" charset="0"/>
              </a:rPr>
              <a:pPr/>
              <a:t>71</a:t>
            </a:fld>
            <a:endParaRPr lang="en-US" altLang="en-US" i="0">
              <a:latin typeface="Times New Roman" panose="02020603050405020304" pitchFamily="18"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1397145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3CC267D0-8ED8-4DCF-9B09-18628D078517}" type="slidenum">
              <a:rPr lang="en-US" altLang="en-US" i="0" smtClean="0">
                <a:latin typeface="Times New Roman" panose="02020603050405020304" pitchFamily="18" charset="0"/>
              </a:rPr>
              <a:pPr/>
              <a:t>72</a:t>
            </a:fld>
            <a:endParaRPr lang="en-US" altLang="en-US" i="0">
              <a:latin typeface="Times New Roman" panose="02020603050405020304" pitchFamily="18"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1397145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2C314F1B-508F-4E88-BAE6-542FFF597681}" type="slidenum">
              <a:rPr lang="en-US" altLang="en-US" i="0" smtClean="0">
                <a:latin typeface="Times New Roman" panose="02020603050405020304" pitchFamily="18" charset="0"/>
              </a:rPr>
              <a:pPr/>
              <a:t>77</a:t>
            </a:fld>
            <a:endParaRPr lang="en-US" altLang="en-US" i="0">
              <a:latin typeface="Times New Roman" panose="02020603050405020304" pitchFamily="18"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3819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2C314F1B-508F-4E88-BAE6-542FFF597681}" type="slidenum">
              <a:rPr lang="en-US" altLang="en-US" i="0" smtClean="0">
                <a:latin typeface="Times New Roman" panose="02020603050405020304" pitchFamily="18" charset="0"/>
              </a:rPr>
              <a:pPr/>
              <a:t>79</a:t>
            </a:fld>
            <a:endParaRPr lang="en-US" altLang="en-US" i="0">
              <a:latin typeface="Times New Roman" panose="02020603050405020304" pitchFamily="18"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3819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p:spPr>
        <p:txBody>
          <a:bodyPr/>
          <a:lstStyle/>
          <a:p>
            <a:endParaRPr lang="en-US" altLang="en-US"/>
          </a:p>
        </p:txBody>
      </p:sp>
      <p:sp>
        <p:nvSpPr>
          <p:cNvPr id="195588"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4729AD2-64EA-44B7-A8EB-9FA4BE222000}" type="slidenum">
              <a:rPr lang="en-US" altLang="en-US" smtClean="0"/>
              <a:pPr>
                <a:spcBef>
                  <a:spcPct val="0"/>
                </a:spcBef>
              </a:pPr>
              <a:t>85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19</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2506114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p:spPr>
        <p:txBody>
          <a:bodyPr/>
          <a:lstStyle/>
          <a:p>
            <a:endParaRPr lang="en-US" altLang="en-US"/>
          </a:p>
        </p:txBody>
      </p:sp>
      <p:sp>
        <p:nvSpPr>
          <p:cNvPr id="197636"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34CB1F3C-76E1-4F1B-8C73-D6C52C962B78}" type="slidenum">
              <a:rPr lang="en-US" altLang="en-US" smtClean="0"/>
              <a:pPr>
                <a:spcBef>
                  <a:spcPct val="0"/>
                </a:spcBef>
              </a:pPr>
              <a:t>86</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p:spPr>
        <p:txBody>
          <a:bodyPr>
            <a:normAutofit fontScale="92500"/>
          </a:bodyPr>
          <a:lstStyle/>
          <a:p>
            <a:r>
              <a:rPr lang="en-US" altLang="en-US"/>
              <a:t>NFPA issues a number of national consensus standards that address the hazards of combustible dust. For example, NFPA 654, Standard for the Prevention of Fire and Dust Explosions from the Manufacturing, Processing, and Handling of Combustible Particulate Solids, addresses the hazards of combustible dust in a general manner. Specific industries are excluded from NFPA 654, but are covered by other NFPA standards, including NFPA 61, Standard for the Prevention of Fires and Dust Explosions in Agricultural and Food Processing Facilities; NFPA 484, Standard for Combustible Metals; NFPA 655, Standard for Prevention of Sulfur Fires and Explosions; and NFPA 664, Standard for the Prevention of Fires and Explosions in Wood Processing and Woodworking Facilities. These five NFPA combustible dust standards have mandatory secondary references to a large number of other standards. The 2006 edition of NFPA 654 mandates compliance with 36 other NFPA standards. These 36 secondary references, in turn, reference additional standards. In effect, no one standard comprehensively addresses the hazards of combustible dust, which may pose difficulties for some employers trying to develop programs to mitigate combustible dust hazards. In addition, the provisions of these five NFPA standards differ, which may add to these difficulties. Some elements of protection are addressed in some standards but not in others; other elements are addressed in different ways in the various standards. For example, NFPA 61, 484, and 654 contain provisions for drive belts, while NFPA 655 and 664 have no provisions directly addressing drive belts. In addition to the NFPA standards listed above, NFPA issues a number of standards that cover the design and installation of protection systems specific to deflagration and explosion hazards, including combustible dust. Two of these standards are NFPA 68, Standard on Explosions Protection by Deflagration Venting, and NFPA 69, Standard on Explosion Prevention Systems </a:t>
            </a:r>
          </a:p>
          <a:p>
            <a:endParaRPr lang="en-US" altLang="en-US"/>
          </a:p>
        </p:txBody>
      </p:sp>
      <p:sp>
        <p:nvSpPr>
          <p:cNvPr id="198660"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1FC5684-E8F9-4EBC-B7CB-EFC7013BDE83}" type="slidenum">
              <a:rPr lang="en-US" altLang="en-US" smtClean="0"/>
              <a:pPr>
                <a:spcBef>
                  <a:spcPct val="0"/>
                </a:spcBef>
              </a:pPr>
              <a:t>87</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p:spPr>
        <p:txBody>
          <a:bodyPr>
            <a:normAutofit fontScale="92500"/>
          </a:bodyPr>
          <a:lstStyle/>
          <a:p>
            <a:r>
              <a:rPr lang="en-US" altLang="en-US" dirty="0"/>
              <a:t>NFPA issues a number of national consensus standards that address the hazards of combustible dust. For example, NFPA 654, Standard for the Prevention of Fire and Dust Explosions from the Manufacturing, Processing, and Handling of Combustible Particulate Solids, addresses the hazards of combustible dust in a general manner. Specific industries are excluded from NFPA 654, but are covered by other NFPA standards, including NFPA 61, Standard for the Prevention of Fires and Dust Explosions in Agricultural and Food Processing Facilities; NFPA 484, Standard for Combustible Metals; NFPA 655, Standard for Prevention of Sulfur Fires and Explosions; and NFPA 664, Standard for the Prevention of Fires and Explosions in Wood Processing and Woodworking Facilities. These five NFPA combustible dust standards have mandatory secondary references to a large number of other standards. The 2006 edition of NFPA 654 mandates compliance with 36 other NFPA standards. These 36 secondary references, in turn, reference additional standards. In effect, no one standard comprehensively addresses the hazards of combustible dust, which may pose difficulties for some employers trying to develop programs to mitigate combustible dust hazards. In addition, the provisions of these five NFPA standards differ, which may add to these difficulties. Some elements of protection are addressed in some standards but not in others; other elements are addressed in different ways in the various standards. For example, NFPA 61, 484, and 654 contain provisions for drive belts, while NFPA 655 and 664 have no provisions directly addressing drive belts. In addition to the NFPA standards listed above, NFPA issues a number of standards that cover the design and installation of protection systems specific to deflagration and explosion hazards, including combustible dust. Two of these standards are NFPA 68, Standard on Explosions Protection by Deflagration Venting, and NFPA 69, Standard on Explosion Prevention Systems </a:t>
            </a:r>
          </a:p>
          <a:p>
            <a:endParaRPr lang="en-US" altLang="en-US" dirty="0"/>
          </a:p>
        </p:txBody>
      </p:sp>
      <p:sp>
        <p:nvSpPr>
          <p:cNvPr id="198660"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1FC5684-E8F9-4EBC-B7CB-EFC7013BDE83}" type="slidenum">
              <a:rPr lang="en-US" altLang="en-US" smtClean="0"/>
              <a:pPr>
                <a:spcBef>
                  <a:spcPct val="0"/>
                </a:spcBef>
              </a:pPr>
              <a:t>88</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de-DE" sz="1600" dirty="0"/>
          </a:p>
        </p:txBody>
      </p:sp>
    </p:spTree>
    <p:extLst>
      <p:ext uri="{BB962C8B-B14F-4D97-AF65-F5344CB8AC3E}">
        <p14:creationId xmlns:p14="http://schemas.microsoft.com/office/powerpoint/2010/main" val="3960230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de-DE" sz="1600" dirty="0"/>
          </a:p>
        </p:txBody>
      </p:sp>
    </p:spTree>
    <p:extLst>
      <p:ext uri="{BB962C8B-B14F-4D97-AF65-F5344CB8AC3E}">
        <p14:creationId xmlns:p14="http://schemas.microsoft.com/office/powerpoint/2010/main" val="3960230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de-DE" sz="1600" dirty="0"/>
          </a:p>
        </p:txBody>
      </p:sp>
    </p:spTree>
    <p:extLst>
      <p:ext uri="{BB962C8B-B14F-4D97-AF65-F5344CB8AC3E}">
        <p14:creationId xmlns:p14="http://schemas.microsoft.com/office/powerpoint/2010/main" val="3960230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de-DE" sz="1600" dirty="0"/>
          </a:p>
        </p:txBody>
      </p:sp>
    </p:spTree>
    <p:extLst>
      <p:ext uri="{BB962C8B-B14F-4D97-AF65-F5344CB8AC3E}">
        <p14:creationId xmlns:p14="http://schemas.microsoft.com/office/powerpoint/2010/main" val="3960230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30275">
              <a:defRPr sz="1200" i="1">
                <a:solidFill>
                  <a:schemeClr val="tx1"/>
                </a:solidFill>
                <a:latin typeface="Arial" panose="020B0604020202020204" pitchFamily="34" charset="0"/>
              </a:defRPr>
            </a:lvl1pPr>
            <a:lvl2pPr marL="742950" indent="-285750" defTabSz="930275">
              <a:defRPr sz="1200" i="1">
                <a:solidFill>
                  <a:schemeClr val="tx1"/>
                </a:solidFill>
                <a:latin typeface="Arial" panose="020B0604020202020204" pitchFamily="34" charset="0"/>
              </a:defRPr>
            </a:lvl2pPr>
            <a:lvl3pPr marL="1143000" indent="-228600" defTabSz="930275">
              <a:defRPr sz="1200" i="1">
                <a:solidFill>
                  <a:schemeClr val="tx1"/>
                </a:solidFill>
                <a:latin typeface="Arial" panose="020B0604020202020204" pitchFamily="34" charset="0"/>
              </a:defRPr>
            </a:lvl3pPr>
            <a:lvl4pPr marL="1600200" indent="-228600" defTabSz="930275">
              <a:defRPr sz="1200" i="1">
                <a:solidFill>
                  <a:schemeClr val="tx1"/>
                </a:solidFill>
                <a:latin typeface="Arial" panose="020B0604020202020204" pitchFamily="34" charset="0"/>
              </a:defRPr>
            </a:lvl4pPr>
            <a:lvl5pPr marL="2057400" indent="-228600" defTabSz="930275">
              <a:defRPr sz="1200" i="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sz="1200" i="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sz="1200" i="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sz="1200" i="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sz="1200" i="1">
                <a:solidFill>
                  <a:schemeClr val="tx1"/>
                </a:solidFill>
                <a:latin typeface="Arial" panose="020B0604020202020204" pitchFamily="34" charset="0"/>
              </a:defRPr>
            </a:lvl9pPr>
          </a:lstStyle>
          <a:p>
            <a:fld id="{79689BAF-9C5B-4B83-B6E8-F647F7EA06FE}" type="slidenum">
              <a:rPr lang="en-US" altLang="en-US" i="0" smtClean="0">
                <a:latin typeface="Times New Roman" panose="02020603050405020304" pitchFamily="18" charset="0"/>
              </a:rPr>
              <a:pPr/>
              <a:t>29</a:t>
            </a:fld>
            <a:endParaRPr lang="en-US" altLang="en-US" i="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665163" y="4700588"/>
            <a:ext cx="5318125" cy="4452937"/>
          </a:xfrm>
          <a:noFill/>
        </p:spPr>
        <p:txBody>
          <a:bodyPr>
            <a:normAutofit lnSpcReduction="10000"/>
          </a:bodyPr>
          <a:lstStyle/>
          <a:p>
            <a:pPr eaLnBrk="1" hangingPunct="1"/>
            <a:r>
              <a:rPr lang="en-GB" altLang="en-US"/>
              <a:t>Explosion protection addresses both the vessel and the interconnection to other plant items:</a:t>
            </a:r>
          </a:p>
          <a:p>
            <a:pPr eaLnBrk="1" hangingPunct="1"/>
            <a:endParaRPr lang="en-GB" altLang="en-US"/>
          </a:p>
          <a:p>
            <a:pPr eaLnBrk="1" hangingPunct="1"/>
            <a:r>
              <a:rPr lang="en-GB" altLang="en-US"/>
              <a:t>Starting with vessel protection, there are three main means.  First we have containment whereby the plant is made very strong such that it can withstand the maximum pressure generated by an unmitigated explosion event ~10 bar.  This is an expensive option and in the case of large vessels is not pratical.</a:t>
            </a:r>
          </a:p>
          <a:p>
            <a:pPr eaLnBrk="1" hangingPunct="1"/>
            <a:endParaRPr lang="en-GB" altLang="en-US"/>
          </a:p>
          <a:p>
            <a:pPr eaLnBrk="1" hangingPunct="1"/>
            <a:r>
              <a:rPr lang="en-GB" altLang="en-US"/>
              <a:t>Explosion suppression, where the majority of our business lies, relies on early detection of an explosion and then the rapid deployment of suppressant, such that the explosion pressure is reduced below the strength of the plant.  </a:t>
            </a:r>
          </a:p>
          <a:p>
            <a:pPr eaLnBrk="1" hangingPunct="1"/>
            <a:endParaRPr lang="en-GB" altLang="en-US"/>
          </a:p>
          <a:p>
            <a:pPr eaLnBrk="1" hangingPunct="1"/>
            <a:r>
              <a:rPr lang="en-GB" altLang="en-US"/>
              <a:t>Finally we have explosion venting, which is effectively a weak panel in the vessel which yields at low pressure allowing the release of product and flame.  The photo shows efficacious deployment of venting to protect a bag filter, but as you can see  results in a very large fireball being ejected from the vessel.  This fireball obviously causes a risk to personnel and the possibility of post explosion fires and consequent explosion occurrences in other plant.</a:t>
            </a:r>
          </a:p>
          <a:p>
            <a:pPr eaLnBrk="1" hangingPunct="1"/>
            <a:endParaRPr lang="en-GB" altLang="en-US"/>
          </a:p>
          <a:p>
            <a:pPr eaLnBrk="1" hangingPunct="1"/>
            <a:r>
              <a:rPr lang="en-GB" altLang="en-US"/>
              <a:t>The solution here in the case for venting and suppression determines the hardware count and the reduced explosion pressure, Pred. </a:t>
            </a:r>
          </a:p>
          <a:p>
            <a:pPr eaLnBrk="1" hangingPunct="1"/>
            <a:endParaRPr lang="en-GB" altLang="en-US"/>
          </a:p>
          <a:p>
            <a:pPr eaLnBrk="1" hangingPunct="1"/>
            <a:r>
              <a:rPr lang="en-GB" altLang="en-US"/>
              <a:t>These techniques are well understood and have been deployed in the field for over 30 years.</a:t>
            </a:r>
            <a:endParaRPr lang="en-US" altLang="en-US"/>
          </a:p>
        </p:txBody>
      </p:sp>
    </p:spTree>
    <p:extLst>
      <p:ext uri="{BB962C8B-B14F-4D97-AF65-F5344CB8AC3E}">
        <p14:creationId xmlns:p14="http://schemas.microsoft.com/office/powerpoint/2010/main" val="3637829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itle 8"/>
          <p:cNvSpPr>
            <a:spLocks noGrp="1"/>
          </p:cNvSpPr>
          <p:nvPr>
            <p:ph type="title"/>
          </p:nvPr>
        </p:nvSpPr>
        <p:spPr/>
        <p:txBody>
          <a:body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12"/>
          <p:cNvSpPr>
            <a:spLocks noGrp="1" noChangeArrowheads="1"/>
          </p:cNvSpPr>
          <p:nvPr>
            <p:ph type="sldNum" sz="quarter" idx="10"/>
          </p:nvPr>
        </p:nvSpPr>
        <p:spPr>
          <a:xfrm>
            <a:off x="8455025" y="6357938"/>
            <a:ext cx="530225" cy="287337"/>
          </a:xfrm>
          <a:prstGeom prst="rect">
            <a:avLst/>
          </a:prstGeom>
          <a:ln/>
        </p:spPr>
        <p:txBody>
          <a:bodyPr/>
          <a:lstStyle>
            <a:lvl1pPr>
              <a:defRPr/>
            </a:lvl1pPr>
          </a:lstStyle>
          <a:p>
            <a:pPr>
              <a:defRPr/>
            </a:pPr>
            <a:fld id="{AAAF503C-5E56-4A59-B435-972539B94BF8}" type="slidenum">
              <a:rPr lang="de-DE"/>
              <a:pPr>
                <a:defRPr/>
              </a:pPr>
              <a:t>‹#›</a:t>
            </a:fld>
            <a:endParaRPr lang="de-DE"/>
          </a:p>
        </p:txBody>
      </p:sp>
    </p:spTree>
    <p:extLst>
      <p:ext uri="{BB962C8B-B14F-4D97-AF65-F5344CB8AC3E}">
        <p14:creationId xmlns:p14="http://schemas.microsoft.com/office/powerpoint/2010/main" val="893310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990600"/>
            <a:ext cx="6705600" cy="685800"/>
          </a:xfrm>
        </p:spPr>
        <p:txBody>
          <a:bodyPr/>
          <a:lstStyle/>
          <a:p>
            <a:r>
              <a:rPr lang="en-US"/>
              <a:t>Click to edit Master title style</a:t>
            </a:r>
          </a:p>
        </p:txBody>
      </p:sp>
      <p:sp>
        <p:nvSpPr>
          <p:cNvPr id="3" name="Text Placeholder 2"/>
          <p:cNvSpPr>
            <a:spLocks noGrp="1"/>
          </p:cNvSpPr>
          <p:nvPr>
            <p:ph type="body" sz="half" idx="1"/>
          </p:nvPr>
        </p:nvSpPr>
        <p:spPr>
          <a:xfrm>
            <a:off x="4572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419600" y="1828800"/>
            <a:ext cx="3810000" cy="4114800"/>
          </a:xfrm>
        </p:spPr>
        <p:txBody>
          <a:bodyPr/>
          <a:lstStyle/>
          <a:p>
            <a:pPr lvl="0"/>
            <a:endParaRPr lang="en-US" noProof="0"/>
          </a:p>
        </p:txBody>
      </p:sp>
    </p:spTree>
    <p:extLst>
      <p:ext uri="{BB962C8B-B14F-4D97-AF65-F5344CB8AC3E}">
        <p14:creationId xmlns:p14="http://schemas.microsoft.com/office/powerpoint/2010/main" val="1911907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DE"/>
              <a:t>Titelmasterformat durch Klicken bearbeiten</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a:p>
        </p:txBody>
      </p:sp>
      <p:pic>
        <p:nvPicPr>
          <p:cNvPr id="10"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0" y="332656"/>
            <a:ext cx="4828445"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98129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Sub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1747048487"/>
              </p:ext>
            </p:extLst>
          </p:nvPr>
        </p:nvGraphicFramePr>
        <p:xfrm>
          <a:off x="2118" y="1192"/>
          <a:ext cx="2116" cy="1190"/>
        </p:xfrm>
        <a:graphic>
          <a:graphicData uri="http://schemas.openxmlformats.org/presentationml/2006/ole">
            <mc:AlternateContent xmlns:mc="http://schemas.openxmlformats.org/markup-compatibility/2006">
              <mc:Choice xmlns:v="urn:schemas-microsoft-com:vml" Requires="v">
                <p:oleObj spid="_x0000_s517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2118" y="1192"/>
                        <a:ext cx="2116" cy="1190"/>
                      </a:xfrm>
                      <a:prstGeom prst="rect">
                        <a:avLst/>
                      </a:prstGeom>
                    </p:spPr>
                  </p:pic>
                </p:oleObj>
              </mc:Fallback>
            </mc:AlternateContent>
          </a:graphicData>
        </a:graphic>
      </p:graphicFrame>
      <p:sp>
        <p:nvSpPr>
          <p:cNvPr id="2" name="Titel 1"/>
          <p:cNvSpPr>
            <a:spLocks noGrp="1"/>
          </p:cNvSpPr>
          <p:nvPr>
            <p:ph type="title" hasCustomPrompt="1"/>
          </p:nvPr>
        </p:nvSpPr>
        <p:spPr/>
        <p:txBody>
          <a:bodyPr/>
          <a:lstStyle>
            <a:lvl1pPr>
              <a:defRPr/>
            </a:lvl1pPr>
          </a:lstStyle>
          <a:p>
            <a:r>
              <a:rPr lang="en-US" noProof="0" dirty="0"/>
              <a:t>Slide Title – click here to edit</a:t>
            </a:r>
          </a:p>
        </p:txBody>
      </p:sp>
      <p:sp>
        <p:nvSpPr>
          <p:cNvPr id="3" name="Inhaltsplatzhalter 2"/>
          <p:cNvSpPr>
            <a:spLocks noGrp="1"/>
          </p:cNvSpPr>
          <p:nvPr>
            <p:ph idx="1" hasCustomPrompt="1"/>
          </p:nvPr>
        </p:nvSpPr>
        <p:spPr>
          <a:xfrm>
            <a:off x="228600" y="1143000"/>
            <a:ext cx="8686800" cy="4572000"/>
          </a:xfrm>
        </p:spPr>
        <p:txBody>
          <a:bodyPr/>
          <a:lstStyle>
            <a:lvl1pPr>
              <a:defRPr baseline="0"/>
            </a:lvl1pPr>
            <a:lvl2pPr>
              <a:defRPr/>
            </a:lvl2pPr>
            <a:lvl3pPr>
              <a:defRPr baseline="0"/>
            </a:lvl3pPr>
            <a:lvl4pPr>
              <a:defRPr/>
            </a:lvl4pPr>
          </a:lstStyle>
          <a:p>
            <a:pPr lvl="0"/>
            <a:r>
              <a:rPr lang="en-US" noProof="0" dirty="0"/>
              <a:t>First level heading</a:t>
            </a:r>
          </a:p>
          <a:p>
            <a:pPr lvl="1"/>
            <a:r>
              <a:rPr lang="en-US" noProof="0" dirty="0"/>
              <a:t>second level text</a:t>
            </a:r>
          </a:p>
          <a:p>
            <a:pPr lvl="2"/>
            <a:r>
              <a:rPr lang="en-US" noProof="0" dirty="0"/>
              <a:t>third level text</a:t>
            </a:r>
          </a:p>
          <a:p>
            <a:pPr lvl="3"/>
            <a:r>
              <a:rPr lang="en-US" noProof="0" dirty="0"/>
              <a:t>fourth level text</a:t>
            </a:r>
          </a:p>
        </p:txBody>
      </p:sp>
      <p:sp>
        <p:nvSpPr>
          <p:cNvPr id="6" name="Text Placeholder 5"/>
          <p:cNvSpPr>
            <a:spLocks noGrp="1"/>
          </p:cNvSpPr>
          <p:nvPr>
            <p:ph type="body" sz="quarter" idx="10"/>
          </p:nvPr>
        </p:nvSpPr>
        <p:spPr>
          <a:xfrm>
            <a:off x="228600" y="685800"/>
            <a:ext cx="8686800" cy="365760"/>
          </a:xfrm>
        </p:spPr>
        <p:txBody>
          <a:bodyPr wrap="none" anchor="ctr" anchorCtr="0"/>
          <a:lstStyle>
            <a:lvl1pPr>
              <a:defRPr sz="1600" b="0" i="1"/>
            </a:lvl1pPr>
            <a:lvl2pPr>
              <a:defRPr sz="1400" b="0" i="1"/>
            </a:lvl2pPr>
            <a:lvl3pPr>
              <a:defRPr sz="1400" b="0" i="1"/>
            </a:lvl3pPr>
            <a:lvl4pPr>
              <a:defRPr sz="1400" b="0" i="1"/>
            </a:lvl4pPr>
            <a:lvl5pPr>
              <a:defRPr sz="1400" b="0" i="1"/>
            </a:lvl5pPr>
          </a:lstStyle>
          <a:p>
            <a:pPr lvl="0"/>
            <a:r>
              <a:rPr lang="en-US"/>
              <a:t>Click to edit Master text styles</a:t>
            </a:r>
          </a:p>
        </p:txBody>
      </p:sp>
      <p:sp>
        <p:nvSpPr>
          <p:cNvPr id="8" name="Slide Number Placeholder 7"/>
          <p:cNvSpPr>
            <a:spLocks noGrp="1"/>
          </p:cNvSpPr>
          <p:nvPr>
            <p:ph type="sldNum" sz="quarter" idx="13"/>
          </p:nvPr>
        </p:nvSpPr>
        <p:spPr>
          <a:xfrm>
            <a:off x="7086600" y="6400800"/>
            <a:ext cx="1828800" cy="365760"/>
          </a:xfrm>
          <a:prstGeom prst="rect">
            <a:avLst/>
          </a:prstGeom>
        </p:spPr>
        <p:txBody>
          <a:bodyPr/>
          <a:lstStyle/>
          <a:p>
            <a:fld id="{63329116-12CD-4C65-B13F-CB5F864445AB}" type="slidenum">
              <a:rPr lang="en-US" smtClean="0"/>
              <a:t>‹#›</a:t>
            </a:fld>
            <a:endParaRPr lang="en-US"/>
          </a:p>
        </p:txBody>
      </p:sp>
    </p:spTree>
    <p:extLst>
      <p:ext uri="{BB962C8B-B14F-4D97-AF65-F5344CB8AC3E}">
        <p14:creationId xmlns:p14="http://schemas.microsoft.com/office/powerpoint/2010/main" val="626886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ext uri="{D42A27DB-BD31-4B8C-83A1-F6EECF244321}">
                <p14:modId xmlns:p14="http://schemas.microsoft.com/office/powerpoint/2010/main" val="27026840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73"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0024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990600"/>
            <a:ext cx="6705600" cy="685800"/>
          </a:xfrm>
        </p:spPr>
        <p:txBody>
          <a:bodyPr/>
          <a:lstStyle/>
          <a:p>
            <a:r>
              <a:rPr lang="en-US"/>
              <a:t>Click to edit Master title style</a:t>
            </a:r>
          </a:p>
        </p:txBody>
      </p:sp>
      <p:sp>
        <p:nvSpPr>
          <p:cNvPr id="3" name="ClipArt Placeholder 2"/>
          <p:cNvSpPr>
            <a:spLocks noGrp="1"/>
          </p:cNvSpPr>
          <p:nvPr>
            <p:ph type="clipArt" sz="half" idx="1"/>
          </p:nvPr>
        </p:nvSpPr>
        <p:spPr>
          <a:xfrm>
            <a:off x="457200" y="1828800"/>
            <a:ext cx="3810000" cy="4114800"/>
          </a:xfrm>
        </p:spPr>
        <p:txBody>
          <a:bodyPr/>
          <a:lstStyle/>
          <a:p>
            <a:pPr lvl="0"/>
            <a:endParaRPr lang="en-US" noProof="0" dirty="0"/>
          </a:p>
        </p:txBody>
      </p:sp>
      <p:sp>
        <p:nvSpPr>
          <p:cNvPr id="4" name="Text Placeholder 3"/>
          <p:cNvSpPr>
            <a:spLocks noGrp="1"/>
          </p:cNvSpPr>
          <p:nvPr>
            <p:ph type="body" sz="half" idx="2"/>
          </p:nvPr>
        </p:nvSpPr>
        <p:spPr>
          <a:xfrm>
            <a:off x="441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9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el 3"/>
          <p:cNvSpPr>
            <a:spLocks noGrp="1"/>
          </p:cNvSpPr>
          <p:nvPr>
            <p:ph type="title"/>
          </p:nvPr>
        </p:nvSpPr>
        <p:spPr/>
        <p:txBody>
          <a:bodyPr/>
          <a:lstStyle/>
          <a:p>
            <a:r>
              <a:rPr lang="de-DE"/>
              <a:t>Titelmasterformat durch Klicken bearbeiten</a:t>
            </a:r>
            <a:endParaRPr lang="de-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solidFill>
            <a:srgbClr val="003387"/>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6732240" y="6525344"/>
            <a:ext cx="2133600" cy="246221"/>
          </a:xfrm>
          <a:prstGeom prst="rect">
            <a:avLst/>
          </a:prstGeom>
          <a:noFill/>
        </p:spPr>
        <p:txBody>
          <a:bodyPr wrap="square" rtlCol="0">
            <a:spAutoFit/>
          </a:bodyPr>
          <a:lstStyle/>
          <a:p>
            <a:pPr algn="r"/>
            <a:fld id="{E1036878-E24C-4B9A-855D-10CB4C886FCB}" type="slidenum">
              <a:rPr lang="en-US" sz="1000" b="1" smtClean="0">
                <a:solidFill>
                  <a:srgbClr val="1F497D"/>
                </a:solidFill>
                <a:latin typeface="Arial" pitchFamily="34" charset="0"/>
                <a:cs typeface="Arial" pitchFamily="34" charset="0"/>
              </a:rPr>
              <a:t>‹#›</a:t>
            </a:fld>
            <a:endParaRPr lang="en-US" sz="1200" b="1" dirty="0">
              <a:solidFill>
                <a:srgbClr val="1F497D"/>
              </a:solidFill>
              <a:latin typeface="Arial" pitchFamily="34" charset="0"/>
              <a:cs typeface="Arial" pitchFamily="34" charset="0"/>
            </a:endParaRPr>
          </a:p>
        </p:txBody>
      </p:sp>
      <p:sp>
        <p:nvSpPr>
          <p:cNvPr id="10" name="TextBox 9"/>
          <p:cNvSpPr txBox="1"/>
          <p:nvPr userDrawn="1"/>
        </p:nvSpPr>
        <p:spPr>
          <a:xfrm>
            <a:off x="3505200" y="6597352"/>
            <a:ext cx="2133600" cy="246221"/>
          </a:xfrm>
          <a:prstGeom prst="rect">
            <a:avLst/>
          </a:prstGeom>
          <a:noFill/>
        </p:spPr>
        <p:txBody>
          <a:bodyPr wrap="square" rtlCol="0">
            <a:spAutoFit/>
          </a:bodyPr>
          <a:lstStyle/>
          <a:p>
            <a:pPr algn="ctr"/>
            <a:r>
              <a:rPr lang="en-US" sz="1000" dirty="0">
                <a:latin typeface="Arial" pitchFamily="34" charset="0"/>
                <a:cs typeface="Arial" pitchFamily="34" charset="0"/>
              </a:rPr>
              <a:t>IEP Technologies</a:t>
            </a:r>
            <a:r>
              <a:rPr lang="en-US" sz="1000" baseline="0" dirty="0">
                <a:latin typeface="Arial" pitchFamily="34" charset="0"/>
                <a:cs typeface="Arial" pitchFamily="34" charset="0"/>
              </a:rPr>
              <a:t> Proprietary</a:t>
            </a:r>
            <a:endParaRPr lang="en-US" sz="1200" dirty="0">
              <a:latin typeface="Arial" pitchFamily="34" charset="0"/>
              <a:cs typeface="Arial" pitchFamily="34" charset="0"/>
            </a:endParaRPr>
          </a:p>
        </p:txBody>
      </p:sp>
      <p:pic>
        <p:nvPicPr>
          <p:cNvPr id="8" name="Picture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23528" y="6166703"/>
            <a:ext cx="2315902" cy="517298"/>
          </a:xfrm>
          <a:prstGeom prst="rect">
            <a:avLst/>
          </a:prstGeom>
        </p:spPr>
      </p:pic>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4" r:id="rId13"/>
    <p:sldLayoutId id="2147483706" r:id="rId14"/>
    <p:sldLayoutId id="2147483707" r:id="rId15"/>
    <p:sldLayoutId id="2147483708" r:id="rId16"/>
    <p:sldLayoutId id="2147483710" r:id="rId17"/>
  </p:sldLayoutIdLst>
  <p:txStyles>
    <p:titleStyle>
      <a:lvl1pPr algn="ctr" defTabSz="914400" rtl="0" eaLnBrk="1" latinLnBrk="0" hangingPunct="1">
        <a:spcBef>
          <a:spcPct val="0"/>
        </a:spcBef>
        <a:buNone/>
        <a:defRPr sz="4400" kern="1200">
          <a:solidFill>
            <a:schemeClr val="bg1">
              <a:lumMod val="9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mre.ergun@hoerbiger.com" TargetMode="External"/><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6.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5.png"/><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emf"/></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68.tiff"/><Relationship Id="rId13" Type="http://schemas.openxmlformats.org/officeDocument/2006/relationships/image" Target="../media/image73.jpeg"/><Relationship Id="rId18" Type="http://schemas.openxmlformats.org/officeDocument/2006/relationships/image" Target="../media/image78.jpeg"/><Relationship Id="rId3" Type="http://schemas.openxmlformats.org/officeDocument/2006/relationships/image" Target="../media/image63.jpeg"/><Relationship Id="rId7" Type="http://schemas.openxmlformats.org/officeDocument/2006/relationships/image" Target="../media/image67.tiff"/><Relationship Id="rId12" Type="http://schemas.openxmlformats.org/officeDocument/2006/relationships/image" Target="../media/image72.png"/><Relationship Id="rId17" Type="http://schemas.openxmlformats.org/officeDocument/2006/relationships/image" Target="../media/image77.jpeg"/><Relationship Id="rId2" Type="http://schemas.openxmlformats.org/officeDocument/2006/relationships/notesSlide" Target="../notesSlides/notesSlide23.xml"/><Relationship Id="rId16" Type="http://schemas.openxmlformats.org/officeDocument/2006/relationships/image" Target="../media/image76.png"/><Relationship Id="rId20"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emf"/><Relationship Id="rId5" Type="http://schemas.openxmlformats.org/officeDocument/2006/relationships/image" Target="../media/image65.jpeg"/><Relationship Id="rId15" Type="http://schemas.openxmlformats.org/officeDocument/2006/relationships/image" Target="../media/image75.jpeg"/><Relationship Id="rId10" Type="http://schemas.openxmlformats.org/officeDocument/2006/relationships/image" Target="../media/image70.png"/><Relationship Id="rId19" Type="http://schemas.openxmlformats.org/officeDocument/2006/relationships/image" Target="../media/image79.jpe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atexon%20-%20flame%20detection-300C%20(1).mp4" TargetMode="External"/><Relationship Id="rId3" Type="http://schemas.openxmlformats.org/officeDocument/2006/relationships/image" Target="../media/image90.png"/><Relationship Id="rId7" Type="http://schemas.openxmlformats.org/officeDocument/2006/relationships/hyperlink" Target="atexon%20-%20&#231;ok%20hassas%20alg&#305;lama.mp4" TargetMode="External"/><Relationship Id="rId2" Type="http://schemas.openxmlformats.org/officeDocument/2006/relationships/image" Target="../media/image89.png"/><Relationship Id="rId1" Type="http://schemas.openxmlformats.org/officeDocument/2006/relationships/slideLayout" Target="../slideLayouts/slideLayout1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6.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6.xml"/><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hyperlink" Target="../../PGS%20Selected/Current/420EVN2.0%20Video%20kpl.avi"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emf"/><Relationship Id="rId4" Type="http://schemas.openxmlformats.org/officeDocument/2006/relationships/image" Target="../media/image120.jpeg"/></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5.xml"/><Relationship Id="rId5" Type="http://schemas.openxmlformats.org/officeDocument/2006/relationships/image" Target="../media/image128.png"/><Relationship Id="rId4" Type="http://schemas.openxmlformats.org/officeDocument/2006/relationships/image" Target="../media/image127.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7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7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39.jpeg"/><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138.jpeg"/><Relationship Id="rId5" Type="http://schemas.openxmlformats.org/officeDocument/2006/relationships/image" Target="../media/image136.wmf"/><Relationship Id="rId4" Type="http://schemas.openxmlformats.org/officeDocument/2006/relationships/oleObject" Target="../embeddings/oleObject5.bin"/></Relationships>
</file>

<file path=ppt/slides/_rels/slide7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78.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7.jpeg"/><Relationship Id="rId1" Type="http://schemas.openxmlformats.org/officeDocument/2006/relationships/slideLayout" Target="../slideLayouts/slideLayout6.xml"/><Relationship Id="rId6" Type="http://schemas.openxmlformats.org/officeDocument/2006/relationships/image" Target="../media/image151.jpeg"/><Relationship Id="rId5" Type="http://schemas.openxmlformats.org/officeDocument/2006/relationships/image" Target="../media/image150.jpeg"/><Relationship Id="rId10" Type="http://schemas.openxmlformats.org/officeDocument/2006/relationships/image" Target="../media/image155.jpeg"/><Relationship Id="rId4" Type="http://schemas.openxmlformats.org/officeDocument/2006/relationships/image" Target="../media/image149.jpeg"/><Relationship Id="rId9" Type="http://schemas.openxmlformats.org/officeDocument/2006/relationships/image" Target="../media/image154.jpeg"/></Relationships>
</file>

<file path=ppt/slides/_rels/slide7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6.xml"/><Relationship Id="rId4" Type="http://schemas.openxmlformats.org/officeDocument/2006/relationships/image" Target="../media/image159.jpeg"/></Relationships>
</file>

<file path=ppt/slides/_rels/slide8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hyperlink" Target="mailto:emre.Ergun@IEPTechnologies.com"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166.jpeg"/><Relationship Id="rId5" Type="http://schemas.openxmlformats.org/officeDocument/2006/relationships/image" Target="../media/image165.png"/><Relationship Id="rId4" Type="http://schemas.openxmlformats.org/officeDocument/2006/relationships/image" Target="../media/image164.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6EBA98A-9D27-7C4D-8CD4-5524DCD7F85B}"/>
              </a:ext>
            </a:extLst>
          </p:cNvPr>
          <p:cNvPicPr>
            <a:picLocks noChangeAspect="1"/>
          </p:cNvPicPr>
          <p:nvPr/>
        </p:nvPicPr>
        <p:blipFill>
          <a:blip r:embed="rId2"/>
          <a:stretch>
            <a:fillRect/>
          </a:stretch>
        </p:blipFill>
        <p:spPr>
          <a:xfrm>
            <a:off x="2004" y="13692"/>
            <a:ext cx="9141996" cy="5143500"/>
          </a:xfrm>
          <a:prstGeom prst="rect">
            <a:avLst/>
          </a:prstGeom>
        </p:spPr>
      </p:pic>
      <p:sp>
        <p:nvSpPr>
          <p:cNvPr id="6" name="Text Box 18">
            <a:extLst>
              <a:ext uri="{FF2B5EF4-FFF2-40B4-BE49-F238E27FC236}">
                <a16:creationId xmlns:a16="http://schemas.microsoft.com/office/drawing/2014/main" id="{18B669E7-50FF-374B-8777-D197892956D3}"/>
              </a:ext>
            </a:extLst>
          </p:cNvPr>
          <p:cNvSpPr txBox="1">
            <a:spLocks noChangeArrowheads="1"/>
          </p:cNvSpPr>
          <p:nvPr/>
        </p:nvSpPr>
        <p:spPr bwMode="auto">
          <a:xfrm>
            <a:off x="323528" y="2348880"/>
            <a:ext cx="8640960" cy="2223417"/>
          </a:xfrm>
          <a:prstGeom prst="rect">
            <a:avLst/>
          </a:prstGeom>
          <a:noFill/>
          <a:ln w="9525">
            <a:noFill/>
            <a:miter lim="800000"/>
            <a:headEnd/>
            <a:tailEnd/>
          </a:ln>
        </p:spPr>
        <p:txBody>
          <a:bodyPr wrap="square" lIns="53074" tIns="26537" rIns="53074" bIns="26537">
            <a:spAutoFit/>
          </a:bodyPr>
          <a:lstStyle/>
          <a:p>
            <a:pPr algn="ctr" defTabSz="531019" eaLnBrk="0" hangingPunct="0">
              <a:spcBef>
                <a:spcPct val="50000"/>
              </a:spcBef>
              <a:defRPr/>
            </a:pPr>
            <a:endParaRPr lang="tr-TR" sz="2400" b="1" dirty="0">
              <a:solidFill>
                <a:srgbClr val="5F5F5F"/>
              </a:solidFill>
            </a:endParaRPr>
          </a:p>
          <a:p>
            <a:pPr algn="ctr" defTabSz="531019" eaLnBrk="0" hangingPunct="0">
              <a:spcBef>
                <a:spcPct val="50000"/>
              </a:spcBef>
              <a:defRPr/>
            </a:pPr>
            <a:r>
              <a:rPr lang="tr-TR" sz="2400" b="1" dirty="0"/>
              <a:t>İşletmelerde Toz Tehlike Analizleri (TTA) ve Risk Azaltıcı Önlemler</a:t>
            </a:r>
          </a:p>
          <a:p>
            <a:pPr algn="ctr" defTabSz="531019" eaLnBrk="0" hangingPunct="0">
              <a:spcBef>
                <a:spcPct val="50000"/>
              </a:spcBef>
              <a:defRPr/>
            </a:pPr>
            <a:r>
              <a:rPr lang="tr-TR" b="1" dirty="0"/>
              <a:t>Emre Ergun, IEP Technologies Türkiye GM</a:t>
            </a:r>
          </a:p>
          <a:p>
            <a:pPr algn="ctr" defTabSz="531019" eaLnBrk="0" hangingPunct="0">
              <a:spcBef>
                <a:spcPct val="50000"/>
              </a:spcBef>
              <a:defRPr/>
            </a:pPr>
            <a:r>
              <a:rPr lang="tr-TR" b="1" dirty="0">
                <a:hlinkClick r:id="rId3"/>
              </a:rPr>
              <a:t>emre.ergun@hoerbiger.com</a:t>
            </a:r>
            <a:r>
              <a:rPr lang="tr-TR" b="1" dirty="0"/>
              <a:t>, M: 0533-457-4412</a:t>
            </a:r>
          </a:p>
          <a:p>
            <a:pPr algn="ctr" defTabSz="531019" eaLnBrk="0" hangingPunct="0">
              <a:spcBef>
                <a:spcPct val="50000"/>
              </a:spcBef>
              <a:defRPr/>
            </a:pPr>
            <a:r>
              <a:rPr lang="tr-TR" b="1" dirty="0"/>
              <a:t>18/05/2022</a:t>
            </a:r>
            <a:endParaRPr lang="tr-TR" sz="1500" b="1" dirty="0"/>
          </a:p>
        </p:txBody>
      </p:sp>
    </p:spTree>
    <p:extLst>
      <p:ext uri="{BB962C8B-B14F-4D97-AF65-F5344CB8AC3E}">
        <p14:creationId xmlns:p14="http://schemas.microsoft.com/office/powerpoint/2010/main" val="1766267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tr-TR" sz="4000" dirty="0"/>
              <a:t>Bizde Patlama Olmas.../Geri Dönüşüm</a:t>
            </a:r>
            <a:endParaRPr lang="en-GB" sz="4000" dirty="0"/>
          </a:p>
        </p:txBody>
      </p:sp>
      <p:pic>
        <p:nvPicPr>
          <p:cNvPr id="2" name="Picture 1">
            <a:extLst>
              <a:ext uri="{FF2B5EF4-FFF2-40B4-BE49-F238E27FC236}">
                <a16:creationId xmlns:a16="http://schemas.microsoft.com/office/drawing/2014/main" id="{4567B9D6-E884-497B-81A8-82F8A33D4774}"/>
              </a:ext>
            </a:extLst>
          </p:cNvPr>
          <p:cNvPicPr>
            <a:picLocks noChangeAspect="1"/>
          </p:cNvPicPr>
          <p:nvPr/>
        </p:nvPicPr>
        <p:blipFill>
          <a:blip r:embed="rId2"/>
          <a:stretch>
            <a:fillRect/>
          </a:stretch>
        </p:blipFill>
        <p:spPr>
          <a:xfrm>
            <a:off x="548640" y="1556792"/>
            <a:ext cx="8046720" cy="4526280"/>
          </a:xfrm>
          <a:prstGeom prst="rect">
            <a:avLst/>
          </a:prstGeom>
        </p:spPr>
      </p:pic>
    </p:spTree>
    <p:extLst>
      <p:ext uri="{BB962C8B-B14F-4D97-AF65-F5344CB8AC3E}">
        <p14:creationId xmlns:p14="http://schemas.microsoft.com/office/powerpoint/2010/main" val="2095952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tr-TR" sz="4000" dirty="0"/>
              <a:t>Kovalı Elevatör Patlaması</a:t>
            </a:r>
            <a:endParaRPr lang="en-GB" sz="4000" dirty="0"/>
          </a:p>
        </p:txBody>
      </p:sp>
      <p:pic>
        <p:nvPicPr>
          <p:cNvPr id="2" name="Picture 1">
            <a:extLst>
              <a:ext uri="{FF2B5EF4-FFF2-40B4-BE49-F238E27FC236}">
                <a16:creationId xmlns:a16="http://schemas.microsoft.com/office/drawing/2014/main" id="{8D768485-8263-43A8-A821-2B7AB8177DD7}"/>
              </a:ext>
            </a:extLst>
          </p:cNvPr>
          <p:cNvPicPr>
            <a:picLocks noChangeAspect="1"/>
          </p:cNvPicPr>
          <p:nvPr/>
        </p:nvPicPr>
        <p:blipFill>
          <a:blip r:embed="rId2"/>
          <a:stretch>
            <a:fillRect/>
          </a:stretch>
        </p:blipFill>
        <p:spPr>
          <a:xfrm>
            <a:off x="164601" y="1554818"/>
            <a:ext cx="2735580" cy="4122420"/>
          </a:xfrm>
          <a:prstGeom prst="rect">
            <a:avLst/>
          </a:prstGeom>
        </p:spPr>
      </p:pic>
      <p:pic>
        <p:nvPicPr>
          <p:cNvPr id="3" name="Picture 2">
            <a:extLst>
              <a:ext uri="{FF2B5EF4-FFF2-40B4-BE49-F238E27FC236}">
                <a16:creationId xmlns:a16="http://schemas.microsoft.com/office/drawing/2014/main" id="{0B7ADEDE-AD4D-4830-A6BA-27AC863DD563}"/>
              </a:ext>
            </a:extLst>
          </p:cNvPr>
          <p:cNvPicPr>
            <a:picLocks noChangeAspect="1"/>
          </p:cNvPicPr>
          <p:nvPr/>
        </p:nvPicPr>
        <p:blipFill>
          <a:blip r:embed="rId3"/>
          <a:stretch>
            <a:fillRect/>
          </a:stretch>
        </p:blipFill>
        <p:spPr>
          <a:xfrm>
            <a:off x="3025140" y="1551602"/>
            <a:ext cx="3093720" cy="4122420"/>
          </a:xfrm>
          <a:prstGeom prst="rect">
            <a:avLst/>
          </a:prstGeom>
        </p:spPr>
      </p:pic>
      <p:pic>
        <p:nvPicPr>
          <p:cNvPr id="8" name="Picture 7">
            <a:extLst>
              <a:ext uri="{FF2B5EF4-FFF2-40B4-BE49-F238E27FC236}">
                <a16:creationId xmlns:a16="http://schemas.microsoft.com/office/drawing/2014/main" id="{EC4961D8-1D67-4624-B53A-DE3B8F21C2A9}"/>
              </a:ext>
            </a:extLst>
          </p:cNvPr>
          <p:cNvPicPr>
            <a:picLocks noChangeAspect="1"/>
          </p:cNvPicPr>
          <p:nvPr/>
        </p:nvPicPr>
        <p:blipFill>
          <a:blip r:embed="rId4"/>
          <a:stretch>
            <a:fillRect/>
          </a:stretch>
        </p:blipFill>
        <p:spPr>
          <a:xfrm>
            <a:off x="6243819" y="1551602"/>
            <a:ext cx="2590800" cy="4122420"/>
          </a:xfrm>
          <a:prstGeom prst="rect">
            <a:avLst/>
          </a:prstGeom>
        </p:spPr>
      </p:pic>
    </p:spTree>
    <p:extLst>
      <p:ext uri="{BB962C8B-B14F-4D97-AF65-F5344CB8AC3E}">
        <p14:creationId xmlns:p14="http://schemas.microsoft.com/office/powerpoint/2010/main" val="2900205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4"/>
          <p:cNvSpPr>
            <a:spLocks noGrp="1"/>
          </p:cNvSpPr>
          <p:nvPr>
            <p:ph type="title" idx="4294967295"/>
          </p:nvPr>
        </p:nvSpPr>
        <p:spPr>
          <a:xfrm>
            <a:off x="457200" y="274638"/>
            <a:ext cx="8229600" cy="681901"/>
          </a:xfrm>
        </p:spPr>
        <p:txBody>
          <a:bodyPr>
            <a:normAutofit fontScale="90000"/>
          </a:bodyPr>
          <a:lstStyle/>
          <a:p>
            <a:r>
              <a:rPr lang="tr-TR" dirty="0">
                <a:solidFill>
                  <a:schemeClr val="bg1"/>
                </a:solidFill>
              </a:rPr>
              <a:t>Tahıl Deposu Patlaması</a:t>
            </a:r>
            <a:endParaRPr lang="en-US" sz="3600" dirty="0">
              <a:solidFill>
                <a:schemeClr val="bg1"/>
              </a:solidFill>
            </a:endParaRPr>
          </a:p>
        </p:txBody>
      </p:sp>
      <p:sp>
        <p:nvSpPr>
          <p:cNvPr id="24578" name="Rectangle 5"/>
          <p:cNvSpPr>
            <a:spLocks noChangeArrowheads="1"/>
          </p:cNvSpPr>
          <p:nvPr/>
        </p:nvSpPr>
        <p:spPr bwMode="auto">
          <a:xfrm>
            <a:off x="0" y="0"/>
            <a:ext cx="9144000" cy="0"/>
          </a:xfrm>
          <a:prstGeom prst="rect">
            <a:avLst/>
          </a:prstGeom>
          <a:noFill/>
          <a:ln w="31750" algn="ctr">
            <a:noFill/>
            <a:miter lim="800000"/>
            <a:headEnd/>
            <a:tailEnd/>
          </a:ln>
        </p:spPr>
        <p:txBody>
          <a:bodyPr wrap="none" lIns="90488" tIns="44450" rIns="90488" bIns="44450" anchor="ctr">
            <a:spAutoFit/>
          </a:bodyPr>
          <a:lstStyle/>
          <a:p>
            <a:pPr>
              <a:spcBef>
                <a:spcPct val="50000"/>
              </a:spcBef>
            </a:pPr>
            <a:endParaRPr lang="de-DE" sz="1200">
              <a:solidFill>
                <a:srgbClr val="000000"/>
              </a:solidFill>
            </a:endParaRPr>
          </a:p>
        </p:txBody>
      </p:sp>
      <p:pic>
        <p:nvPicPr>
          <p:cNvPr id="2" name="Picture 1">
            <a:extLst>
              <a:ext uri="{FF2B5EF4-FFF2-40B4-BE49-F238E27FC236}">
                <a16:creationId xmlns:a16="http://schemas.microsoft.com/office/drawing/2014/main" id="{3C984959-0F18-40EC-8708-C9C046B182F0}"/>
              </a:ext>
            </a:extLst>
          </p:cNvPr>
          <p:cNvPicPr>
            <a:picLocks noChangeAspect="1"/>
          </p:cNvPicPr>
          <p:nvPr/>
        </p:nvPicPr>
        <p:blipFill>
          <a:blip r:embed="rId3"/>
          <a:stretch>
            <a:fillRect/>
          </a:stretch>
        </p:blipFill>
        <p:spPr>
          <a:xfrm>
            <a:off x="539552" y="1231176"/>
            <a:ext cx="7757160" cy="4572000"/>
          </a:xfrm>
          <a:prstGeom prst="rect">
            <a:avLst/>
          </a:prstGeom>
        </p:spPr>
      </p:pic>
    </p:spTree>
    <p:extLst>
      <p:ext uri="{BB962C8B-B14F-4D97-AF65-F5344CB8AC3E}">
        <p14:creationId xmlns:p14="http://schemas.microsoft.com/office/powerpoint/2010/main" val="4012333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tr-TR" sz="4000" dirty="0"/>
              <a:t>Şeker FabrikasıPatlaması</a:t>
            </a:r>
            <a:endParaRPr lang="en-GB" sz="4000" dirty="0"/>
          </a:p>
        </p:txBody>
      </p:sp>
      <p:pic>
        <p:nvPicPr>
          <p:cNvPr id="2" name="Picture 1">
            <a:extLst>
              <a:ext uri="{FF2B5EF4-FFF2-40B4-BE49-F238E27FC236}">
                <a16:creationId xmlns:a16="http://schemas.microsoft.com/office/drawing/2014/main" id="{2F7A4D1E-6E8B-4DD8-BDA6-7B715637EA13}"/>
              </a:ext>
            </a:extLst>
          </p:cNvPr>
          <p:cNvPicPr>
            <a:picLocks noChangeAspect="1"/>
          </p:cNvPicPr>
          <p:nvPr/>
        </p:nvPicPr>
        <p:blipFill>
          <a:blip r:embed="rId2"/>
          <a:stretch>
            <a:fillRect/>
          </a:stretch>
        </p:blipFill>
        <p:spPr>
          <a:xfrm>
            <a:off x="152400" y="1772816"/>
            <a:ext cx="4419600" cy="3162300"/>
          </a:xfrm>
          <a:prstGeom prst="rect">
            <a:avLst/>
          </a:prstGeom>
        </p:spPr>
      </p:pic>
      <p:pic>
        <p:nvPicPr>
          <p:cNvPr id="3" name="Picture 2">
            <a:extLst>
              <a:ext uri="{FF2B5EF4-FFF2-40B4-BE49-F238E27FC236}">
                <a16:creationId xmlns:a16="http://schemas.microsoft.com/office/drawing/2014/main" id="{B01FE333-4E7C-44BE-B1BE-5AA7FFE36CBC}"/>
              </a:ext>
            </a:extLst>
          </p:cNvPr>
          <p:cNvPicPr>
            <a:picLocks noChangeAspect="1"/>
          </p:cNvPicPr>
          <p:nvPr/>
        </p:nvPicPr>
        <p:blipFill>
          <a:blip r:embed="rId3"/>
          <a:stretch>
            <a:fillRect/>
          </a:stretch>
        </p:blipFill>
        <p:spPr>
          <a:xfrm>
            <a:off x="4716016" y="1772816"/>
            <a:ext cx="4107180" cy="3093720"/>
          </a:xfrm>
          <a:prstGeom prst="rect">
            <a:avLst/>
          </a:prstGeom>
        </p:spPr>
      </p:pic>
    </p:spTree>
    <p:extLst>
      <p:ext uri="{BB962C8B-B14F-4D97-AF65-F5344CB8AC3E}">
        <p14:creationId xmlns:p14="http://schemas.microsoft.com/office/powerpoint/2010/main" val="1530352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tr-TR" sz="4000" dirty="0"/>
              <a:t>Metal - Jant Fabrikası Metal Tozu Patlaması</a:t>
            </a:r>
            <a:endParaRPr lang="en-GB" sz="4000" dirty="0"/>
          </a:p>
        </p:txBody>
      </p:sp>
      <p:pic>
        <p:nvPicPr>
          <p:cNvPr id="2" name="Picture 1">
            <a:extLst>
              <a:ext uri="{FF2B5EF4-FFF2-40B4-BE49-F238E27FC236}">
                <a16:creationId xmlns:a16="http://schemas.microsoft.com/office/drawing/2014/main" id="{93BEEC41-1DD2-4BA5-AD09-629C22C9B6C0}"/>
              </a:ext>
            </a:extLst>
          </p:cNvPr>
          <p:cNvPicPr>
            <a:picLocks noChangeAspect="1"/>
          </p:cNvPicPr>
          <p:nvPr/>
        </p:nvPicPr>
        <p:blipFill>
          <a:blip r:embed="rId2"/>
          <a:stretch>
            <a:fillRect/>
          </a:stretch>
        </p:blipFill>
        <p:spPr>
          <a:xfrm>
            <a:off x="1668780" y="1628800"/>
            <a:ext cx="5806440" cy="4267200"/>
          </a:xfrm>
          <a:prstGeom prst="rect">
            <a:avLst/>
          </a:prstGeom>
        </p:spPr>
      </p:pic>
    </p:spTree>
    <p:extLst>
      <p:ext uri="{BB962C8B-B14F-4D97-AF65-F5344CB8AC3E}">
        <p14:creationId xmlns:p14="http://schemas.microsoft.com/office/powerpoint/2010/main" val="645592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tr-TR" sz="4000" dirty="0"/>
              <a:t>Boya Sektörü – Filtre Patlaması</a:t>
            </a:r>
            <a:endParaRPr lang="en-GB" sz="4000" dirty="0"/>
          </a:p>
        </p:txBody>
      </p:sp>
      <p:pic>
        <p:nvPicPr>
          <p:cNvPr id="3" name="Picture 2">
            <a:extLst>
              <a:ext uri="{FF2B5EF4-FFF2-40B4-BE49-F238E27FC236}">
                <a16:creationId xmlns:a16="http://schemas.microsoft.com/office/drawing/2014/main" id="{D2C180BD-9C81-4EA4-9D10-C27FFA01FE8C}"/>
              </a:ext>
            </a:extLst>
          </p:cNvPr>
          <p:cNvPicPr>
            <a:picLocks noChangeAspect="1"/>
          </p:cNvPicPr>
          <p:nvPr/>
        </p:nvPicPr>
        <p:blipFill>
          <a:blip r:embed="rId2"/>
          <a:stretch>
            <a:fillRect/>
          </a:stretch>
        </p:blipFill>
        <p:spPr>
          <a:xfrm>
            <a:off x="1413510" y="1700808"/>
            <a:ext cx="6316980" cy="4091940"/>
          </a:xfrm>
          <a:prstGeom prst="rect">
            <a:avLst/>
          </a:prstGeom>
        </p:spPr>
      </p:pic>
    </p:spTree>
    <p:extLst>
      <p:ext uri="{BB962C8B-B14F-4D97-AF65-F5344CB8AC3E}">
        <p14:creationId xmlns:p14="http://schemas.microsoft.com/office/powerpoint/2010/main" val="3434469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tr-TR" sz="4000" dirty="0"/>
              <a:t>Gıda– Süt Tozu Üretimi Kurutma Sistemi Patlaması</a:t>
            </a:r>
            <a:endParaRPr lang="en-GB" sz="4000" dirty="0"/>
          </a:p>
        </p:txBody>
      </p:sp>
      <p:pic>
        <p:nvPicPr>
          <p:cNvPr id="2" name="Picture 1">
            <a:extLst>
              <a:ext uri="{FF2B5EF4-FFF2-40B4-BE49-F238E27FC236}">
                <a16:creationId xmlns:a16="http://schemas.microsoft.com/office/drawing/2014/main" id="{B4E2A445-6F14-463F-93CD-6F917087A18D}"/>
              </a:ext>
            </a:extLst>
          </p:cNvPr>
          <p:cNvPicPr>
            <a:picLocks noChangeAspect="1"/>
          </p:cNvPicPr>
          <p:nvPr/>
        </p:nvPicPr>
        <p:blipFill>
          <a:blip r:embed="rId2"/>
          <a:stretch>
            <a:fillRect/>
          </a:stretch>
        </p:blipFill>
        <p:spPr>
          <a:xfrm>
            <a:off x="1259632" y="1430206"/>
            <a:ext cx="6393180" cy="4358640"/>
          </a:xfrm>
          <a:prstGeom prst="rect">
            <a:avLst/>
          </a:prstGeom>
        </p:spPr>
      </p:pic>
    </p:spTree>
    <p:extLst>
      <p:ext uri="{BB962C8B-B14F-4D97-AF65-F5344CB8AC3E}">
        <p14:creationId xmlns:p14="http://schemas.microsoft.com/office/powerpoint/2010/main" val="113021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Toz Tehlike Analizleri</a:t>
            </a:r>
            <a:endParaRPr lang="en-US" altLang="en-US" dirty="0"/>
          </a:p>
        </p:txBody>
      </p:sp>
      <p:sp>
        <p:nvSpPr>
          <p:cNvPr id="2" name="TextBox 1">
            <a:extLst>
              <a:ext uri="{FF2B5EF4-FFF2-40B4-BE49-F238E27FC236}">
                <a16:creationId xmlns:a16="http://schemas.microsoft.com/office/drawing/2014/main" id="{A7F2FB16-EF41-4F63-832A-8C8E92A7BCFC}"/>
              </a:ext>
            </a:extLst>
          </p:cNvPr>
          <p:cNvSpPr txBox="1"/>
          <p:nvPr/>
        </p:nvSpPr>
        <p:spPr>
          <a:xfrm>
            <a:off x="276256" y="836712"/>
            <a:ext cx="8083624" cy="5447645"/>
          </a:xfrm>
          <a:prstGeom prst="rect">
            <a:avLst/>
          </a:prstGeom>
          <a:noFill/>
        </p:spPr>
        <p:txBody>
          <a:bodyPr wrap="square" rtlCol="0">
            <a:spAutoFit/>
          </a:bodyPr>
          <a:lstStyle/>
          <a:p>
            <a:pPr marL="342900" indent="-342900">
              <a:buAutoNum type="arabicPeriod"/>
            </a:pPr>
            <a:r>
              <a:rPr lang="tr-TR" b="1" dirty="0"/>
              <a:t>Kapsam</a:t>
            </a:r>
            <a:r>
              <a:rPr lang="tr-TR" dirty="0"/>
              <a:t>- fabrikanın hangi bölgeleri ?</a:t>
            </a:r>
          </a:p>
          <a:p>
            <a:pPr marL="342900" indent="-342900">
              <a:buAutoNum type="arabicPeriod"/>
            </a:pPr>
            <a:r>
              <a:rPr lang="tr-TR" dirty="0"/>
              <a:t>TTA Takımı oluşturulması</a:t>
            </a:r>
          </a:p>
          <a:p>
            <a:pPr marL="342900" indent="-342900">
              <a:buFontTx/>
              <a:buAutoNum type="arabicPeriod"/>
            </a:pPr>
            <a:r>
              <a:rPr lang="tr-TR" b="1" dirty="0"/>
              <a:t>Proses  </a:t>
            </a:r>
            <a:r>
              <a:rPr lang="tr-TR" dirty="0"/>
              <a:t>bilgileri</a:t>
            </a:r>
            <a:r>
              <a:rPr lang="tr-TR" b="1" dirty="0"/>
              <a:t> ve işlenen</a:t>
            </a:r>
            <a:r>
              <a:rPr lang="tr-TR" dirty="0"/>
              <a:t> </a:t>
            </a:r>
            <a:r>
              <a:rPr lang="tr-TR" b="1" dirty="0"/>
              <a:t>Toz Malzemelerin Alevlenme Özelliklerinin </a:t>
            </a:r>
            <a:r>
              <a:rPr lang="tr-TR" dirty="0"/>
              <a:t>belirlenmesi !!!!</a:t>
            </a:r>
          </a:p>
          <a:p>
            <a:pPr marL="342900" indent="-342900">
              <a:buAutoNum type="arabicPeriod"/>
            </a:pPr>
            <a:r>
              <a:rPr lang="tr-TR" b="1" dirty="0"/>
              <a:t>Saha ziyareti </a:t>
            </a:r>
            <a:r>
              <a:rPr lang="tr-TR" dirty="0"/>
              <a:t>ve incelemeler</a:t>
            </a:r>
          </a:p>
          <a:p>
            <a:pPr marL="342900" indent="-342900">
              <a:buAutoNum type="arabicPeriod"/>
            </a:pPr>
            <a:r>
              <a:rPr lang="tr-TR" dirty="0"/>
              <a:t>İncelenen ekipmanlar ve ortamlarda </a:t>
            </a:r>
            <a:r>
              <a:rPr lang="tr-TR" b="1" dirty="0"/>
              <a:t>toz parçacık dağılımları </a:t>
            </a:r>
            <a:r>
              <a:rPr lang="tr-TR" dirty="0"/>
              <a:t>belirlenmesi</a:t>
            </a:r>
          </a:p>
          <a:p>
            <a:pPr marL="342900" indent="-342900">
              <a:buAutoNum type="arabicPeriod"/>
            </a:pPr>
            <a:r>
              <a:rPr lang="tr-TR" b="1" dirty="0"/>
              <a:t>Ortamda toz birikimleri </a:t>
            </a:r>
            <a:r>
              <a:rPr lang="tr-TR" dirty="0"/>
              <a:t>incelenmesi</a:t>
            </a:r>
          </a:p>
          <a:p>
            <a:pPr marL="342900" indent="-342900">
              <a:buAutoNum type="arabicPeriod"/>
            </a:pPr>
            <a:r>
              <a:rPr lang="tr-TR" b="1" dirty="0"/>
              <a:t>EX ZONE </a:t>
            </a:r>
            <a:r>
              <a:rPr lang="tr-TR" dirty="0"/>
              <a:t>kontrolleri (ekipmanlar, çalışma alanları)</a:t>
            </a:r>
          </a:p>
          <a:p>
            <a:pPr marL="342900" indent="-342900">
              <a:buAutoNum type="arabicPeriod"/>
            </a:pPr>
            <a:r>
              <a:rPr lang="tr-TR" b="1" dirty="0"/>
              <a:t>Alev kaynakları</a:t>
            </a:r>
            <a:r>
              <a:rPr lang="tr-TR" dirty="0"/>
              <a:t> analizi EN1127-1, alevlenme olasılığı belirlenmesi</a:t>
            </a:r>
          </a:p>
          <a:p>
            <a:pPr marL="342900" indent="-342900">
              <a:buAutoNum type="arabicPeriod"/>
            </a:pPr>
            <a:r>
              <a:rPr lang="tr-TR" b="1" dirty="0"/>
              <a:t>Ekipmanlar arası bağlantıların </a:t>
            </a:r>
            <a:r>
              <a:rPr lang="tr-TR" dirty="0"/>
              <a:t>incelenmesi – olası</a:t>
            </a:r>
            <a:r>
              <a:rPr lang="tr-TR" b="1" dirty="0"/>
              <a:t> patlama/yangın yayılımları</a:t>
            </a:r>
          </a:p>
          <a:p>
            <a:pPr marL="342900" indent="-342900">
              <a:buAutoNum type="arabicPeriod"/>
            </a:pPr>
            <a:r>
              <a:rPr lang="tr-TR" b="1" dirty="0"/>
              <a:t>Geçmiş</a:t>
            </a:r>
            <a:r>
              <a:rPr lang="tr-TR" dirty="0"/>
              <a:t> kaza ve ramak kalaların incelenmesi</a:t>
            </a:r>
          </a:p>
          <a:p>
            <a:pPr marL="342900" indent="-342900">
              <a:buAutoNum type="arabicPeriod"/>
            </a:pPr>
            <a:r>
              <a:rPr lang="tr-TR" dirty="0"/>
              <a:t>Şu anda </a:t>
            </a:r>
            <a:r>
              <a:rPr lang="tr-TR" b="1" dirty="0"/>
              <a:t>kullanılan risk kontrolleri </a:t>
            </a:r>
            <a:r>
              <a:rPr lang="tr-TR" dirty="0"/>
              <a:t>ve yeterlilikleri (NFPA68, 69, 654, VDI, BSI)</a:t>
            </a:r>
          </a:p>
          <a:p>
            <a:pPr marL="342900" indent="-342900">
              <a:buAutoNum type="arabicPeriod"/>
            </a:pPr>
            <a:r>
              <a:rPr lang="tr-TR" b="1" dirty="0"/>
              <a:t>GAP Analizi</a:t>
            </a:r>
          </a:p>
          <a:p>
            <a:pPr marL="800100" lvl="1" indent="-342900">
              <a:buAutoNum type="arabicPeriod"/>
            </a:pPr>
            <a:r>
              <a:rPr lang="tr-TR" dirty="0"/>
              <a:t>Kalan riskin yüksek olduğu bölge/ekipmanların belirlenmesi</a:t>
            </a:r>
          </a:p>
          <a:p>
            <a:pPr marL="800100" lvl="1" indent="-342900">
              <a:buAutoNum type="arabicPeriod"/>
            </a:pPr>
            <a:r>
              <a:rPr lang="tr-TR" dirty="0"/>
              <a:t>Yeni/ek patlama korunma/engelleme sistemleri seçilmesi, hesaplanması</a:t>
            </a:r>
          </a:p>
          <a:p>
            <a:pPr marL="800100" lvl="1" indent="-342900">
              <a:buAutoNum type="arabicPeriod"/>
            </a:pPr>
            <a:r>
              <a:rPr lang="tr-TR" dirty="0"/>
              <a:t>Öneriler ve uygulama</a:t>
            </a:r>
          </a:p>
          <a:p>
            <a:pPr marL="342900" indent="-342900">
              <a:buAutoNum type="arabicPeriod"/>
            </a:pPr>
            <a:r>
              <a:rPr lang="tr-TR" b="1" dirty="0"/>
              <a:t>Tekrar</a:t>
            </a:r>
            <a:r>
              <a:rPr lang="tr-TR" dirty="0"/>
              <a:t>. Periyodik olarak raporların incelenmesi ve olası proses/malzeme değişimlerinin risklere etkisinin belirlendikten sonra güncellemelerin yapılması</a:t>
            </a:r>
          </a:p>
          <a:p>
            <a:endParaRPr lang="tr-TR" sz="1200" dirty="0"/>
          </a:p>
          <a:p>
            <a:r>
              <a:rPr lang="tr-TR" sz="1200" dirty="0"/>
              <a:t>Ref – NFPA652</a:t>
            </a:r>
            <a:endParaRPr lang="tr-TR" dirty="0"/>
          </a:p>
        </p:txBody>
      </p:sp>
    </p:spTree>
    <p:extLst>
      <p:ext uri="{BB962C8B-B14F-4D97-AF65-F5344CB8AC3E}">
        <p14:creationId xmlns:p14="http://schemas.microsoft.com/office/powerpoint/2010/main" val="3929128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4"/>
          <p:cNvSpPr>
            <a:spLocks noGrp="1"/>
          </p:cNvSpPr>
          <p:nvPr>
            <p:ph type="title" idx="4294967295"/>
          </p:nvPr>
        </p:nvSpPr>
        <p:spPr>
          <a:xfrm>
            <a:off x="86816" y="274638"/>
            <a:ext cx="8229600" cy="681901"/>
          </a:xfrm>
        </p:spPr>
        <p:txBody>
          <a:bodyPr>
            <a:normAutofit fontScale="90000"/>
          </a:bodyPr>
          <a:lstStyle/>
          <a:p>
            <a:r>
              <a:rPr lang="tr-TR" dirty="0">
                <a:solidFill>
                  <a:schemeClr val="bg1"/>
                </a:solidFill>
              </a:rPr>
              <a:t>Toz Patlamaları – Nasıl Oluşur?</a:t>
            </a:r>
            <a:endParaRPr lang="en-US" sz="3600" dirty="0">
              <a:solidFill>
                <a:schemeClr val="bg1"/>
              </a:solidFill>
            </a:endParaRPr>
          </a:p>
        </p:txBody>
      </p:sp>
      <p:sp>
        <p:nvSpPr>
          <p:cNvPr id="24578" name="Rectangle 5"/>
          <p:cNvSpPr>
            <a:spLocks noChangeArrowheads="1"/>
          </p:cNvSpPr>
          <p:nvPr/>
        </p:nvSpPr>
        <p:spPr bwMode="auto">
          <a:xfrm>
            <a:off x="0" y="0"/>
            <a:ext cx="9144000" cy="0"/>
          </a:xfrm>
          <a:prstGeom prst="rect">
            <a:avLst/>
          </a:prstGeom>
          <a:noFill/>
          <a:ln w="31750" algn="ctr">
            <a:noFill/>
            <a:miter lim="800000"/>
            <a:headEnd/>
            <a:tailEnd/>
          </a:ln>
        </p:spPr>
        <p:txBody>
          <a:bodyPr wrap="none" lIns="90488" tIns="44450" rIns="90488" bIns="44450" anchor="ctr">
            <a:spAutoFit/>
          </a:bodyPr>
          <a:lstStyle/>
          <a:p>
            <a:pPr>
              <a:spcBef>
                <a:spcPct val="50000"/>
              </a:spcBef>
            </a:pPr>
            <a:endParaRPr lang="de-DE" sz="1200">
              <a:solidFill>
                <a:srgbClr val="000000"/>
              </a:solidFill>
            </a:endParaRPr>
          </a:p>
        </p:txBody>
      </p:sp>
      <p:sp>
        <p:nvSpPr>
          <p:cNvPr id="5" name="Rectangle 3"/>
          <p:cNvSpPr txBox="1">
            <a:spLocks noChangeArrowheads="1"/>
          </p:cNvSpPr>
          <p:nvPr/>
        </p:nvSpPr>
        <p:spPr bwMode="auto">
          <a:xfrm>
            <a:off x="52834" y="1259908"/>
            <a:ext cx="394310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91440"/>
          <a:lstStyle>
            <a:lvl1pPr marL="438150" indent="-319088">
              <a:buClr>
                <a:schemeClr val="accent1"/>
              </a:buClr>
              <a:buSzPct val="80000"/>
              <a:buFont typeface="Wingdings 2" pitchFamily="18" charset="2"/>
              <a:buChar char=""/>
              <a:defRPr sz="3200">
                <a:solidFill>
                  <a:schemeClr val="tx1"/>
                </a:solidFill>
                <a:latin typeface="Corbel" pitchFamily="34" charset="0"/>
              </a:defRPr>
            </a:lvl1pPr>
            <a:lvl2pPr marL="730250" indent="-2730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995363" indent="-228600">
              <a:spcBef>
                <a:spcPct val="20000"/>
              </a:spcBef>
              <a:buClr>
                <a:srgbClr val="6BB1C9"/>
              </a:buClr>
              <a:buFont typeface="Arial" charset="0"/>
              <a:buChar char="▪"/>
              <a:defRPr sz="2400">
                <a:solidFill>
                  <a:schemeClr val="tx1"/>
                </a:solidFill>
                <a:latin typeface="Corbel" pitchFamily="34" charset="0"/>
              </a:defRPr>
            </a:lvl3pPr>
            <a:lvl4pPr marL="1216025" indent="-182563">
              <a:spcBef>
                <a:spcPct val="20000"/>
              </a:spcBef>
              <a:buClr>
                <a:srgbClr val="6585CF"/>
              </a:buClr>
              <a:buFont typeface="Arial" charset="0"/>
              <a:buChar char="▪"/>
              <a:defRPr sz="2000">
                <a:solidFill>
                  <a:schemeClr val="tx1"/>
                </a:solidFill>
                <a:latin typeface="Corbel" pitchFamily="34" charset="0"/>
              </a:defRPr>
            </a:lvl4pPr>
            <a:lvl5pPr marL="1425575" indent="-182563">
              <a:spcBef>
                <a:spcPct val="20000"/>
              </a:spcBef>
              <a:buClr>
                <a:srgbClr val="7E6BC9"/>
              </a:buClr>
              <a:buFont typeface="Wingdings 3" pitchFamily="18" charset="2"/>
              <a:buChar char=""/>
              <a:defRPr sz="2000">
                <a:solidFill>
                  <a:schemeClr val="tx1"/>
                </a:solidFill>
                <a:latin typeface="Corbel" pitchFamily="34" charset="0"/>
              </a:defRPr>
            </a:lvl5pPr>
            <a:lvl6pPr marL="1882775" indent="-182563"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339975" indent="-182563"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2797175" indent="-182563"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254375" indent="-182563"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eaLnBrk="1" hangingPunct="1"/>
            <a:r>
              <a:rPr lang="tr-TR" altLang="en-US" sz="2000" dirty="0"/>
              <a:t>Toz veya gaz halindeki yakıtın kıvılcım ile alevlenmesi ve hızlıca yanması ile başlar</a:t>
            </a:r>
          </a:p>
          <a:p>
            <a:pPr eaLnBrk="1" hangingPunct="1"/>
            <a:endParaRPr lang="en-US" altLang="en-US" sz="2000" dirty="0"/>
          </a:p>
          <a:p>
            <a:pPr eaLnBrk="1" hangingPunct="1"/>
            <a:r>
              <a:rPr lang="tr-TR" altLang="en-US" sz="2000" dirty="0"/>
              <a:t>Ani ve yüksek miktarda gaz açığa çıkar (yanma tepkimesi)</a:t>
            </a:r>
            <a:endParaRPr lang="en-US" altLang="en-US" sz="2000" dirty="0"/>
          </a:p>
          <a:p>
            <a:pPr eaLnBrk="1" hangingPunct="1"/>
            <a:endParaRPr lang="tr-TR" altLang="en-US" sz="2000" dirty="0"/>
          </a:p>
          <a:p>
            <a:pPr eaLnBrk="1" hangingPunct="1"/>
            <a:r>
              <a:rPr lang="tr-TR" altLang="en-US" sz="2000" dirty="0"/>
              <a:t>İç basıncın artışından kaynaklanarak parçalanan konteynerden çıkan ani gaz ve alev topu patlama olarak adlandırılır</a:t>
            </a:r>
            <a:endParaRPr lang="en-US" altLang="en-US" sz="2000" dirty="0"/>
          </a:p>
        </p:txBody>
      </p:sp>
      <p:pic>
        <p:nvPicPr>
          <p:cNvPr id="3" name="Picture 2">
            <a:extLst>
              <a:ext uri="{FF2B5EF4-FFF2-40B4-BE49-F238E27FC236}">
                <a16:creationId xmlns:a16="http://schemas.microsoft.com/office/drawing/2014/main" id="{13F95567-684F-4BC8-B975-FBBC894DC95F}"/>
              </a:ext>
            </a:extLst>
          </p:cNvPr>
          <p:cNvPicPr>
            <a:picLocks noChangeAspect="1"/>
          </p:cNvPicPr>
          <p:nvPr/>
        </p:nvPicPr>
        <p:blipFill>
          <a:blip r:embed="rId3"/>
          <a:stretch>
            <a:fillRect/>
          </a:stretch>
        </p:blipFill>
        <p:spPr>
          <a:xfrm>
            <a:off x="3831248" y="1124744"/>
            <a:ext cx="4922520" cy="3162300"/>
          </a:xfrm>
          <a:prstGeom prst="rect">
            <a:avLst/>
          </a:prstGeom>
        </p:spPr>
      </p:pic>
      <p:pic>
        <p:nvPicPr>
          <p:cNvPr id="4" name="Picture 3">
            <a:extLst>
              <a:ext uri="{FF2B5EF4-FFF2-40B4-BE49-F238E27FC236}">
                <a16:creationId xmlns:a16="http://schemas.microsoft.com/office/drawing/2014/main" id="{9C981D0F-75F5-40A0-BD25-BBD9A79844F3}"/>
              </a:ext>
            </a:extLst>
          </p:cNvPr>
          <p:cNvPicPr>
            <a:picLocks noChangeAspect="1"/>
          </p:cNvPicPr>
          <p:nvPr/>
        </p:nvPicPr>
        <p:blipFill>
          <a:blip r:embed="rId4"/>
          <a:stretch>
            <a:fillRect/>
          </a:stretch>
        </p:blipFill>
        <p:spPr>
          <a:xfrm>
            <a:off x="3497580" y="2518410"/>
            <a:ext cx="2148840" cy="1821180"/>
          </a:xfrm>
          <a:prstGeom prst="rect">
            <a:avLst/>
          </a:prstGeom>
        </p:spPr>
      </p:pic>
    </p:spTree>
    <p:extLst>
      <p:ext uri="{BB962C8B-B14F-4D97-AF65-F5344CB8AC3E}">
        <p14:creationId xmlns:p14="http://schemas.microsoft.com/office/powerpoint/2010/main" val="2811932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PATLAMA RİSKİ TAHMİNİ</a:t>
            </a:r>
            <a:endParaRPr lang="en-US" altLang="en-US" dirty="0"/>
          </a:p>
        </p:txBody>
      </p:sp>
      <p:sp>
        <p:nvSpPr>
          <p:cNvPr id="610" name="Rectangle 4"/>
          <p:cNvSpPr>
            <a:spLocks noChangeArrowheads="1"/>
          </p:cNvSpPr>
          <p:nvPr/>
        </p:nvSpPr>
        <p:spPr bwMode="auto">
          <a:xfrm>
            <a:off x="457200" y="1052736"/>
            <a:ext cx="830580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itchFamily="18" charset="2"/>
              <a:buChar char=""/>
              <a:defRPr sz="3200">
                <a:solidFill>
                  <a:schemeClr val="tx1"/>
                </a:solidFill>
                <a:latin typeface="Corbel" pitchFamily="34" charset="0"/>
              </a:defRPr>
            </a:lvl1pPr>
            <a:lvl2pPr marL="742950" indent="-2857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a:spcBef>
                <a:spcPct val="20000"/>
              </a:spcBef>
              <a:buClr>
                <a:srgbClr val="6BB1C9"/>
              </a:buClr>
              <a:buFont typeface="Arial" charset="0"/>
              <a:buChar char="▪"/>
              <a:defRPr sz="2400">
                <a:solidFill>
                  <a:schemeClr val="tx1"/>
                </a:solidFill>
                <a:latin typeface="Corbel" pitchFamily="34" charset="0"/>
              </a:defRPr>
            </a:lvl3pPr>
            <a:lvl4pPr marL="1600200" indent="-228600">
              <a:spcBef>
                <a:spcPct val="20000"/>
              </a:spcBef>
              <a:buClr>
                <a:srgbClr val="6585CF"/>
              </a:buClr>
              <a:buFont typeface="Arial" charset="0"/>
              <a:buChar char="▪"/>
              <a:defRPr sz="2000">
                <a:solidFill>
                  <a:schemeClr val="tx1"/>
                </a:solidFill>
                <a:latin typeface="Corbel" pitchFamily="34" charset="0"/>
              </a:defRPr>
            </a:lvl4pPr>
            <a:lvl5pPr marL="2057400" indent="-228600">
              <a:spcBef>
                <a:spcPct val="20000"/>
              </a:spcBef>
              <a:buClr>
                <a:srgbClr val="7E6BC9"/>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algn="ctr" eaLnBrk="1" hangingPunct="1">
              <a:buClrTx/>
              <a:buSzTx/>
              <a:buFontTx/>
              <a:buNone/>
            </a:pPr>
            <a:r>
              <a:rPr lang="en-US" altLang="en-US" sz="4800" b="1" dirty="0">
                <a:latin typeface="Arial" charset="0"/>
              </a:rPr>
              <a:t>R</a:t>
            </a:r>
            <a:r>
              <a:rPr lang="tr-TR" altLang="en-US" sz="1800" b="1" dirty="0">
                <a:latin typeface="Arial" charset="0"/>
              </a:rPr>
              <a:t>isk</a:t>
            </a:r>
            <a:r>
              <a:rPr lang="en-US" altLang="en-US" sz="4800" b="1" dirty="0">
                <a:latin typeface="Arial" charset="0"/>
              </a:rPr>
              <a:t> = P</a:t>
            </a:r>
            <a:r>
              <a:rPr lang="tr-TR" altLang="en-US" sz="1800" b="1" dirty="0">
                <a:latin typeface="Arial" charset="0"/>
              </a:rPr>
              <a:t>zon</a:t>
            </a:r>
            <a:r>
              <a:rPr lang="en-US" altLang="en-US" sz="4800" b="1" dirty="0">
                <a:latin typeface="Arial" charset="0"/>
              </a:rPr>
              <a:t> * C</a:t>
            </a:r>
            <a:r>
              <a:rPr lang="tr-TR" altLang="en-US" sz="1800" b="1" dirty="0">
                <a:latin typeface="Arial" charset="0"/>
              </a:rPr>
              <a:t>P</a:t>
            </a:r>
            <a:r>
              <a:rPr lang="tr-TR" altLang="en-US" sz="1400" b="1" dirty="0">
                <a:latin typeface="Arial" charset="0"/>
              </a:rPr>
              <a:t>ign</a:t>
            </a:r>
            <a:r>
              <a:rPr lang="en-US" altLang="en-US" sz="4800" b="1" dirty="0">
                <a:latin typeface="Arial" charset="0"/>
              </a:rPr>
              <a:t> * D</a:t>
            </a:r>
            <a:r>
              <a:rPr lang="tr-TR" altLang="en-US" sz="1800" b="1" dirty="0">
                <a:latin typeface="Arial" charset="0"/>
              </a:rPr>
              <a:t>Pmax</a:t>
            </a:r>
            <a:r>
              <a:rPr lang="en-US" altLang="en-US" sz="2800" dirty="0">
                <a:latin typeface="Arial" charset="0"/>
              </a:rPr>
              <a:t>	</a:t>
            </a:r>
            <a:r>
              <a:rPr lang="en-US" altLang="en-US" sz="2400" dirty="0">
                <a:latin typeface="Times New Roman" pitchFamily="18" charset="0"/>
              </a:rPr>
              <a:t> </a:t>
            </a:r>
          </a:p>
          <a:p>
            <a:pPr eaLnBrk="1" hangingPunct="1">
              <a:buClrTx/>
              <a:buSzTx/>
              <a:buFontTx/>
              <a:buNone/>
            </a:pPr>
            <a:r>
              <a:rPr lang="en-US" altLang="en-US" sz="2800" b="1" dirty="0">
                <a:latin typeface="Times New Roman" pitchFamily="18" charset="0"/>
              </a:rPr>
              <a:t>R</a:t>
            </a:r>
            <a:r>
              <a:rPr lang="en-US" altLang="en-US" sz="2400" dirty="0">
                <a:latin typeface="Times New Roman" pitchFamily="18" charset="0"/>
              </a:rPr>
              <a:t>: </a:t>
            </a:r>
            <a:r>
              <a:rPr lang="tr-TR" altLang="en-US" sz="2400" dirty="0">
                <a:latin typeface="Times New Roman" pitchFamily="18" charset="0"/>
              </a:rPr>
              <a:t>P</a:t>
            </a:r>
            <a:r>
              <a:rPr lang="en-US" altLang="en-US" sz="2400" dirty="0" err="1">
                <a:latin typeface="Times New Roman" pitchFamily="18" charset="0"/>
              </a:rPr>
              <a:t>atlama</a:t>
            </a:r>
            <a:r>
              <a:rPr lang="en-US" altLang="en-US" sz="2400" dirty="0">
                <a:latin typeface="Times New Roman" pitchFamily="18" charset="0"/>
              </a:rPr>
              <a:t> </a:t>
            </a:r>
            <a:r>
              <a:rPr lang="en-US" altLang="en-US" sz="2400" dirty="0" err="1">
                <a:latin typeface="Times New Roman" pitchFamily="18" charset="0"/>
              </a:rPr>
              <a:t>riski</a:t>
            </a:r>
            <a:r>
              <a:rPr lang="tr-TR" altLang="en-US" sz="2400" dirty="0">
                <a:latin typeface="Times New Roman" pitchFamily="18" charset="0"/>
              </a:rPr>
              <a:t> </a:t>
            </a:r>
          </a:p>
          <a:p>
            <a:pPr eaLnBrk="1" hangingPunct="1">
              <a:buClrTx/>
              <a:buSzTx/>
              <a:buFontTx/>
              <a:buNone/>
            </a:pPr>
            <a:r>
              <a:rPr lang="en-US" altLang="en-US" sz="2400" dirty="0">
                <a:latin typeface="Times New Roman" pitchFamily="18" charset="0"/>
              </a:rPr>
              <a:t>	</a:t>
            </a:r>
          </a:p>
          <a:p>
            <a:pPr eaLnBrk="1" hangingPunct="1">
              <a:buClrTx/>
              <a:buSzTx/>
              <a:buFontTx/>
              <a:buNone/>
            </a:pPr>
            <a:r>
              <a:rPr lang="en-US" altLang="en-US" sz="2800" b="1" dirty="0">
                <a:latin typeface="Times New Roman" pitchFamily="18" charset="0"/>
              </a:rPr>
              <a:t>P</a:t>
            </a:r>
            <a:r>
              <a:rPr lang="en-US" altLang="en-US" sz="2400" dirty="0">
                <a:latin typeface="Times New Roman" pitchFamily="18" charset="0"/>
              </a:rPr>
              <a:t> : </a:t>
            </a:r>
            <a:r>
              <a:rPr lang="en-US" altLang="en-US" sz="2400" dirty="0" err="1">
                <a:latin typeface="Times New Roman" pitchFamily="18" charset="0"/>
              </a:rPr>
              <a:t>Tehlikeli</a:t>
            </a:r>
            <a:r>
              <a:rPr lang="en-US" altLang="en-US" sz="2400" dirty="0">
                <a:latin typeface="Times New Roman" pitchFamily="18" charset="0"/>
              </a:rPr>
              <a:t> durum </a:t>
            </a:r>
            <a:r>
              <a:rPr lang="en-US" altLang="en-US" sz="2400" dirty="0" err="1">
                <a:latin typeface="Times New Roman" pitchFamily="18" charset="0"/>
              </a:rPr>
              <a:t>faktörü</a:t>
            </a:r>
            <a:r>
              <a:rPr lang="en-US" altLang="en-US" sz="2400" dirty="0">
                <a:latin typeface="Times New Roman" pitchFamily="18" charset="0"/>
              </a:rPr>
              <a:t> (hazard factor), </a:t>
            </a:r>
            <a:r>
              <a:rPr lang="tr-TR" altLang="en-US" sz="2400" dirty="0">
                <a:latin typeface="Times New Roman" pitchFamily="18" charset="0"/>
              </a:rPr>
              <a:t>patlayıcı </a:t>
            </a:r>
            <a:r>
              <a:rPr lang="en-US" altLang="en-US" sz="2400" dirty="0" err="1">
                <a:latin typeface="Times New Roman" pitchFamily="18" charset="0"/>
              </a:rPr>
              <a:t>ortam</a:t>
            </a:r>
            <a:r>
              <a:rPr lang="en-US" altLang="en-US" sz="2400" dirty="0">
                <a:latin typeface="Times New Roman" pitchFamily="18" charset="0"/>
              </a:rPr>
              <a:t> </a:t>
            </a:r>
            <a:r>
              <a:rPr lang="en-US" altLang="en-US" sz="2400" dirty="0" err="1">
                <a:latin typeface="Times New Roman" pitchFamily="18" charset="0"/>
              </a:rPr>
              <a:t>oluşma</a:t>
            </a:r>
            <a:r>
              <a:rPr lang="en-US" altLang="en-US" sz="2400" dirty="0">
                <a:latin typeface="Times New Roman" pitchFamily="18" charset="0"/>
              </a:rPr>
              <a:t> </a:t>
            </a:r>
            <a:r>
              <a:rPr lang="en-US" altLang="en-US" sz="2400" dirty="0" err="1">
                <a:latin typeface="Times New Roman" pitchFamily="18" charset="0"/>
              </a:rPr>
              <a:t>olasılığı</a:t>
            </a:r>
            <a:r>
              <a:rPr lang="tr-TR" altLang="en-US" sz="2400" dirty="0">
                <a:latin typeface="Times New Roman" pitchFamily="18" charset="0"/>
              </a:rPr>
              <a:t> (EX ZONE)</a:t>
            </a:r>
            <a:endParaRPr lang="en-US" altLang="en-US" sz="2400" dirty="0">
              <a:latin typeface="Times New Roman" pitchFamily="18" charset="0"/>
            </a:endParaRPr>
          </a:p>
          <a:p>
            <a:pPr eaLnBrk="1" hangingPunct="1">
              <a:buClrTx/>
              <a:buSzTx/>
              <a:buFontTx/>
              <a:buNone/>
            </a:pPr>
            <a:endParaRPr lang="tr-TR" altLang="en-US" sz="2400" dirty="0">
              <a:latin typeface="Times New Roman" pitchFamily="18" charset="0"/>
            </a:endParaRPr>
          </a:p>
          <a:p>
            <a:pPr eaLnBrk="1" hangingPunct="1">
              <a:buClrTx/>
              <a:buSzTx/>
              <a:buFontTx/>
              <a:buNone/>
            </a:pPr>
            <a:r>
              <a:rPr lang="en-US" altLang="en-US" sz="2800" b="1" dirty="0">
                <a:latin typeface="Times New Roman" pitchFamily="18" charset="0"/>
              </a:rPr>
              <a:t>C</a:t>
            </a:r>
            <a:r>
              <a:rPr lang="en-US" altLang="en-US" sz="2400" dirty="0">
                <a:latin typeface="Times New Roman" pitchFamily="18" charset="0"/>
              </a:rPr>
              <a:t> : </a:t>
            </a:r>
            <a:r>
              <a:rPr lang="en-US" altLang="en-US" sz="2400" dirty="0" err="1">
                <a:latin typeface="Times New Roman" pitchFamily="18" charset="0"/>
              </a:rPr>
              <a:t>tehlikeli</a:t>
            </a:r>
            <a:r>
              <a:rPr lang="en-US" altLang="en-US" sz="2400" dirty="0">
                <a:latin typeface="Times New Roman" pitchFamily="18" charset="0"/>
              </a:rPr>
              <a:t> </a:t>
            </a:r>
            <a:r>
              <a:rPr lang="en-US" altLang="en-US" sz="2400" dirty="0" err="1">
                <a:latin typeface="Times New Roman" pitchFamily="18" charset="0"/>
              </a:rPr>
              <a:t>durumun</a:t>
            </a:r>
            <a:r>
              <a:rPr lang="en-US" altLang="en-US" sz="2400" dirty="0">
                <a:latin typeface="Times New Roman" pitchFamily="18" charset="0"/>
              </a:rPr>
              <a:t> </a:t>
            </a:r>
            <a:r>
              <a:rPr lang="en-US" altLang="en-US" sz="2400" dirty="0" err="1">
                <a:latin typeface="Times New Roman" pitchFamily="18" charset="0"/>
              </a:rPr>
              <a:t>zarar</a:t>
            </a:r>
            <a:r>
              <a:rPr lang="en-US" altLang="en-US" sz="2400" dirty="0">
                <a:latin typeface="Times New Roman" pitchFamily="18" charset="0"/>
              </a:rPr>
              <a:t> </a:t>
            </a:r>
            <a:r>
              <a:rPr lang="en-US" altLang="en-US" sz="2400" dirty="0" err="1">
                <a:latin typeface="Times New Roman" pitchFamily="18" charset="0"/>
              </a:rPr>
              <a:t>oluşturma</a:t>
            </a:r>
            <a:r>
              <a:rPr lang="en-US" altLang="en-US" sz="2400" dirty="0">
                <a:latin typeface="Times New Roman" pitchFamily="18" charset="0"/>
              </a:rPr>
              <a:t> </a:t>
            </a:r>
            <a:r>
              <a:rPr lang="en-US" altLang="en-US" sz="2400" dirty="0" err="1">
                <a:latin typeface="Times New Roman" pitchFamily="18" charset="0"/>
              </a:rPr>
              <a:t>olasılığı</a:t>
            </a:r>
            <a:r>
              <a:rPr lang="tr-TR" altLang="en-US" sz="2400" dirty="0">
                <a:latin typeface="Times New Roman" pitchFamily="18" charset="0"/>
              </a:rPr>
              <a:t>: EN1127-1</a:t>
            </a:r>
          </a:p>
          <a:p>
            <a:pPr eaLnBrk="1" hangingPunct="1">
              <a:buClrTx/>
              <a:buSzTx/>
              <a:buFontTx/>
              <a:buNone/>
            </a:pPr>
            <a:r>
              <a:rPr lang="tr-TR" altLang="en-US" sz="2400" dirty="0">
                <a:latin typeface="Times New Roman" pitchFamily="18" charset="0"/>
              </a:rPr>
              <a:t>(ALEV KAYNAĞI BULUNMA OLASILIĞI VE SÜRESİ)</a:t>
            </a:r>
            <a:endParaRPr lang="en-US" altLang="en-US" sz="2400" dirty="0">
              <a:latin typeface="Times New Roman" pitchFamily="18" charset="0"/>
            </a:endParaRPr>
          </a:p>
          <a:p>
            <a:pPr eaLnBrk="1" hangingPunct="1">
              <a:buClrTx/>
              <a:buSzTx/>
              <a:buFontTx/>
              <a:buNone/>
            </a:pPr>
            <a:endParaRPr lang="tr-TR" altLang="en-US" sz="2400" dirty="0">
              <a:latin typeface="Times New Roman" pitchFamily="18" charset="0"/>
            </a:endParaRPr>
          </a:p>
          <a:p>
            <a:pPr eaLnBrk="1" hangingPunct="1">
              <a:buClrTx/>
              <a:buSzTx/>
              <a:buFontTx/>
              <a:buNone/>
            </a:pPr>
            <a:r>
              <a:rPr lang="en-US" altLang="en-US" sz="2800" b="1" dirty="0">
                <a:latin typeface="Times New Roman" pitchFamily="18" charset="0"/>
              </a:rPr>
              <a:t>D</a:t>
            </a:r>
            <a:r>
              <a:rPr lang="en-US" altLang="en-US" sz="2400" dirty="0">
                <a:latin typeface="Times New Roman" pitchFamily="18" charset="0"/>
              </a:rPr>
              <a:t> : </a:t>
            </a:r>
            <a:r>
              <a:rPr lang="en-US" altLang="en-US" sz="2400" dirty="0" err="1">
                <a:latin typeface="Times New Roman" pitchFamily="18" charset="0"/>
              </a:rPr>
              <a:t>zarar</a:t>
            </a:r>
            <a:r>
              <a:rPr lang="en-US" altLang="en-US" sz="2400" dirty="0">
                <a:latin typeface="Times New Roman" pitchFamily="18" charset="0"/>
              </a:rPr>
              <a:t> </a:t>
            </a:r>
            <a:r>
              <a:rPr lang="en-US" altLang="en-US" sz="2400" dirty="0" err="1">
                <a:latin typeface="Times New Roman" pitchFamily="18" charset="0"/>
              </a:rPr>
              <a:t>faktörü</a:t>
            </a:r>
            <a:r>
              <a:rPr lang="en-US" altLang="en-US" sz="2400" dirty="0">
                <a:latin typeface="Times New Roman" pitchFamily="18" charset="0"/>
              </a:rPr>
              <a:t>, </a:t>
            </a:r>
            <a:r>
              <a:rPr lang="en-US" altLang="en-US" sz="2400" dirty="0" err="1">
                <a:latin typeface="Times New Roman" pitchFamily="18" charset="0"/>
              </a:rPr>
              <a:t>zararın</a:t>
            </a:r>
            <a:r>
              <a:rPr lang="en-US" altLang="en-US" sz="2400" dirty="0">
                <a:latin typeface="Times New Roman" pitchFamily="18" charset="0"/>
              </a:rPr>
              <a:t> </a:t>
            </a:r>
            <a:r>
              <a:rPr lang="en-US" altLang="en-US" sz="2400" dirty="0" err="1">
                <a:latin typeface="Times New Roman" pitchFamily="18" charset="0"/>
              </a:rPr>
              <a:t>büyüklüğünün</a:t>
            </a:r>
            <a:r>
              <a:rPr lang="en-US" altLang="en-US" sz="2400" dirty="0">
                <a:latin typeface="Times New Roman" pitchFamily="18" charset="0"/>
              </a:rPr>
              <a:t> </a:t>
            </a:r>
            <a:r>
              <a:rPr lang="en-US" altLang="en-US" sz="2400" dirty="0" err="1">
                <a:latin typeface="Times New Roman" pitchFamily="18" charset="0"/>
              </a:rPr>
              <a:t>tahmini</a:t>
            </a:r>
            <a:endParaRPr lang="tr-TR" altLang="en-US" sz="2400" dirty="0">
              <a:latin typeface="Times New Roman" pitchFamily="18" charset="0"/>
            </a:endParaRPr>
          </a:p>
          <a:p>
            <a:pPr eaLnBrk="1" hangingPunct="1">
              <a:buClrTx/>
              <a:buSzTx/>
              <a:buFontTx/>
              <a:buNone/>
            </a:pPr>
            <a:r>
              <a:rPr lang="tr-TR" altLang="en-US" sz="2400" dirty="0">
                <a:latin typeface="Times New Roman" pitchFamily="18" charset="0"/>
              </a:rPr>
              <a:t>(PATLAMA ŞİDDETİ, Kst, Kg gibi değerler)</a:t>
            </a:r>
            <a:endParaRPr lang="en-US" altLang="en-US" sz="2400" dirty="0">
              <a:latin typeface="Times New Roman" pitchFamily="18" charset="0"/>
            </a:endParaRPr>
          </a:p>
        </p:txBody>
      </p:sp>
    </p:spTree>
    <p:extLst>
      <p:ext uri="{BB962C8B-B14F-4D97-AF65-F5344CB8AC3E}">
        <p14:creationId xmlns:p14="http://schemas.microsoft.com/office/powerpoint/2010/main" val="1122786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IEP Technologies Hakkında</a:t>
            </a:r>
            <a:endParaRPr lang="en-GB"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12777"/>
            <a:ext cx="7776864" cy="479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5652120" y="4437112"/>
            <a:ext cx="216024" cy="1368152"/>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671283" y="5686509"/>
            <a:ext cx="2328221" cy="584775"/>
          </a:xfrm>
          <a:prstGeom prst="rect">
            <a:avLst/>
          </a:prstGeom>
          <a:noFill/>
        </p:spPr>
        <p:txBody>
          <a:bodyPr wrap="square" rtlCol="0">
            <a:spAutoFit/>
          </a:bodyPr>
          <a:lstStyle/>
          <a:p>
            <a:r>
              <a:rPr lang="en-US" sz="1600" b="1" dirty="0">
                <a:solidFill>
                  <a:schemeClr val="tx1">
                    <a:lumMod val="65000"/>
                    <a:lumOff val="35000"/>
                  </a:schemeClr>
                </a:solidFill>
              </a:rPr>
              <a:t>IEP T</a:t>
            </a:r>
            <a:r>
              <a:rPr lang="tr-TR" sz="1600" b="1" dirty="0">
                <a:solidFill>
                  <a:schemeClr val="tx1">
                    <a:lumMod val="65000"/>
                    <a:lumOff val="35000"/>
                  </a:schemeClr>
                </a:solidFill>
              </a:rPr>
              <a:t>ü</a:t>
            </a:r>
            <a:r>
              <a:rPr lang="en-US" sz="1600" b="1" dirty="0">
                <a:solidFill>
                  <a:schemeClr val="tx1">
                    <a:lumMod val="65000"/>
                    <a:lumOff val="35000"/>
                  </a:schemeClr>
                </a:solidFill>
              </a:rPr>
              <a:t>r</a:t>
            </a:r>
            <a:r>
              <a:rPr lang="tr-TR" sz="1600" b="1" dirty="0">
                <a:solidFill>
                  <a:schemeClr val="tx1">
                    <a:lumMod val="65000"/>
                    <a:lumOff val="35000"/>
                  </a:schemeClr>
                </a:solidFill>
              </a:rPr>
              <a:t>kiye Ofisi Kuruluşu, 2015 sonu</a:t>
            </a:r>
            <a:endParaRPr lang="en-US" sz="1600" b="1" dirty="0">
              <a:solidFill>
                <a:schemeClr val="tx1">
                  <a:lumMod val="65000"/>
                  <a:lumOff val="35000"/>
                </a:schemeClr>
              </a:solidFill>
            </a:endParaRPr>
          </a:p>
        </p:txBody>
      </p:sp>
    </p:spTree>
    <p:extLst>
      <p:ext uri="{BB962C8B-B14F-4D97-AF65-F5344CB8AC3E}">
        <p14:creationId xmlns:p14="http://schemas.microsoft.com/office/powerpoint/2010/main" val="30548836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4"/>
          <p:cNvSpPr>
            <a:spLocks noGrp="1"/>
          </p:cNvSpPr>
          <p:nvPr>
            <p:ph type="title" idx="4294967295"/>
          </p:nvPr>
        </p:nvSpPr>
        <p:spPr>
          <a:xfrm>
            <a:off x="457200" y="274638"/>
            <a:ext cx="8229600" cy="681901"/>
          </a:xfrm>
        </p:spPr>
        <p:txBody>
          <a:bodyPr>
            <a:normAutofit fontScale="90000"/>
          </a:bodyPr>
          <a:lstStyle/>
          <a:p>
            <a:r>
              <a:rPr lang="tr-TR" dirty="0">
                <a:solidFill>
                  <a:schemeClr val="bg1"/>
                </a:solidFill>
              </a:rPr>
              <a:t>Riskli Endüstriler ve Maddeler</a:t>
            </a:r>
            <a:endParaRPr lang="en-US" sz="3600" dirty="0">
              <a:solidFill>
                <a:schemeClr val="bg1"/>
              </a:solidFill>
            </a:endParaRPr>
          </a:p>
        </p:txBody>
      </p:sp>
      <p:sp>
        <p:nvSpPr>
          <p:cNvPr id="24578" name="Rectangle 5"/>
          <p:cNvSpPr>
            <a:spLocks noChangeArrowheads="1"/>
          </p:cNvSpPr>
          <p:nvPr/>
        </p:nvSpPr>
        <p:spPr bwMode="auto">
          <a:xfrm>
            <a:off x="0" y="0"/>
            <a:ext cx="9144000" cy="0"/>
          </a:xfrm>
          <a:prstGeom prst="rect">
            <a:avLst/>
          </a:prstGeom>
          <a:noFill/>
          <a:ln w="31750" algn="ctr">
            <a:noFill/>
            <a:miter lim="800000"/>
            <a:headEnd/>
            <a:tailEnd/>
          </a:ln>
        </p:spPr>
        <p:txBody>
          <a:bodyPr wrap="none" lIns="90488" tIns="44450" rIns="90488" bIns="44450" anchor="ctr">
            <a:spAutoFit/>
          </a:bodyPr>
          <a:lstStyle/>
          <a:p>
            <a:pPr>
              <a:spcBef>
                <a:spcPct val="50000"/>
              </a:spcBef>
            </a:pPr>
            <a:endParaRPr lang="de-DE" sz="1200">
              <a:solidFill>
                <a:srgbClr val="000000"/>
              </a:solidFill>
            </a:endParaRPr>
          </a:p>
        </p:txBody>
      </p:sp>
      <p:graphicFrame>
        <p:nvGraphicFramePr>
          <p:cNvPr id="2" name="Object 1"/>
          <p:cNvGraphicFramePr>
            <a:graphicFrameLocks noGrp="1" noChangeAspect="1"/>
          </p:cNvGraphicFramePr>
          <p:nvPr>
            <p:extLst>
              <p:ext uri="{D42A27DB-BD31-4B8C-83A1-F6EECF244321}">
                <p14:modId xmlns:p14="http://schemas.microsoft.com/office/powerpoint/2010/main" val="704487781"/>
              </p:ext>
            </p:extLst>
          </p:nvPr>
        </p:nvGraphicFramePr>
        <p:xfrm>
          <a:off x="152400" y="1556792"/>
          <a:ext cx="4954588" cy="4238600"/>
        </p:xfrm>
        <a:graphic>
          <a:graphicData uri="http://schemas.openxmlformats.org/presentationml/2006/ole">
            <mc:AlternateContent xmlns:mc="http://schemas.openxmlformats.org/markup-compatibility/2006">
              <mc:Choice xmlns:v="urn:schemas-microsoft-com:vml" Requires="v">
                <p:oleObj spid="_x0000_s1178" r:id="rId4" imgW="7236579" imgH="4895512" progId="Excel.Sheet.8">
                  <p:embed/>
                </p:oleObj>
              </mc:Choice>
              <mc:Fallback>
                <p:oleObj r:id="rId4" imgW="7236579" imgH="4895512" progId="Excel.Sheet.8">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56792"/>
                        <a:ext cx="4954588" cy="4238600"/>
                      </a:xfrm>
                      <a:prstGeom prst="rect">
                        <a:avLst/>
                      </a:prstGeom>
                      <a:noFill/>
                      <a:ln>
                        <a:noFill/>
                      </a:ln>
                    </p:spPr>
                  </p:pic>
                </p:oleObj>
              </mc:Fallback>
            </mc:AlternateContent>
          </a:graphicData>
        </a:graphic>
      </p:graphicFrame>
      <p:graphicFrame>
        <p:nvGraphicFramePr>
          <p:cNvPr id="3" name="Object 2"/>
          <p:cNvGraphicFramePr>
            <a:graphicFrameLocks/>
          </p:cNvGraphicFramePr>
          <p:nvPr>
            <p:extLst>
              <p:ext uri="{D42A27DB-BD31-4B8C-83A1-F6EECF244321}">
                <p14:modId xmlns:p14="http://schemas.microsoft.com/office/powerpoint/2010/main" val="493528159"/>
              </p:ext>
            </p:extLst>
          </p:nvPr>
        </p:nvGraphicFramePr>
        <p:xfrm>
          <a:off x="4716016" y="1574800"/>
          <a:ext cx="4377184" cy="4220289"/>
        </p:xfrm>
        <a:graphic>
          <a:graphicData uri="http://schemas.openxmlformats.org/presentationml/2006/ole">
            <mc:AlternateContent xmlns:mc="http://schemas.openxmlformats.org/markup-compatibility/2006">
              <mc:Choice xmlns:v="urn:schemas-microsoft-com:vml" Requires="v">
                <p:oleObj spid="_x0000_s1179" name="Worksheet" r:id="rId6" imgW="4372153" imgH="4295851" progId="Excel.Sheet.8">
                  <p:embed/>
                </p:oleObj>
              </mc:Choice>
              <mc:Fallback>
                <p:oleObj name="Worksheet" r:id="rId6" imgW="4372153" imgH="4295851" progId="Excel.Sheet.8">
                  <p:embed/>
                  <p:pic>
                    <p:nvPicPr>
                      <p:cNvPr id="0" name="Object 1"/>
                      <p:cNvPicPr>
                        <a:picLocks noChangeArrowheads="1"/>
                      </p:cNvPicPr>
                      <p:nvPr/>
                    </p:nvPicPr>
                    <p:blipFill>
                      <a:blip r:embed="rId7"/>
                      <a:srcRect/>
                      <a:stretch>
                        <a:fillRect/>
                      </a:stretch>
                    </p:blipFill>
                    <p:spPr bwMode="auto">
                      <a:xfrm>
                        <a:off x="4716016" y="1574800"/>
                        <a:ext cx="4377184" cy="4220289"/>
                      </a:xfrm>
                      <a:prstGeom prst="rect">
                        <a:avLst/>
                      </a:prstGeom>
                      <a:noFill/>
                      <a:ln>
                        <a:noFill/>
                      </a:ln>
                    </p:spPr>
                  </p:pic>
                </p:oleObj>
              </mc:Fallback>
            </mc:AlternateContent>
          </a:graphicData>
        </a:graphic>
      </p:graphicFrame>
      <p:sp>
        <p:nvSpPr>
          <p:cNvPr id="4" name="TextBox 3"/>
          <p:cNvSpPr txBox="1"/>
          <p:nvPr/>
        </p:nvSpPr>
        <p:spPr>
          <a:xfrm>
            <a:off x="827584" y="5795089"/>
            <a:ext cx="4752528" cy="276999"/>
          </a:xfrm>
          <a:prstGeom prst="rect">
            <a:avLst/>
          </a:prstGeom>
          <a:noFill/>
        </p:spPr>
        <p:txBody>
          <a:bodyPr wrap="square" rtlCol="0">
            <a:spAutoFit/>
          </a:bodyPr>
          <a:lstStyle/>
          <a:p>
            <a:r>
              <a:rPr lang="tr-TR" sz="1200" dirty="0"/>
              <a:t>REF – USA OSHA</a:t>
            </a:r>
            <a:endParaRPr lang="en-US" sz="1200" dirty="0"/>
          </a:p>
        </p:txBody>
      </p:sp>
    </p:spTree>
    <p:extLst>
      <p:ext uri="{BB962C8B-B14F-4D97-AF65-F5344CB8AC3E}">
        <p14:creationId xmlns:p14="http://schemas.microsoft.com/office/powerpoint/2010/main" val="2503557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4"/>
          <p:cNvSpPr>
            <a:spLocks noGrp="1"/>
          </p:cNvSpPr>
          <p:nvPr>
            <p:ph type="title" idx="4294967295"/>
          </p:nvPr>
        </p:nvSpPr>
        <p:spPr>
          <a:xfrm>
            <a:off x="457200" y="274638"/>
            <a:ext cx="8229600" cy="681901"/>
          </a:xfrm>
        </p:spPr>
        <p:txBody>
          <a:bodyPr>
            <a:normAutofit fontScale="90000"/>
          </a:bodyPr>
          <a:lstStyle/>
          <a:p>
            <a:r>
              <a:rPr lang="tr-TR" dirty="0">
                <a:solidFill>
                  <a:schemeClr val="bg1"/>
                </a:solidFill>
              </a:rPr>
              <a:t>Riskli Endüstriler ve Maddeler</a:t>
            </a:r>
            <a:endParaRPr lang="en-US" sz="3600" dirty="0">
              <a:solidFill>
                <a:schemeClr val="bg1"/>
              </a:solidFill>
            </a:endParaRPr>
          </a:p>
        </p:txBody>
      </p:sp>
      <p:sp>
        <p:nvSpPr>
          <p:cNvPr id="24578" name="Rectangle 5"/>
          <p:cNvSpPr>
            <a:spLocks noChangeArrowheads="1"/>
          </p:cNvSpPr>
          <p:nvPr/>
        </p:nvSpPr>
        <p:spPr bwMode="auto">
          <a:xfrm>
            <a:off x="0" y="0"/>
            <a:ext cx="9144000" cy="0"/>
          </a:xfrm>
          <a:prstGeom prst="rect">
            <a:avLst/>
          </a:prstGeom>
          <a:noFill/>
          <a:ln w="31750" algn="ctr">
            <a:noFill/>
            <a:miter lim="800000"/>
            <a:headEnd/>
            <a:tailEnd/>
          </a:ln>
        </p:spPr>
        <p:txBody>
          <a:bodyPr wrap="none" lIns="90488" tIns="44450" rIns="90488" bIns="44450" anchor="ctr">
            <a:spAutoFit/>
          </a:bodyPr>
          <a:lstStyle/>
          <a:p>
            <a:pPr>
              <a:spcBef>
                <a:spcPct val="50000"/>
              </a:spcBef>
            </a:pPr>
            <a:endParaRPr lang="de-DE" sz="1200">
              <a:solidFill>
                <a:srgbClr val="00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522" y="1222374"/>
            <a:ext cx="6806842" cy="4582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389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4"/>
          <p:cNvSpPr>
            <a:spLocks noGrp="1"/>
          </p:cNvSpPr>
          <p:nvPr>
            <p:ph type="title" idx="4294967295"/>
          </p:nvPr>
        </p:nvSpPr>
        <p:spPr>
          <a:xfrm>
            <a:off x="457200" y="274638"/>
            <a:ext cx="8229600" cy="681901"/>
          </a:xfrm>
        </p:spPr>
        <p:txBody>
          <a:bodyPr>
            <a:normAutofit fontScale="90000"/>
          </a:bodyPr>
          <a:lstStyle/>
          <a:p>
            <a:r>
              <a:rPr lang="tr-TR" dirty="0">
                <a:solidFill>
                  <a:schemeClr val="bg1"/>
                </a:solidFill>
              </a:rPr>
              <a:t>Riskli Ekipmanlar</a:t>
            </a:r>
            <a:endParaRPr lang="en-US" sz="3600" dirty="0">
              <a:solidFill>
                <a:schemeClr val="bg1"/>
              </a:solidFill>
            </a:endParaRPr>
          </a:p>
        </p:txBody>
      </p:sp>
      <p:sp>
        <p:nvSpPr>
          <p:cNvPr id="24578" name="Rectangle 5"/>
          <p:cNvSpPr>
            <a:spLocks noChangeArrowheads="1"/>
          </p:cNvSpPr>
          <p:nvPr/>
        </p:nvSpPr>
        <p:spPr bwMode="auto">
          <a:xfrm>
            <a:off x="0" y="0"/>
            <a:ext cx="9144000" cy="0"/>
          </a:xfrm>
          <a:prstGeom prst="rect">
            <a:avLst/>
          </a:prstGeom>
          <a:noFill/>
          <a:ln w="31750" algn="ctr">
            <a:noFill/>
            <a:miter lim="800000"/>
            <a:headEnd/>
            <a:tailEnd/>
          </a:ln>
        </p:spPr>
        <p:txBody>
          <a:bodyPr wrap="none" lIns="90488" tIns="44450" rIns="90488" bIns="44450" anchor="ctr">
            <a:spAutoFit/>
          </a:bodyPr>
          <a:lstStyle/>
          <a:p>
            <a:pPr>
              <a:spcBef>
                <a:spcPct val="50000"/>
              </a:spcBef>
            </a:pPr>
            <a:endParaRPr lang="de-DE" sz="1200">
              <a:solidFill>
                <a:srgbClr val="000000"/>
              </a:solidFill>
            </a:endParaRPr>
          </a:p>
        </p:txBody>
      </p:sp>
      <p:graphicFrame>
        <p:nvGraphicFramePr>
          <p:cNvPr id="50" name="Group 462"/>
          <p:cNvGraphicFramePr>
            <a:graphicFrameLocks/>
          </p:cNvGraphicFramePr>
          <p:nvPr>
            <p:extLst>
              <p:ext uri="{D42A27DB-BD31-4B8C-83A1-F6EECF244321}">
                <p14:modId xmlns:p14="http://schemas.microsoft.com/office/powerpoint/2010/main" val="2822287472"/>
              </p:ext>
            </p:extLst>
          </p:nvPr>
        </p:nvGraphicFramePr>
        <p:xfrm>
          <a:off x="455241" y="1332969"/>
          <a:ext cx="8077199" cy="4169904"/>
        </p:xfrm>
        <a:graphic>
          <a:graphicData uri="http://schemas.openxmlformats.org/drawingml/2006/table">
            <a:tbl>
              <a:tblPr/>
              <a:tblGrid>
                <a:gridCol w="2142932">
                  <a:extLst>
                    <a:ext uri="{9D8B030D-6E8A-4147-A177-3AD203B41FA5}">
                      <a16:colId xmlns:a16="http://schemas.microsoft.com/office/drawing/2014/main" val="20000"/>
                    </a:ext>
                  </a:extLst>
                </a:gridCol>
                <a:gridCol w="1249489">
                  <a:extLst>
                    <a:ext uri="{9D8B030D-6E8A-4147-A177-3AD203B41FA5}">
                      <a16:colId xmlns:a16="http://schemas.microsoft.com/office/drawing/2014/main" val="20001"/>
                    </a:ext>
                  </a:extLst>
                </a:gridCol>
                <a:gridCol w="728598">
                  <a:extLst>
                    <a:ext uri="{9D8B030D-6E8A-4147-A177-3AD203B41FA5}">
                      <a16:colId xmlns:a16="http://schemas.microsoft.com/office/drawing/2014/main" val="20002"/>
                    </a:ext>
                  </a:extLst>
                </a:gridCol>
                <a:gridCol w="1236306">
                  <a:extLst>
                    <a:ext uri="{9D8B030D-6E8A-4147-A177-3AD203B41FA5}">
                      <a16:colId xmlns:a16="http://schemas.microsoft.com/office/drawing/2014/main" val="20003"/>
                    </a:ext>
                  </a:extLst>
                </a:gridCol>
                <a:gridCol w="659363">
                  <a:extLst>
                    <a:ext uri="{9D8B030D-6E8A-4147-A177-3AD203B41FA5}">
                      <a16:colId xmlns:a16="http://schemas.microsoft.com/office/drawing/2014/main" val="20004"/>
                    </a:ext>
                  </a:extLst>
                </a:gridCol>
                <a:gridCol w="1318727">
                  <a:extLst>
                    <a:ext uri="{9D8B030D-6E8A-4147-A177-3AD203B41FA5}">
                      <a16:colId xmlns:a16="http://schemas.microsoft.com/office/drawing/2014/main" val="20005"/>
                    </a:ext>
                  </a:extLst>
                </a:gridCol>
                <a:gridCol w="741784">
                  <a:extLst>
                    <a:ext uri="{9D8B030D-6E8A-4147-A177-3AD203B41FA5}">
                      <a16:colId xmlns:a16="http://schemas.microsoft.com/office/drawing/2014/main" val="20006"/>
                    </a:ext>
                  </a:extLst>
                </a:gridCol>
              </a:tblGrid>
              <a:tr h="617219">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dirty="0">
                          <a:ln>
                            <a:noFill/>
                          </a:ln>
                          <a:solidFill>
                            <a:schemeClr val="tx1"/>
                          </a:solidFill>
                          <a:effectLst/>
                          <a:latin typeface="Arial" charset="0"/>
                          <a:ea typeface="Times New Roman" charset="0"/>
                          <a:cs typeface="Arial" charset="0"/>
                        </a:rPr>
                        <a:t>Bölgeler</a:t>
                      </a:r>
                      <a:endParaRPr kumimoji="0" lang="en-US" sz="1400" b="0" i="0" u="none" strike="noStrike" cap="none" normalizeH="0" baseline="0" dirty="0">
                        <a:ln>
                          <a:noFill/>
                        </a:ln>
                        <a:solidFill>
                          <a:schemeClr val="tx1"/>
                        </a:solidFill>
                        <a:effectLst/>
                        <a:latin typeface="Arial" charset="0"/>
                        <a:ea typeface="Times New Roman" charset="0"/>
                        <a:cs typeface="Arial" charset="0"/>
                      </a:endParaRPr>
                    </a:p>
                  </a:txBody>
                  <a:tcPr marL="90526" marR="90526"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a:ln>
                            <a:noFill/>
                          </a:ln>
                          <a:solidFill>
                            <a:schemeClr val="tx1"/>
                          </a:solidFill>
                          <a:effectLst/>
                          <a:latin typeface="Arial" charset="0"/>
                          <a:ea typeface="Times New Roman" charset="0"/>
                          <a:cs typeface="Arial" charset="0"/>
                        </a:rPr>
                        <a:t>ABD</a:t>
                      </a:r>
                      <a:endParaRPr kumimoji="0" lang="en-US" sz="1600" b="1" i="0" u="none" strike="noStrike" cap="none" normalizeH="0" baseline="0" dirty="0">
                        <a:ln>
                          <a:noFill/>
                        </a:ln>
                        <a:solidFill>
                          <a:schemeClr val="tx1"/>
                        </a:solidFill>
                        <a:effectLst/>
                        <a:latin typeface="Arial" charset="0"/>
                        <a:ea typeface="Times New Roman"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(1985 – 1995)</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a:ln>
                            <a:noFill/>
                          </a:ln>
                          <a:solidFill>
                            <a:schemeClr val="tx1"/>
                          </a:solidFill>
                          <a:effectLst/>
                          <a:latin typeface="Arial" charset="0"/>
                          <a:ea typeface="Times New Roman" charset="0"/>
                          <a:cs typeface="Arial" charset="0"/>
                        </a:rPr>
                        <a:t>İngiltere</a:t>
                      </a:r>
                      <a:endParaRPr kumimoji="0" lang="en-US" sz="1400" b="0" i="0" u="none" strike="noStrike" cap="none" normalizeH="0" baseline="0" dirty="0">
                        <a:ln>
                          <a:noFill/>
                        </a:ln>
                        <a:solidFill>
                          <a:schemeClr val="tx1"/>
                        </a:solidFill>
                        <a:effectLst/>
                        <a:latin typeface="Arial" charset="0"/>
                        <a:ea typeface="Times New Roman"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(1979 – 1988)</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a:ln>
                            <a:noFill/>
                          </a:ln>
                          <a:solidFill>
                            <a:schemeClr val="tx1"/>
                          </a:solidFill>
                          <a:effectLst/>
                          <a:latin typeface="Arial" charset="0"/>
                          <a:ea typeface="Times New Roman" charset="0"/>
                          <a:cs typeface="Arial" charset="0"/>
                        </a:rPr>
                        <a:t>Almanya</a:t>
                      </a:r>
                      <a:endParaRPr kumimoji="0" lang="en-US" sz="1600" b="1" i="0" u="none" strike="noStrike" cap="none" normalizeH="0" baseline="0" dirty="0">
                        <a:ln>
                          <a:noFill/>
                        </a:ln>
                        <a:solidFill>
                          <a:schemeClr val="tx1"/>
                        </a:solidFill>
                        <a:effectLst/>
                        <a:latin typeface="Arial" charset="0"/>
                        <a:ea typeface="Times New Roman"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(1965 – 1980)</a:t>
                      </a:r>
                    </a:p>
                  </a:txBody>
                  <a:tcPr marL="90526" marR="90526"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0544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dirty="0">
                          <a:ln>
                            <a:noFill/>
                          </a:ln>
                          <a:solidFill>
                            <a:schemeClr val="tx1"/>
                          </a:solidFill>
                          <a:effectLst/>
                          <a:latin typeface="Arial" charset="0"/>
                          <a:ea typeface="Times New Roman" charset="0"/>
                          <a:cs typeface="Arial" charset="0"/>
                        </a:rPr>
                        <a:t>Olay Sayısı</a:t>
                      </a:r>
                      <a:endParaRPr kumimoji="0" lang="en-US" sz="1400" b="0" i="0"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dirty="0">
                          <a:ln>
                            <a:noFill/>
                          </a:ln>
                          <a:solidFill>
                            <a:schemeClr val="tx1"/>
                          </a:solidFill>
                          <a:effectLst/>
                          <a:latin typeface="Arial" charset="0"/>
                          <a:ea typeface="Times New Roman" charset="0"/>
                          <a:cs typeface="Arial" charset="0"/>
                        </a:rPr>
                        <a:t>Olay Sayısı</a:t>
                      </a:r>
                      <a:endParaRPr kumimoji="0" lang="en-US" sz="1400" b="0" i="0"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dirty="0">
                          <a:ln>
                            <a:noFill/>
                          </a:ln>
                          <a:solidFill>
                            <a:schemeClr val="tx1"/>
                          </a:solidFill>
                          <a:effectLst/>
                          <a:latin typeface="Arial" charset="0"/>
                          <a:ea typeface="Times New Roman" charset="0"/>
                          <a:cs typeface="Arial" charset="0"/>
                        </a:rPr>
                        <a:t>Olay Sayısı</a:t>
                      </a:r>
                      <a:endParaRPr kumimoji="0" lang="en-US" sz="1400" b="0" i="0"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a:t>
                      </a:r>
                    </a:p>
                  </a:txBody>
                  <a:tcPr marL="90526" marR="90526"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207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800" b="1" i="0" u="none" strike="noStrike" cap="none" normalizeH="0" baseline="0" dirty="0">
                          <a:ln>
                            <a:noFill/>
                          </a:ln>
                          <a:solidFill>
                            <a:schemeClr val="tx1"/>
                          </a:solidFill>
                          <a:effectLst/>
                          <a:latin typeface="Arial" charset="0"/>
                          <a:ea typeface="Times New Roman" charset="0"/>
                          <a:cs typeface="Arial" charset="0"/>
                        </a:rPr>
                        <a:t>Toz Toplayıcılar</a:t>
                      </a:r>
                      <a:endParaRPr kumimoji="0" lang="en-US" sz="1800" b="1" i="0"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Times New Roman" charset="0"/>
                          <a:cs typeface="Arial" charset="0"/>
                        </a:rPr>
                        <a:t>156</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a:ln>
                            <a:noFill/>
                          </a:ln>
                          <a:solidFill>
                            <a:schemeClr val="tx1"/>
                          </a:solidFill>
                          <a:effectLst/>
                          <a:latin typeface="Arial" charset="0"/>
                          <a:ea typeface="Times New Roman" charset="0"/>
                          <a:cs typeface="Arial" charset="0"/>
                        </a:rPr>
                        <a:t>42</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Times New Roman" charset="0"/>
                          <a:cs typeface="Arial" charset="0"/>
                        </a:rPr>
                        <a:t>55</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1" u="none" strike="noStrike" kern="1200" cap="none" normalizeH="0" baseline="0" dirty="0">
                          <a:ln>
                            <a:noFill/>
                          </a:ln>
                          <a:solidFill>
                            <a:schemeClr val="tx1"/>
                          </a:solidFill>
                          <a:effectLst/>
                          <a:latin typeface="Arial" charset="0"/>
                          <a:ea typeface="Times New Roman" charset="0"/>
                          <a:cs typeface="Arial" charset="0"/>
                        </a:rPr>
                        <a:t>18</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Times New Roman" charset="0"/>
                          <a:cs typeface="Arial" charset="0"/>
                        </a:rPr>
                        <a:t>73</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a:ln>
                            <a:noFill/>
                          </a:ln>
                          <a:solidFill>
                            <a:schemeClr val="tx1"/>
                          </a:solidFill>
                          <a:effectLst/>
                          <a:latin typeface="Arial" charset="0"/>
                          <a:ea typeface="Times New Roman" charset="0"/>
                          <a:cs typeface="Arial" charset="0"/>
                        </a:rPr>
                        <a:t>17</a:t>
                      </a:r>
                    </a:p>
                  </a:txBody>
                  <a:tcPr marL="90526" marR="90526"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6207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dirty="0">
                          <a:ln>
                            <a:noFill/>
                          </a:ln>
                          <a:solidFill>
                            <a:schemeClr val="tx1"/>
                          </a:solidFill>
                          <a:effectLst/>
                          <a:latin typeface="Arial" charset="0"/>
                          <a:ea typeface="Times New Roman" charset="0"/>
                          <a:cs typeface="Arial" charset="0"/>
                        </a:rPr>
                        <a:t>Değirmenler</a:t>
                      </a:r>
                      <a:endParaRPr kumimoji="0" lang="en-US" sz="1400" b="0" i="0"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35</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Times New Roman" charset="0"/>
                          <a:cs typeface="Arial" charset="0"/>
                        </a:rPr>
                        <a:t>9</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51</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Times New Roman" charset="0"/>
                          <a:cs typeface="Arial" charset="0"/>
                        </a:rPr>
                        <a:t>17</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56</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Times New Roman" charset="0"/>
                          <a:cs typeface="Arial" charset="0"/>
                        </a:rPr>
                        <a:t>13</a:t>
                      </a:r>
                    </a:p>
                  </a:txBody>
                  <a:tcPr marL="90526" marR="90526"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73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dirty="0">
                          <a:ln>
                            <a:noFill/>
                          </a:ln>
                          <a:solidFill>
                            <a:schemeClr val="tx1"/>
                          </a:solidFill>
                          <a:effectLst/>
                          <a:latin typeface="Arial" charset="0"/>
                          <a:ea typeface="Times New Roman" charset="0"/>
                          <a:cs typeface="Arial" charset="0"/>
                        </a:rPr>
                        <a:t>Taşıma sistemleri</a:t>
                      </a:r>
                      <a:endParaRPr kumimoji="0" lang="en-US" sz="1400" b="0" i="0"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32</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Times New Roman" charset="0"/>
                          <a:cs typeface="Arial" charset="0"/>
                        </a:rPr>
                        <a:t>9</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33</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Times New Roman" charset="0"/>
                          <a:cs typeface="Arial" charset="0"/>
                        </a:rPr>
                        <a:t>11</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43</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Times New Roman" charset="0"/>
                          <a:cs typeface="Arial" charset="0"/>
                        </a:rPr>
                        <a:t>10</a:t>
                      </a:r>
                    </a:p>
                  </a:txBody>
                  <a:tcPr marL="90526" marR="90526"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73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Silo/Bunker</a:t>
                      </a:r>
                      <a:r>
                        <a:rPr kumimoji="0" lang="tr-TR" sz="1400" b="0" i="0" u="none" strike="noStrike" cap="none" normalizeH="0" baseline="0" dirty="0">
                          <a:ln>
                            <a:noFill/>
                          </a:ln>
                          <a:solidFill>
                            <a:schemeClr val="tx1"/>
                          </a:solidFill>
                          <a:effectLst/>
                          <a:latin typeface="Arial" charset="0"/>
                          <a:ea typeface="Times New Roman" charset="0"/>
                          <a:cs typeface="Arial" charset="0"/>
                        </a:rPr>
                        <a:t>ler</a:t>
                      </a:r>
                      <a:endParaRPr kumimoji="0" lang="en-US" sz="1400" b="0" i="0"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27</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Times New Roman" charset="0"/>
                          <a:cs typeface="Arial" charset="0"/>
                        </a:rPr>
                        <a:t>7</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19</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chemeClr val="tx1"/>
                          </a:solidFill>
                          <a:effectLst/>
                          <a:latin typeface="Arial" charset="0"/>
                          <a:ea typeface="Times New Roman" charset="0"/>
                          <a:cs typeface="Arial" charset="0"/>
                        </a:rPr>
                        <a:t>6</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86</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Times New Roman" charset="0"/>
                          <a:cs typeface="Arial" charset="0"/>
                        </a:rPr>
                        <a:t>13</a:t>
                      </a:r>
                    </a:p>
                  </a:txBody>
                  <a:tcPr marL="90526" marR="90526"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376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dirty="0">
                          <a:ln>
                            <a:noFill/>
                          </a:ln>
                          <a:solidFill>
                            <a:schemeClr val="tx1"/>
                          </a:solidFill>
                          <a:effectLst/>
                          <a:latin typeface="Arial" charset="0"/>
                          <a:ea typeface="Times New Roman" charset="0"/>
                          <a:cs typeface="Arial" charset="0"/>
                        </a:rPr>
                        <a:t>Kurutma / Kazan Sistemleri</a:t>
                      </a:r>
                      <a:endParaRPr kumimoji="0" lang="en-US" sz="1400" b="0" i="0"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charset="0"/>
                          <a:cs typeface="Arial" charset="0"/>
                        </a:rPr>
                        <a:t>22</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Times New Roman" charset="0"/>
                          <a:cs typeface="Arial" charset="0"/>
                        </a:rPr>
                        <a:t>6</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43</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chemeClr val="tx1"/>
                          </a:solidFill>
                          <a:effectLst/>
                          <a:latin typeface="Arial" charset="0"/>
                          <a:ea typeface="Times New Roman" charset="0"/>
                          <a:cs typeface="Arial" charset="0"/>
                        </a:rPr>
                        <a:t>14</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34</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Times New Roman" charset="0"/>
                          <a:cs typeface="Arial" charset="0"/>
                        </a:rPr>
                        <a:t>8</a:t>
                      </a:r>
                    </a:p>
                  </a:txBody>
                  <a:tcPr marL="90526" marR="90526"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715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dirty="0">
                          <a:ln>
                            <a:noFill/>
                          </a:ln>
                          <a:solidFill>
                            <a:schemeClr val="tx1"/>
                          </a:solidFill>
                          <a:effectLst/>
                          <a:latin typeface="Arial" charset="0"/>
                          <a:ea typeface="Times New Roman" charset="0"/>
                          <a:cs typeface="Arial" charset="0"/>
                        </a:rPr>
                        <a:t>Karıştırıcılar</a:t>
                      </a:r>
                      <a:endParaRPr kumimoji="0" lang="en-US" sz="1400" b="0" i="0"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charset="0"/>
                          <a:cs typeface="Arial" charset="0"/>
                        </a:rPr>
                        <a:t>&gt;12</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Times New Roman" charset="0"/>
                          <a:cs typeface="Arial" charset="0"/>
                        </a:rPr>
                        <a:t>&gt;3</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Times New Roman" charset="0"/>
                          <a:cs typeface="Arial" charset="0"/>
                        </a:rPr>
                        <a:t>7</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Times New Roman" charset="0"/>
                          <a:cs typeface="Arial" charset="0"/>
                        </a:rPr>
                        <a:t>2</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charset="0"/>
                          <a:cs typeface="Arial" charset="0"/>
                        </a:rPr>
                        <a:t>20</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Times New Roman" charset="0"/>
                          <a:cs typeface="Arial" charset="0"/>
                        </a:rPr>
                        <a:t>5</a:t>
                      </a:r>
                    </a:p>
                  </a:txBody>
                  <a:tcPr marL="90526" marR="90526"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573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a:ln>
                            <a:noFill/>
                          </a:ln>
                          <a:solidFill>
                            <a:schemeClr val="tx1"/>
                          </a:solidFill>
                          <a:effectLst/>
                          <a:latin typeface="Arial" charset="0"/>
                          <a:ea typeface="Times New Roman" charset="0"/>
                          <a:cs typeface="Arial" charset="0"/>
                        </a:rPr>
                        <a:t>Diğerleri / Bilinmiyor</a:t>
                      </a:r>
                      <a:endParaRPr kumimoji="0" lang="en-US" sz="1600" b="0" i="0"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Times New Roman" charset="0"/>
                          <a:cs typeface="Arial" charset="0"/>
                        </a:rPr>
                        <a:t>84</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ea typeface="Times New Roman" charset="0"/>
                          <a:cs typeface="Arial" charset="0"/>
                        </a:rPr>
                        <a:t>23</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Times New Roman" charset="0"/>
                          <a:cs typeface="Arial" charset="0"/>
                        </a:rPr>
                        <a:t>95</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ea typeface="Times New Roman" charset="0"/>
                          <a:cs typeface="Arial" charset="0"/>
                        </a:rPr>
                        <a:t>31</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Times New Roman" charset="0"/>
                          <a:cs typeface="Arial" charset="0"/>
                        </a:rPr>
                        <a:t>114</a:t>
                      </a: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ea typeface="Times New Roman" charset="0"/>
                          <a:cs typeface="Arial" charset="0"/>
                        </a:rPr>
                        <a:t>27</a:t>
                      </a:r>
                    </a:p>
                  </a:txBody>
                  <a:tcPr marL="90526" marR="90526"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extLst>
                  <a:ext uri="{0D108BD9-81ED-4DB2-BD59-A6C34878D82A}">
                    <a16:rowId xmlns:a16="http://schemas.microsoft.com/office/drawing/2014/main" val="10008"/>
                  </a:ext>
                </a:extLst>
              </a:tr>
              <a:tr h="36207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r-TR" sz="1400" b="1" i="0" u="none" strike="noStrike" cap="none" normalizeH="0" baseline="0" dirty="0">
                          <a:ln>
                            <a:noFill/>
                          </a:ln>
                          <a:solidFill>
                            <a:schemeClr val="tx1"/>
                          </a:solidFill>
                          <a:effectLst/>
                          <a:latin typeface="Arial" charset="0"/>
                          <a:ea typeface="Times New Roman" charset="0"/>
                          <a:cs typeface="Arial" charset="0"/>
                        </a:rPr>
                        <a:t>Toplam</a:t>
                      </a:r>
                      <a:endParaRPr kumimoji="0" lang="en-US" sz="1400" b="0" i="0"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charset="0"/>
                          <a:cs typeface="Arial" charset="0"/>
                        </a:rPr>
                        <a:t>372</a:t>
                      </a:r>
                      <a:endParaRPr kumimoji="0" lang="en-US" sz="1400" b="0" i="0"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ea typeface="Times New Roman" charset="0"/>
                          <a:cs typeface="Arial" charset="0"/>
                        </a:rPr>
                        <a:t>100</a:t>
                      </a:r>
                      <a:endParaRPr kumimoji="0" lang="en-US" sz="1400" b="0" i="1"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charset="0"/>
                          <a:cs typeface="Arial" charset="0"/>
                        </a:rPr>
                        <a:t>303</a:t>
                      </a:r>
                      <a:endParaRPr kumimoji="0" lang="en-US" sz="1400" b="0" i="0"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ea typeface="Times New Roman" charset="0"/>
                          <a:cs typeface="Arial" charset="0"/>
                        </a:rPr>
                        <a:t>100</a:t>
                      </a:r>
                      <a:endParaRPr kumimoji="0" lang="en-US" sz="1400" b="0" i="1"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Times New Roman" charset="0"/>
                          <a:cs typeface="Arial" charset="0"/>
                        </a:rPr>
                        <a:t>426</a:t>
                      </a:r>
                      <a:endParaRPr kumimoji="0" lang="en-US" sz="1400" b="0" i="0"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ea typeface="Times New Roman" charset="0"/>
                          <a:cs typeface="Arial" charset="0"/>
                        </a:rPr>
                        <a:t>100</a:t>
                      </a:r>
                      <a:endParaRPr kumimoji="0" lang="en-US" sz="1400" b="0" i="1" u="none" strike="noStrike" cap="none" normalizeH="0" baseline="0" dirty="0">
                        <a:ln>
                          <a:noFill/>
                        </a:ln>
                        <a:solidFill>
                          <a:schemeClr val="tx1"/>
                        </a:solidFill>
                        <a:effectLst/>
                        <a:latin typeface="Arial" charset="0"/>
                        <a:ea typeface="Times New Roman" charset="0"/>
                        <a:cs typeface="Arial" charset="0"/>
                      </a:endParaRPr>
                    </a:p>
                  </a:txBody>
                  <a:tcPr marL="90526" marR="90526"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51" name="Rectangle 4"/>
          <p:cNvSpPr>
            <a:spLocks noChangeArrowheads="1"/>
          </p:cNvSpPr>
          <p:nvPr/>
        </p:nvSpPr>
        <p:spPr bwMode="auto">
          <a:xfrm>
            <a:off x="1743683" y="5456257"/>
            <a:ext cx="4918782" cy="276999"/>
          </a:xfrm>
          <a:prstGeom prst="rect">
            <a:avLst/>
          </a:prstGeom>
          <a:noFill/>
          <a:ln w="9525">
            <a:noFill/>
            <a:miter lim="800000"/>
            <a:headEnd/>
            <a:tailEnd/>
          </a:ln>
        </p:spPr>
        <p:txBody>
          <a:bodyPr wrap="none">
            <a:spAutoFit/>
          </a:bodyPr>
          <a:lstStyle/>
          <a:p>
            <a:r>
              <a:rPr lang="tr-TR" sz="1200" dirty="0"/>
              <a:t>REF</a:t>
            </a:r>
            <a:r>
              <a:rPr lang="en-US" sz="1200" dirty="0"/>
              <a:t>:  Guidelines for Safe Handling of Powders and Bulk Solids, CCPS, AICHE</a:t>
            </a:r>
          </a:p>
        </p:txBody>
      </p:sp>
    </p:spTree>
    <p:extLst>
      <p:ext uri="{BB962C8B-B14F-4D97-AF65-F5344CB8AC3E}">
        <p14:creationId xmlns:p14="http://schemas.microsoft.com/office/powerpoint/2010/main" val="1777452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4"/>
          <p:cNvSpPr>
            <a:spLocks noGrp="1"/>
          </p:cNvSpPr>
          <p:nvPr>
            <p:ph type="title" idx="4294967295"/>
          </p:nvPr>
        </p:nvSpPr>
        <p:spPr>
          <a:xfrm>
            <a:off x="457200" y="274638"/>
            <a:ext cx="8229600" cy="681901"/>
          </a:xfrm>
        </p:spPr>
        <p:txBody>
          <a:bodyPr>
            <a:normAutofit fontScale="90000"/>
          </a:bodyPr>
          <a:lstStyle/>
          <a:p>
            <a:r>
              <a:rPr lang="en-US" dirty="0" err="1">
                <a:solidFill>
                  <a:schemeClr val="bg1"/>
                </a:solidFill>
              </a:rPr>
              <a:t>Sigorta</a:t>
            </a:r>
            <a:r>
              <a:rPr lang="en-US" dirty="0">
                <a:solidFill>
                  <a:schemeClr val="bg1"/>
                </a:solidFill>
              </a:rPr>
              <a:t> </a:t>
            </a:r>
            <a:r>
              <a:rPr lang="tr-TR" dirty="0">
                <a:solidFill>
                  <a:schemeClr val="bg1"/>
                </a:solidFill>
              </a:rPr>
              <a:t>İstatistikleri- Ekipman Hasarları</a:t>
            </a:r>
            <a:endParaRPr lang="en-US" sz="3600" dirty="0">
              <a:solidFill>
                <a:schemeClr val="bg1"/>
              </a:solidFill>
            </a:endParaRPr>
          </a:p>
        </p:txBody>
      </p:sp>
      <p:sp>
        <p:nvSpPr>
          <p:cNvPr id="24578" name="Rectangle 5"/>
          <p:cNvSpPr>
            <a:spLocks noChangeArrowheads="1"/>
          </p:cNvSpPr>
          <p:nvPr/>
        </p:nvSpPr>
        <p:spPr bwMode="auto">
          <a:xfrm>
            <a:off x="0" y="0"/>
            <a:ext cx="9144000" cy="0"/>
          </a:xfrm>
          <a:prstGeom prst="rect">
            <a:avLst/>
          </a:prstGeom>
          <a:noFill/>
          <a:ln w="31750" algn="ctr">
            <a:noFill/>
            <a:miter lim="800000"/>
            <a:headEnd/>
            <a:tailEnd/>
          </a:ln>
        </p:spPr>
        <p:txBody>
          <a:bodyPr wrap="none" lIns="90488" tIns="44450" rIns="90488" bIns="44450" anchor="ctr">
            <a:spAutoFit/>
          </a:bodyPr>
          <a:lstStyle/>
          <a:p>
            <a:pPr>
              <a:spcBef>
                <a:spcPct val="50000"/>
              </a:spcBef>
            </a:pPr>
            <a:endParaRPr lang="de-DE" sz="1200">
              <a:solidFill>
                <a:srgbClr val="000000"/>
              </a:solidFill>
            </a:endParaRPr>
          </a:p>
        </p:txBody>
      </p:sp>
      <p:sp>
        <p:nvSpPr>
          <p:cNvPr id="2" name="TextBox 1"/>
          <p:cNvSpPr txBox="1"/>
          <p:nvPr/>
        </p:nvSpPr>
        <p:spPr>
          <a:xfrm>
            <a:off x="1403648" y="1340768"/>
            <a:ext cx="2736304" cy="369332"/>
          </a:xfrm>
          <a:prstGeom prst="rect">
            <a:avLst/>
          </a:prstGeom>
          <a:noFill/>
        </p:spPr>
        <p:txBody>
          <a:bodyPr wrap="square" rtlCol="0">
            <a:spAutoFit/>
          </a:bodyPr>
          <a:lstStyle/>
          <a:p>
            <a:r>
              <a:rPr lang="en-US" dirty="0"/>
              <a:t>REF- FM Global 1983-2006</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782108"/>
            <a:ext cx="8179319" cy="3879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467544" y="2132856"/>
            <a:ext cx="2520280"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2985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528" y="76200"/>
            <a:ext cx="8568952" cy="685800"/>
          </a:xfrm>
        </p:spPr>
        <p:txBody>
          <a:bodyPr>
            <a:normAutofit fontScale="90000"/>
          </a:bodyPr>
          <a:lstStyle/>
          <a:p>
            <a:r>
              <a:rPr lang="tr-TR" dirty="0">
                <a:solidFill>
                  <a:schemeClr val="bg1"/>
                </a:solidFill>
              </a:rPr>
              <a:t>İkincil Patlamalar: Kontrolsüz Risk</a:t>
            </a:r>
            <a:endParaRPr lang="en-US" dirty="0">
              <a:solidFill>
                <a:schemeClr val="bg1"/>
              </a:solidFill>
            </a:endParaRPr>
          </a:p>
        </p:txBody>
      </p:sp>
      <p:sp>
        <p:nvSpPr>
          <p:cNvPr id="5" name="TextBox 4"/>
          <p:cNvSpPr txBox="1"/>
          <p:nvPr/>
        </p:nvSpPr>
        <p:spPr>
          <a:xfrm>
            <a:off x="609600" y="5334000"/>
            <a:ext cx="1066800" cy="381000"/>
          </a:xfrm>
          <a:prstGeom prst="rect">
            <a:avLst/>
          </a:prstGeom>
          <a:solidFill>
            <a:schemeClr val="bg1"/>
          </a:solidFill>
        </p:spPr>
        <p:txBody>
          <a:bodyPr wrap="square" rtlCol="0">
            <a:spAutoFit/>
          </a:bodyPr>
          <a:lstStyle/>
          <a:p>
            <a:endParaRPr lang="en-US" dirty="0"/>
          </a:p>
        </p:txBody>
      </p:sp>
      <p:sp>
        <p:nvSpPr>
          <p:cNvPr id="10" name="Rectangle 3"/>
          <p:cNvSpPr txBox="1">
            <a:spLocks noChangeArrowheads="1"/>
          </p:cNvSpPr>
          <p:nvPr/>
        </p:nvSpPr>
        <p:spPr bwMode="auto">
          <a:xfrm>
            <a:off x="152401" y="1525588"/>
            <a:ext cx="3771528" cy="334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91440"/>
          <a:lstStyle>
            <a:lvl1pPr marL="438150" indent="-319088">
              <a:buClr>
                <a:schemeClr val="accent1"/>
              </a:buClr>
              <a:buSzPct val="80000"/>
              <a:buFont typeface="Wingdings 2" pitchFamily="18" charset="2"/>
              <a:buChar char=""/>
              <a:defRPr sz="3200">
                <a:solidFill>
                  <a:schemeClr val="tx1"/>
                </a:solidFill>
                <a:latin typeface="Corbel" pitchFamily="34" charset="0"/>
              </a:defRPr>
            </a:lvl1pPr>
            <a:lvl2pPr marL="730250" indent="-2730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995363" indent="-228600">
              <a:spcBef>
                <a:spcPct val="20000"/>
              </a:spcBef>
              <a:buClr>
                <a:srgbClr val="6BB1C9"/>
              </a:buClr>
              <a:buFont typeface="Arial" charset="0"/>
              <a:buChar char="▪"/>
              <a:defRPr sz="2400">
                <a:solidFill>
                  <a:schemeClr val="tx1"/>
                </a:solidFill>
                <a:latin typeface="Corbel" pitchFamily="34" charset="0"/>
              </a:defRPr>
            </a:lvl3pPr>
            <a:lvl4pPr marL="1216025" indent="-182563">
              <a:spcBef>
                <a:spcPct val="20000"/>
              </a:spcBef>
              <a:buClr>
                <a:srgbClr val="6585CF"/>
              </a:buClr>
              <a:buFont typeface="Arial" charset="0"/>
              <a:buChar char="▪"/>
              <a:defRPr sz="2000">
                <a:solidFill>
                  <a:schemeClr val="tx1"/>
                </a:solidFill>
                <a:latin typeface="Corbel" pitchFamily="34" charset="0"/>
              </a:defRPr>
            </a:lvl4pPr>
            <a:lvl5pPr marL="1425575" indent="-182563">
              <a:spcBef>
                <a:spcPct val="20000"/>
              </a:spcBef>
              <a:buClr>
                <a:srgbClr val="7E6BC9"/>
              </a:buClr>
              <a:buFont typeface="Wingdings 3" pitchFamily="18" charset="2"/>
              <a:buChar char=""/>
              <a:defRPr sz="2000">
                <a:solidFill>
                  <a:schemeClr val="tx1"/>
                </a:solidFill>
                <a:latin typeface="Corbel" pitchFamily="34" charset="0"/>
              </a:defRPr>
            </a:lvl5pPr>
            <a:lvl6pPr marL="1882775" indent="-182563"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339975" indent="-182563"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2797175" indent="-182563"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254375" indent="-182563"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eaLnBrk="1" hangingPunct="1"/>
            <a:r>
              <a:rPr lang="tr-TR" altLang="en-US" sz="2400" dirty="0"/>
              <a:t>İkincil patlamalar, ana patlamanın alev ve basıncının bağlantılı ekipmanlara  </a:t>
            </a:r>
            <a:r>
              <a:rPr lang="en-US" altLang="en-US" sz="2400" dirty="0" err="1"/>
              <a:t>ve</a:t>
            </a:r>
            <a:r>
              <a:rPr lang="en-US" altLang="en-US" sz="2400" dirty="0"/>
              <a:t> </a:t>
            </a:r>
            <a:r>
              <a:rPr lang="en-US" altLang="en-US" sz="2400" dirty="0" err="1"/>
              <a:t>ortama</a:t>
            </a:r>
            <a:r>
              <a:rPr lang="en-US" altLang="en-US" sz="2400" dirty="0"/>
              <a:t> </a:t>
            </a:r>
            <a:r>
              <a:rPr lang="tr-TR" altLang="en-US" sz="2400" dirty="0"/>
              <a:t>yayılması ile </a:t>
            </a:r>
            <a:r>
              <a:rPr lang="en-US" altLang="en-US" sz="2400" dirty="0" err="1"/>
              <a:t>olu</a:t>
            </a:r>
            <a:r>
              <a:rPr lang="tr-TR" altLang="en-US" sz="2400" dirty="0"/>
              <a:t>ş</a:t>
            </a:r>
            <a:r>
              <a:rPr lang="en-US" altLang="en-US" sz="2400" dirty="0" err="1"/>
              <a:t>ur</a:t>
            </a:r>
            <a:r>
              <a:rPr lang="tr-TR" altLang="en-US" sz="2400" dirty="0"/>
              <a:t> (borular, şutlar,</a:t>
            </a:r>
            <a:r>
              <a:rPr lang="en-US" altLang="en-US" sz="2400" dirty="0"/>
              <a:t> </a:t>
            </a:r>
            <a:r>
              <a:rPr lang="tr-TR" altLang="en-US" sz="2400" dirty="0"/>
              <a:t>konveyörler</a:t>
            </a:r>
            <a:r>
              <a:rPr lang="en-US" altLang="en-US" sz="2400" dirty="0"/>
              <a:t>, …</a:t>
            </a:r>
            <a:r>
              <a:rPr lang="tr-TR" altLang="en-US" sz="2400" dirty="0"/>
              <a:t>vs</a:t>
            </a:r>
            <a:r>
              <a:rPr lang="en-US" altLang="en-US" dirty="0"/>
              <a:t> </a:t>
            </a:r>
            <a:r>
              <a:rPr lang="tr-TR" altLang="en-US" dirty="0"/>
              <a:t>)</a:t>
            </a:r>
          </a:p>
          <a:p>
            <a:r>
              <a:rPr lang="tr-TR" altLang="en-US" sz="2400" dirty="0"/>
              <a:t>Yetersiz fabrika temizliği </a:t>
            </a:r>
          </a:p>
          <a:p>
            <a:r>
              <a:rPr lang="tr-TR" altLang="en-US" sz="2400" dirty="0"/>
              <a:t>Ortamda toz birikimi </a:t>
            </a:r>
            <a:r>
              <a:rPr lang="en-US" altLang="en-US" sz="2400" dirty="0"/>
              <a:t>~1mm + </a:t>
            </a:r>
          </a:p>
          <a:p>
            <a:pPr eaLnBrk="1" hangingPunct="1"/>
            <a:endParaRPr lang="en-US" altLang="en-US" dirty="0"/>
          </a:p>
          <a:p>
            <a:pPr eaLnBrk="1" hangingPunct="1"/>
            <a:endParaRPr lang="en-US" altLang="en-US" dirty="0"/>
          </a:p>
        </p:txBody>
      </p:sp>
      <p:sp>
        <p:nvSpPr>
          <p:cNvPr id="2" name="TextBox 1"/>
          <p:cNvSpPr txBox="1"/>
          <p:nvPr/>
        </p:nvSpPr>
        <p:spPr>
          <a:xfrm>
            <a:off x="4067944" y="5524500"/>
            <a:ext cx="3528392" cy="246221"/>
          </a:xfrm>
          <a:prstGeom prst="rect">
            <a:avLst/>
          </a:prstGeom>
          <a:noFill/>
        </p:spPr>
        <p:txBody>
          <a:bodyPr wrap="square" rtlCol="0">
            <a:spAutoFit/>
          </a:bodyPr>
          <a:lstStyle/>
          <a:p>
            <a:r>
              <a:rPr lang="tr-TR" sz="1000" dirty="0"/>
              <a:t>Ref – US Chemical Safety Board, </a:t>
            </a:r>
            <a:endParaRPr lang="en-US" sz="1000" dirty="0"/>
          </a:p>
        </p:txBody>
      </p:sp>
      <p:pic>
        <p:nvPicPr>
          <p:cNvPr id="3" name="Picture 2">
            <a:extLst>
              <a:ext uri="{FF2B5EF4-FFF2-40B4-BE49-F238E27FC236}">
                <a16:creationId xmlns:a16="http://schemas.microsoft.com/office/drawing/2014/main" id="{755EBA65-D1FE-44F3-A158-D8C24A886540}"/>
              </a:ext>
            </a:extLst>
          </p:cNvPr>
          <p:cNvPicPr>
            <a:picLocks noChangeAspect="1"/>
          </p:cNvPicPr>
          <p:nvPr/>
        </p:nvPicPr>
        <p:blipFill>
          <a:blip r:embed="rId2"/>
          <a:stretch>
            <a:fillRect/>
          </a:stretch>
        </p:blipFill>
        <p:spPr>
          <a:xfrm>
            <a:off x="3897964" y="1485900"/>
            <a:ext cx="4991100" cy="4038600"/>
          </a:xfrm>
          <a:prstGeom prst="rect">
            <a:avLst/>
          </a:prstGeom>
        </p:spPr>
      </p:pic>
    </p:spTree>
    <p:extLst>
      <p:ext uri="{BB962C8B-B14F-4D97-AF65-F5344CB8AC3E}">
        <p14:creationId xmlns:p14="http://schemas.microsoft.com/office/powerpoint/2010/main" val="21755117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2AE3F3-52E5-4614-AA7E-184056C2B41F}"/>
              </a:ext>
            </a:extLst>
          </p:cNvPr>
          <p:cNvPicPr>
            <a:picLocks noChangeAspect="1"/>
          </p:cNvPicPr>
          <p:nvPr/>
        </p:nvPicPr>
        <p:blipFill>
          <a:blip r:embed="rId2"/>
          <a:stretch>
            <a:fillRect/>
          </a:stretch>
        </p:blipFill>
        <p:spPr>
          <a:xfrm>
            <a:off x="822960" y="975360"/>
            <a:ext cx="7498080" cy="4907280"/>
          </a:xfrm>
          <a:prstGeom prst="rect">
            <a:avLst/>
          </a:prstGeom>
        </p:spPr>
      </p:pic>
      <p:sp>
        <p:nvSpPr>
          <p:cNvPr id="10242" name="Rectangle 2"/>
          <p:cNvSpPr>
            <a:spLocks noGrp="1" noChangeArrowheads="1"/>
          </p:cNvSpPr>
          <p:nvPr>
            <p:ph type="title"/>
          </p:nvPr>
        </p:nvSpPr>
        <p:spPr>
          <a:xfrm>
            <a:off x="323528" y="76200"/>
            <a:ext cx="8496944" cy="685800"/>
          </a:xfrm>
        </p:spPr>
        <p:txBody>
          <a:bodyPr>
            <a:normAutofit fontScale="90000"/>
          </a:bodyPr>
          <a:lstStyle/>
          <a:p>
            <a:r>
              <a:rPr lang="tr-TR" dirty="0">
                <a:solidFill>
                  <a:schemeClr val="bg1"/>
                </a:solidFill>
              </a:rPr>
              <a:t>Ortama Toz Kaçakları</a:t>
            </a:r>
            <a:endParaRPr lang="en-US" dirty="0">
              <a:solidFill>
                <a:schemeClr val="bg1"/>
              </a:solidFill>
            </a:endParaRPr>
          </a:p>
        </p:txBody>
      </p:sp>
      <p:sp>
        <p:nvSpPr>
          <p:cNvPr id="6" name="TextBox 5">
            <a:extLst>
              <a:ext uri="{FF2B5EF4-FFF2-40B4-BE49-F238E27FC236}">
                <a16:creationId xmlns:a16="http://schemas.microsoft.com/office/drawing/2014/main" id="{8562B9AC-EFCB-4051-B4CC-51D4FEFA65A8}"/>
              </a:ext>
            </a:extLst>
          </p:cNvPr>
          <p:cNvSpPr txBox="1"/>
          <p:nvPr/>
        </p:nvSpPr>
        <p:spPr>
          <a:xfrm>
            <a:off x="1115616" y="1124744"/>
            <a:ext cx="4824536" cy="369332"/>
          </a:xfrm>
          <a:prstGeom prst="rect">
            <a:avLst/>
          </a:prstGeom>
          <a:noFill/>
        </p:spPr>
        <p:txBody>
          <a:bodyPr wrap="square" rtlCol="0">
            <a:spAutoFit/>
          </a:bodyPr>
          <a:lstStyle/>
          <a:p>
            <a:r>
              <a:rPr lang="tr-TR" b="1" dirty="0">
                <a:solidFill>
                  <a:srgbClr val="FF0000"/>
                </a:solidFill>
              </a:rPr>
              <a:t>Aşırı miktarda havada askıda yanıcı toz !!!</a:t>
            </a:r>
            <a:endParaRPr lang="en-US" b="1" dirty="0">
              <a:solidFill>
                <a:srgbClr val="FF0000"/>
              </a:solidFill>
            </a:endParaRPr>
          </a:p>
        </p:txBody>
      </p:sp>
    </p:spTree>
    <p:extLst>
      <p:ext uri="{BB962C8B-B14F-4D97-AF65-F5344CB8AC3E}">
        <p14:creationId xmlns:p14="http://schemas.microsoft.com/office/powerpoint/2010/main" val="289478123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528" y="76200"/>
            <a:ext cx="8496944" cy="685800"/>
          </a:xfrm>
        </p:spPr>
        <p:txBody>
          <a:bodyPr>
            <a:normAutofit fontScale="90000"/>
          </a:bodyPr>
          <a:lstStyle/>
          <a:p>
            <a:r>
              <a:rPr lang="tr-TR" dirty="0">
                <a:solidFill>
                  <a:schemeClr val="bg1"/>
                </a:solidFill>
              </a:rPr>
              <a:t>Ortamda Toz Birilimi: İkincil Patlamalar</a:t>
            </a:r>
            <a:endParaRPr lang="en-US" dirty="0">
              <a:solidFill>
                <a:schemeClr val="bg1"/>
              </a:solidFill>
            </a:endParaRPr>
          </a:p>
        </p:txBody>
      </p:sp>
      <p:pic>
        <p:nvPicPr>
          <p:cNvPr id="3" name="Picture 2">
            <a:extLst>
              <a:ext uri="{FF2B5EF4-FFF2-40B4-BE49-F238E27FC236}">
                <a16:creationId xmlns:a16="http://schemas.microsoft.com/office/drawing/2014/main" id="{7A82B515-D540-48C3-8F25-9CE970A28827}"/>
              </a:ext>
            </a:extLst>
          </p:cNvPr>
          <p:cNvPicPr>
            <a:picLocks noChangeAspect="1"/>
          </p:cNvPicPr>
          <p:nvPr/>
        </p:nvPicPr>
        <p:blipFill>
          <a:blip r:embed="rId2"/>
          <a:stretch>
            <a:fillRect/>
          </a:stretch>
        </p:blipFill>
        <p:spPr>
          <a:xfrm>
            <a:off x="467543" y="1268760"/>
            <a:ext cx="4278731" cy="4248472"/>
          </a:xfrm>
          <a:prstGeom prst="rect">
            <a:avLst/>
          </a:prstGeom>
        </p:spPr>
      </p:pic>
      <p:pic>
        <p:nvPicPr>
          <p:cNvPr id="7" name="Picture 6">
            <a:extLst>
              <a:ext uri="{FF2B5EF4-FFF2-40B4-BE49-F238E27FC236}">
                <a16:creationId xmlns:a16="http://schemas.microsoft.com/office/drawing/2014/main" id="{435FCBE8-54BA-43BF-8EBF-D7DBB1E8224F}"/>
              </a:ext>
            </a:extLst>
          </p:cNvPr>
          <p:cNvPicPr>
            <a:picLocks noChangeAspect="1"/>
          </p:cNvPicPr>
          <p:nvPr/>
        </p:nvPicPr>
        <p:blipFill>
          <a:blip r:embed="rId3"/>
          <a:stretch>
            <a:fillRect/>
          </a:stretch>
        </p:blipFill>
        <p:spPr>
          <a:xfrm>
            <a:off x="5148064" y="1265320"/>
            <a:ext cx="2880320" cy="4155216"/>
          </a:xfrm>
          <a:prstGeom prst="rect">
            <a:avLst/>
          </a:prstGeom>
        </p:spPr>
      </p:pic>
    </p:spTree>
    <p:extLst>
      <p:ext uri="{BB962C8B-B14F-4D97-AF65-F5344CB8AC3E}">
        <p14:creationId xmlns:p14="http://schemas.microsoft.com/office/powerpoint/2010/main" val="245973146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528" y="76200"/>
            <a:ext cx="8496944" cy="685800"/>
          </a:xfrm>
        </p:spPr>
        <p:txBody>
          <a:bodyPr>
            <a:normAutofit fontScale="90000"/>
          </a:bodyPr>
          <a:lstStyle/>
          <a:p>
            <a:r>
              <a:rPr lang="tr-TR" dirty="0">
                <a:solidFill>
                  <a:schemeClr val="bg1"/>
                </a:solidFill>
              </a:rPr>
              <a:t>Ortamda Toz Birilimi: İkincil Patlamalar</a:t>
            </a:r>
            <a:endParaRPr lang="en-US" dirty="0">
              <a:solidFill>
                <a:schemeClr val="bg1"/>
              </a:solidFill>
            </a:endParaRPr>
          </a:p>
        </p:txBody>
      </p:sp>
      <p:pic>
        <p:nvPicPr>
          <p:cNvPr id="4" name="Picture 3">
            <a:extLst>
              <a:ext uri="{FF2B5EF4-FFF2-40B4-BE49-F238E27FC236}">
                <a16:creationId xmlns:a16="http://schemas.microsoft.com/office/drawing/2014/main" id="{6E4D8333-D587-4B7E-933B-E4E15385A21A}"/>
              </a:ext>
            </a:extLst>
          </p:cNvPr>
          <p:cNvPicPr>
            <a:picLocks noChangeAspect="1"/>
          </p:cNvPicPr>
          <p:nvPr/>
        </p:nvPicPr>
        <p:blipFill>
          <a:blip r:embed="rId2"/>
          <a:stretch>
            <a:fillRect/>
          </a:stretch>
        </p:blipFill>
        <p:spPr>
          <a:xfrm>
            <a:off x="4644008" y="908720"/>
            <a:ext cx="3249997" cy="5301208"/>
          </a:xfrm>
          <a:prstGeom prst="rect">
            <a:avLst/>
          </a:prstGeom>
        </p:spPr>
      </p:pic>
      <p:sp>
        <p:nvSpPr>
          <p:cNvPr id="5" name="TextBox 4">
            <a:extLst>
              <a:ext uri="{FF2B5EF4-FFF2-40B4-BE49-F238E27FC236}">
                <a16:creationId xmlns:a16="http://schemas.microsoft.com/office/drawing/2014/main" id="{E1A9230C-3514-441D-A3FD-8A1B7C4C7DC5}"/>
              </a:ext>
            </a:extLst>
          </p:cNvPr>
          <p:cNvSpPr txBox="1"/>
          <p:nvPr/>
        </p:nvSpPr>
        <p:spPr>
          <a:xfrm>
            <a:off x="395536" y="1412776"/>
            <a:ext cx="3888432" cy="2554545"/>
          </a:xfrm>
          <a:prstGeom prst="rect">
            <a:avLst/>
          </a:prstGeom>
          <a:noFill/>
        </p:spPr>
        <p:txBody>
          <a:bodyPr wrap="square" rtlCol="0">
            <a:spAutoFit/>
          </a:bodyPr>
          <a:lstStyle/>
          <a:p>
            <a:r>
              <a:rPr lang="tr-TR" sz="2000" dirty="0"/>
              <a:t>Enerji Santrali Kömür değirmeni alanı:</a:t>
            </a:r>
          </a:p>
          <a:p>
            <a:endParaRPr lang="tr-TR" sz="2000" dirty="0"/>
          </a:p>
          <a:p>
            <a:pPr marL="285750" indent="-285750">
              <a:buFont typeface="Arial" panose="020B0604020202020204" pitchFamily="34" charset="0"/>
              <a:buChar char="•"/>
            </a:pPr>
            <a:r>
              <a:rPr lang="tr-TR" sz="2000" dirty="0"/>
              <a:t>Yerde 5-15cm arası toz birikimi (sınır 3mm!!!)</a:t>
            </a:r>
          </a:p>
          <a:p>
            <a:pPr marL="285750" indent="-285750">
              <a:buFont typeface="Arial" panose="020B0604020202020204" pitchFamily="34" charset="0"/>
              <a:buChar char="•"/>
            </a:pPr>
            <a:endParaRPr lang="tr-TR" sz="2000" dirty="0"/>
          </a:p>
          <a:p>
            <a:pPr marL="285750" indent="-285750">
              <a:buFont typeface="Arial" panose="020B0604020202020204" pitchFamily="34" charset="0"/>
              <a:buChar char="•"/>
            </a:pPr>
            <a:r>
              <a:rPr lang="tr-TR" sz="2000" dirty="0"/>
              <a:t>Değirmende olası bir patlamanın sonuçları ?</a:t>
            </a:r>
          </a:p>
        </p:txBody>
      </p:sp>
    </p:spTree>
    <p:extLst>
      <p:ext uri="{BB962C8B-B14F-4D97-AF65-F5344CB8AC3E}">
        <p14:creationId xmlns:p14="http://schemas.microsoft.com/office/powerpoint/2010/main" val="387988412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528" y="76200"/>
            <a:ext cx="8496944" cy="685800"/>
          </a:xfrm>
        </p:spPr>
        <p:txBody>
          <a:bodyPr>
            <a:normAutofit fontScale="90000"/>
          </a:bodyPr>
          <a:lstStyle/>
          <a:p>
            <a:r>
              <a:rPr lang="tr-TR" dirty="0">
                <a:solidFill>
                  <a:schemeClr val="bg1"/>
                </a:solidFill>
              </a:rPr>
              <a:t>Ortamda Toz Birilimi: İkincil Patlamalar</a:t>
            </a:r>
            <a:endParaRPr lang="en-US" dirty="0">
              <a:solidFill>
                <a:schemeClr val="bg1"/>
              </a:solidFill>
            </a:endParaRPr>
          </a:p>
        </p:txBody>
      </p:sp>
      <p:pic>
        <p:nvPicPr>
          <p:cNvPr id="6" name="Picture 5">
            <a:extLst>
              <a:ext uri="{FF2B5EF4-FFF2-40B4-BE49-F238E27FC236}">
                <a16:creationId xmlns:a16="http://schemas.microsoft.com/office/drawing/2014/main" id="{D68B5EA2-6261-4341-A9C1-AB71647623CC}"/>
              </a:ext>
            </a:extLst>
          </p:cNvPr>
          <p:cNvPicPr>
            <a:picLocks noChangeAspect="1"/>
          </p:cNvPicPr>
          <p:nvPr/>
        </p:nvPicPr>
        <p:blipFill>
          <a:blip r:embed="rId2"/>
          <a:stretch>
            <a:fillRect/>
          </a:stretch>
        </p:blipFill>
        <p:spPr>
          <a:xfrm>
            <a:off x="577877" y="980728"/>
            <a:ext cx="3660056" cy="4752528"/>
          </a:xfrm>
          <a:prstGeom prst="rect">
            <a:avLst/>
          </a:prstGeom>
        </p:spPr>
      </p:pic>
      <p:pic>
        <p:nvPicPr>
          <p:cNvPr id="8" name="Picture 7">
            <a:extLst>
              <a:ext uri="{FF2B5EF4-FFF2-40B4-BE49-F238E27FC236}">
                <a16:creationId xmlns:a16="http://schemas.microsoft.com/office/drawing/2014/main" id="{C045D55E-4365-4EF9-ACA9-4E7A6B16968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08104" y="980728"/>
            <a:ext cx="3240360" cy="4752528"/>
          </a:xfrm>
          <a:prstGeom prst="rect">
            <a:avLst/>
          </a:prstGeom>
          <a:noFill/>
        </p:spPr>
      </p:pic>
    </p:spTree>
    <p:extLst>
      <p:ext uri="{BB962C8B-B14F-4D97-AF65-F5344CB8AC3E}">
        <p14:creationId xmlns:p14="http://schemas.microsoft.com/office/powerpoint/2010/main" val="3458930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rmAutofit fontScale="90000"/>
          </a:bodyPr>
          <a:lstStyle/>
          <a:p>
            <a:r>
              <a:rPr lang="tr-TR" altLang="en-US" dirty="0"/>
              <a:t>Tehlikeli Bölge / ZONE Sınıfları (TOZ)</a:t>
            </a:r>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779367662"/>
              </p:ext>
            </p:extLst>
          </p:nvPr>
        </p:nvGraphicFramePr>
        <p:xfrm>
          <a:off x="395536" y="1124744"/>
          <a:ext cx="8153401" cy="5257800"/>
        </p:xfrm>
        <a:graphic>
          <a:graphicData uri="http://schemas.openxmlformats.org/drawingml/2006/table">
            <a:tbl>
              <a:tblPr>
                <a:tableStyleId>{0505E3EF-67EA-436B-97B2-0124C06EBD24}</a:tableStyleId>
              </a:tblPr>
              <a:tblGrid>
                <a:gridCol w="2073909">
                  <a:extLst>
                    <a:ext uri="{9D8B030D-6E8A-4147-A177-3AD203B41FA5}">
                      <a16:colId xmlns:a16="http://schemas.microsoft.com/office/drawing/2014/main" val="20000"/>
                    </a:ext>
                  </a:extLst>
                </a:gridCol>
                <a:gridCol w="1945437">
                  <a:extLst>
                    <a:ext uri="{9D8B030D-6E8A-4147-A177-3AD203B41FA5}">
                      <a16:colId xmlns:a16="http://schemas.microsoft.com/office/drawing/2014/main" val="20001"/>
                    </a:ext>
                  </a:extLst>
                </a:gridCol>
                <a:gridCol w="2188618">
                  <a:extLst>
                    <a:ext uri="{9D8B030D-6E8A-4147-A177-3AD203B41FA5}">
                      <a16:colId xmlns:a16="http://schemas.microsoft.com/office/drawing/2014/main" val="20002"/>
                    </a:ext>
                  </a:extLst>
                </a:gridCol>
                <a:gridCol w="1945437">
                  <a:extLst>
                    <a:ext uri="{9D8B030D-6E8A-4147-A177-3AD203B41FA5}">
                      <a16:colId xmlns:a16="http://schemas.microsoft.com/office/drawing/2014/main" val="20003"/>
                    </a:ext>
                  </a:extLst>
                </a:gridCol>
              </a:tblGrid>
              <a:tr h="462778">
                <a:tc>
                  <a:txBody>
                    <a:bodyPr/>
                    <a:lstStyle/>
                    <a:p>
                      <a:pPr algn="ctr" fontAlgn="b"/>
                      <a:r>
                        <a:rPr lang="tr-TR" sz="1800" b="1" u="none" strike="noStrike" dirty="0">
                          <a:effectLst/>
                        </a:rPr>
                        <a:t>Birike</a:t>
                      </a:r>
                      <a:r>
                        <a:rPr lang="en-US" sz="1800" b="1" u="none" strike="noStrike" dirty="0">
                          <a:effectLst/>
                        </a:rPr>
                        <a:t>n </a:t>
                      </a:r>
                      <a:r>
                        <a:rPr lang="en-US" sz="1800" b="1" u="none" strike="noStrike" dirty="0" err="1">
                          <a:effectLst/>
                        </a:rPr>
                        <a:t>Tozun</a:t>
                      </a:r>
                      <a:r>
                        <a:rPr lang="en-US" sz="1800" b="1" u="none" strike="noStrike" dirty="0">
                          <a:effectLst/>
                        </a:rPr>
                        <a:t> </a:t>
                      </a:r>
                      <a:r>
                        <a:rPr lang="en-US" sz="1800" b="1" u="none" strike="noStrike" dirty="0" err="1">
                          <a:effectLst/>
                        </a:rPr>
                        <a:t>Derinliği</a:t>
                      </a:r>
                      <a:r>
                        <a:rPr lang="en-US" sz="1800" b="1" u="none" strike="noStrike" dirty="0">
                          <a:effectLst/>
                        </a:rPr>
                        <a:t> (mm)</a:t>
                      </a:r>
                      <a:endParaRPr lang="en-US" sz="1800" b="1" i="0" u="none" strike="noStrike" dirty="0">
                        <a:effectLst/>
                        <a:latin typeface="Arial"/>
                      </a:endParaRPr>
                    </a:p>
                  </a:txBody>
                  <a:tcPr marL="9525" marR="9525" marT="9525" marB="0" anchor="b">
                    <a:noFill/>
                  </a:tcPr>
                </a:tc>
                <a:tc>
                  <a:txBody>
                    <a:bodyPr/>
                    <a:lstStyle/>
                    <a:p>
                      <a:pPr algn="ctr" fontAlgn="b"/>
                      <a:r>
                        <a:rPr lang="tr-TR" sz="1600" b="1" u="none" strike="noStrike" dirty="0">
                          <a:effectLst/>
                        </a:rPr>
                        <a:t>Birikim</a:t>
                      </a:r>
                      <a:r>
                        <a:rPr lang="en-US" sz="1600" b="1" u="none" strike="noStrike" dirty="0">
                          <a:effectLst/>
                        </a:rPr>
                        <a:t> </a:t>
                      </a:r>
                      <a:r>
                        <a:rPr lang="en-US" sz="1600" b="1" u="none" strike="noStrike" dirty="0" err="1">
                          <a:effectLst/>
                        </a:rPr>
                        <a:t>Sıklığı</a:t>
                      </a:r>
                      <a:endParaRPr lang="en-US" sz="1600" b="1" i="0" u="none" strike="noStrike" dirty="0">
                        <a:effectLst/>
                        <a:latin typeface="Arial"/>
                      </a:endParaRPr>
                    </a:p>
                  </a:txBody>
                  <a:tcPr marL="9525" marR="9525" marT="9525" marB="0" anchor="b">
                    <a:noFill/>
                  </a:tcPr>
                </a:tc>
                <a:tc>
                  <a:txBody>
                    <a:bodyPr/>
                    <a:lstStyle/>
                    <a:p>
                      <a:pPr algn="ctr" fontAlgn="b"/>
                      <a:r>
                        <a:rPr lang="en-US" sz="1600" b="1" u="none" strike="noStrike" dirty="0" err="1">
                          <a:effectLst/>
                        </a:rPr>
                        <a:t>Temizlik</a:t>
                      </a:r>
                      <a:r>
                        <a:rPr lang="en-US" sz="1600" b="1" u="none" strike="noStrike" dirty="0">
                          <a:effectLst/>
                        </a:rPr>
                        <a:t> </a:t>
                      </a:r>
                      <a:r>
                        <a:rPr lang="tr-TR" sz="1600" b="1" u="none" strike="noStrike" dirty="0">
                          <a:effectLst/>
                        </a:rPr>
                        <a:t>Prosedürü</a:t>
                      </a:r>
                      <a:endParaRPr lang="en-US" sz="1600" b="1" i="0" u="none" strike="noStrike" dirty="0">
                        <a:effectLst/>
                        <a:latin typeface="Arial"/>
                      </a:endParaRPr>
                    </a:p>
                  </a:txBody>
                  <a:tcPr marL="9525" marR="9525" marT="9525" marB="0" anchor="b">
                    <a:noFill/>
                  </a:tcPr>
                </a:tc>
                <a:tc>
                  <a:txBody>
                    <a:bodyPr/>
                    <a:lstStyle/>
                    <a:p>
                      <a:pPr algn="ctr" fontAlgn="b"/>
                      <a:r>
                        <a:rPr lang="en-US" sz="1600" b="1" u="none" strike="noStrike" dirty="0" err="1">
                          <a:effectLst/>
                        </a:rPr>
                        <a:t>Tehlikeli</a:t>
                      </a:r>
                      <a:r>
                        <a:rPr lang="en-US" sz="1600" b="1" u="none" strike="noStrike" dirty="0">
                          <a:effectLst/>
                        </a:rPr>
                        <a:t> Alan </a:t>
                      </a:r>
                      <a:r>
                        <a:rPr lang="en-US" sz="1600" b="1" u="none" strike="noStrike" dirty="0" err="1">
                          <a:effectLst/>
                        </a:rPr>
                        <a:t>Sınıfı</a:t>
                      </a:r>
                      <a:r>
                        <a:rPr lang="en-US" sz="1600" b="1" u="none" strike="noStrike" dirty="0">
                          <a:effectLst/>
                        </a:rPr>
                        <a:t> (Zone)</a:t>
                      </a:r>
                      <a:endParaRPr lang="en-US" sz="1600" b="1" i="0" u="none" strike="noStrike" dirty="0">
                        <a:effectLst/>
                        <a:latin typeface="Arial"/>
                      </a:endParaRPr>
                    </a:p>
                  </a:txBody>
                  <a:tcPr marL="9525" marR="9525" marT="9525" marB="0" anchor="b">
                    <a:noFill/>
                  </a:tcPr>
                </a:tc>
                <a:extLst>
                  <a:ext uri="{0D108BD9-81ED-4DB2-BD59-A6C34878D82A}">
                    <a16:rowId xmlns:a16="http://schemas.microsoft.com/office/drawing/2014/main" val="10000"/>
                  </a:ext>
                </a:extLst>
              </a:tr>
              <a:tr h="412236">
                <a:tc>
                  <a:txBody>
                    <a:bodyPr/>
                    <a:lstStyle/>
                    <a:p>
                      <a:pPr algn="ctr" fontAlgn="ctr"/>
                      <a:r>
                        <a:rPr lang="en-US" sz="1600" u="none" strike="noStrike">
                          <a:effectLst/>
                        </a:rPr>
                        <a:t>Yüzey renginde değişiklik belirli değil</a:t>
                      </a:r>
                      <a:endParaRPr lang="en-US" sz="1600" b="0" i="0" u="none" strike="noStrike">
                        <a:effectLst/>
                        <a:latin typeface="Arial"/>
                      </a:endParaRPr>
                    </a:p>
                  </a:txBody>
                  <a:tcPr marL="9525" marR="9525" marT="9525" marB="0" anchor="ctr">
                    <a:noFill/>
                  </a:tcPr>
                </a:tc>
                <a:tc>
                  <a:txBody>
                    <a:bodyPr/>
                    <a:lstStyle/>
                    <a:p>
                      <a:pPr algn="ctr" fontAlgn="ctr"/>
                      <a:r>
                        <a:rPr lang="en-US" sz="1600" u="none" strike="noStrike" dirty="0" err="1">
                          <a:effectLst/>
                        </a:rPr>
                        <a:t>Yok</a:t>
                      </a:r>
                      <a:endParaRPr lang="en-US" sz="1600" b="0" i="0" u="none" strike="noStrike" dirty="0">
                        <a:effectLst/>
                        <a:latin typeface="Arial"/>
                      </a:endParaRPr>
                    </a:p>
                  </a:txBody>
                  <a:tcPr marL="9525" marR="9525" marT="9525" marB="0" anchor="ctr">
                    <a:noFill/>
                  </a:tcPr>
                </a:tc>
                <a:tc>
                  <a:txBody>
                    <a:bodyPr/>
                    <a:lstStyle/>
                    <a:p>
                      <a:pPr algn="ctr" fontAlgn="ctr"/>
                      <a:r>
                        <a:rPr lang="en-US" sz="1600" u="none" strike="noStrike" dirty="0" err="1">
                          <a:effectLst/>
                        </a:rPr>
                        <a:t>Yok</a:t>
                      </a:r>
                      <a:endParaRPr lang="en-US" sz="1600" b="0" i="0" u="none" strike="noStrike" dirty="0">
                        <a:effectLst/>
                        <a:latin typeface="Arial"/>
                      </a:endParaRPr>
                    </a:p>
                  </a:txBody>
                  <a:tcPr marL="9525" marR="9525" marT="9525" marB="0" anchor="ctr">
                    <a:noFill/>
                  </a:tcPr>
                </a:tc>
                <a:tc>
                  <a:txBody>
                    <a:bodyPr/>
                    <a:lstStyle/>
                    <a:p>
                      <a:pPr algn="ctr" fontAlgn="ctr"/>
                      <a:r>
                        <a:rPr lang="en-US" sz="1600" u="none" strike="noStrike">
                          <a:effectLst/>
                        </a:rPr>
                        <a:t>Sınıflandırma dışı (genel amaçlı alan)</a:t>
                      </a:r>
                      <a:endParaRPr lang="en-US" sz="1600" b="0" i="0" u="none" strike="noStrike">
                        <a:effectLst/>
                        <a:latin typeface="Arial"/>
                      </a:endParaRPr>
                    </a:p>
                  </a:txBody>
                  <a:tcPr marL="9525" marR="9525" marT="9525" marB="0" anchor="ctr">
                    <a:noFill/>
                  </a:tcPr>
                </a:tc>
                <a:extLst>
                  <a:ext uri="{0D108BD9-81ED-4DB2-BD59-A6C34878D82A}">
                    <a16:rowId xmlns:a16="http://schemas.microsoft.com/office/drawing/2014/main" val="10001"/>
                  </a:ext>
                </a:extLst>
              </a:tr>
              <a:tr h="412236">
                <a:tc>
                  <a:txBody>
                    <a:bodyPr/>
                    <a:lstStyle/>
                    <a:p>
                      <a:pPr algn="ctr" fontAlgn="ctr"/>
                      <a:r>
                        <a:rPr lang="en-US" sz="2000" u="none" strike="noStrike" dirty="0">
                          <a:effectLst/>
                        </a:rPr>
                        <a:t>&lt;0.8</a:t>
                      </a:r>
                      <a:endParaRPr lang="en-US" sz="2000" b="0" i="0" u="none" strike="noStrike" dirty="0">
                        <a:effectLst/>
                        <a:latin typeface="Arial"/>
                      </a:endParaRPr>
                    </a:p>
                  </a:txBody>
                  <a:tcPr marL="9525" marR="9525" marT="9525" marB="0" anchor="ctr">
                    <a:noFill/>
                  </a:tcPr>
                </a:tc>
                <a:tc>
                  <a:txBody>
                    <a:bodyPr/>
                    <a:lstStyle/>
                    <a:p>
                      <a:pPr algn="ctr" fontAlgn="ctr"/>
                      <a:r>
                        <a:rPr lang="nn-NO" sz="1600" u="none" strike="noStrike">
                          <a:effectLst/>
                        </a:rPr>
                        <a:t>Az sıklıkta. &lt; Senede 3 defa</a:t>
                      </a:r>
                      <a:endParaRPr lang="nn-NO" sz="1600" b="0" i="0" u="none" strike="noStrike">
                        <a:effectLst/>
                        <a:latin typeface="Arial"/>
                      </a:endParaRPr>
                    </a:p>
                  </a:txBody>
                  <a:tcPr marL="9525" marR="9525" marT="9525" marB="0" anchor="ctr">
                    <a:noFill/>
                  </a:tcPr>
                </a:tc>
                <a:tc>
                  <a:txBody>
                    <a:bodyPr/>
                    <a:lstStyle/>
                    <a:p>
                      <a:pPr algn="ctr" fontAlgn="ctr"/>
                      <a:r>
                        <a:rPr lang="en-US" sz="1600" u="none" strike="noStrike" dirty="0" err="1">
                          <a:effectLst/>
                        </a:rPr>
                        <a:t>Oluştuğu</a:t>
                      </a:r>
                      <a:r>
                        <a:rPr lang="en-US" sz="1600" u="none" strike="noStrike" dirty="0">
                          <a:effectLst/>
                        </a:rPr>
                        <a:t> </a:t>
                      </a:r>
                      <a:r>
                        <a:rPr lang="en-US" sz="1600" u="none" strike="noStrike" dirty="0" err="1">
                          <a:effectLst/>
                        </a:rPr>
                        <a:t>vardiya</a:t>
                      </a:r>
                      <a:r>
                        <a:rPr lang="en-US" sz="1600" u="none" strike="noStrike" dirty="0">
                          <a:effectLst/>
                        </a:rPr>
                        <a:t> </a:t>
                      </a:r>
                      <a:r>
                        <a:rPr lang="en-US" sz="1600" u="none" strike="noStrike" dirty="0" err="1">
                          <a:effectLst/>
                        </a:rPr>
                        <a:t>sırasında</a:t>
                      </a:r>
                      <a:endParaRPr lang="en-US" sz="1600" b="0" i="0" u="none" strike="noStrike" dirty="0">
                        <a:effectLst/>
                        <a:latin typeface="Arial"/>
                      </a:endParaRPr>
                    </a:p>
                  </a:txBody>
                  <a:tcPr marL="9525" marR="9525" marT="9525" marB="0" anchor="ctr">
                    <a:noFill/>
                  </a:tcPr>
                </a:tc>
                <a:tc>
                  <a:txBody>
                    <a:bodyPr/>
                    <a:lstStyle/>
                    <a:p>
                      <a:pPr algn="ctr" fontAlgn="ctr"/>
                      <a:r>
                        <a:rPr lang="en-US" sz="1600" u="none" strike="noStrike">
                          <a:effectLst/>
                        </a:rPr>
                        <a:t>Sınıflandırma dışı (genel amaçlı alan)</a:t>
                      </a:r>
                      <a:endParaRPr lang="en-US" sz="1600" b="0" i="0" u="none" strike="noStrike">
                        <a:effectLst/>
                        <a:latin typeface="Arial"/>
                      </a:endParaRPr>
                    </a:p>
                  </a:txBody>
                  <a:tcPr marL="9525" marR="9525" marT="9525" marB="0" anchor="ctr">
                    <a:noFill/>
                  </a:tcPr>
                </a:tc>
                <a:extLst>
                  <a:ext uri="{0D108BD9-81ED-4DB2-BD59-A6C34878D82A}">
                    <a16:rowId xmlns:a16="http://schemas.microsoft.com/office/drawing/2014/main" val="10002"/>
                  </a:ext>
                </a:extLst>
              </a:tr>
              <a:tr h="614405">
                <a:tc>
                  <a:txBody>
                    <a:bodyPr/>
                    <a:lstStyle/>
                    <a:p>
                      <a:pPr algn="ctr" fontAlgn="ctr"/>
                      <a:r>
                        <a:rPr lang="en-US" sz="2000" u="none" strike="noStrike" dirty="0">
                          <a:effectLst/>
                        </a:rPr>
                        <a:t>&lt;0.8</a:t>
                      </a:r>
                      <a:endParaRPr lang="en-US" sz="2000" b="0" i="0" u="none" strike="noStrike" dirty="0">
                        <a:effectLst/>
                        <a:latin typeface="Arial"/>
                      </a:endParaRPr>
                    </a:p>
                  </a:txBody>
                  <a:tcPr marL="9525" marR="9525" marT="9525" marB="0" anchor="ctr">
                    <a:noFill/>
                  </a:tcPr>
                </a:tc>
                <a:tc>
                  <a:txBody>
                    <a:bodyPr/>
                    <a:lstStyle/>
                    <a:p>
                      <a:pPr algn="ctr" fontAlgn="ctr"/>
                      <a:r>
                        <a:rPr lang="en-US" sz="1600" u="none" strike="noStrike" dirty="0" err="1">
                          <a:effectLst/>
                        </a:rPr>
                        <a:t>Devamlı</a:t>
                      </a:r>
                      <a:r>
                        <a:rPr lang="en-US" sz="1600" u="none" strike="noStrike" dirty="0">
                          <a:effectLst/>
                        </a:rPr>
                        <a:t> </a:t>
                      </a:r>
                      <a:r>
                        <a:rPr lang="en-US" sz="1600" u="none" strike="noStrike" dirty="0" err="1">
                          <a:effectLst/>
                        </a:rPr>
                        <a:t>veya</a:t>
                      </a:r>
                      <a:r>
                        <a:rPr lang="en-US" sz="1600" u="none" strike="noStrike" dirty="0">
                          <a:effectLst/>
                        </a:rPr>
                        <a:t> </a:t>
                      </a:r>
                      <a:r>
                        <a:rPr lang="en-US" sz="1600" u="none" strike="noStrike" dirty="0" err="1">
                          <a:effectLst/>
                        </a:rPr>
                        <a:t>sık</a:t>
                      </a:r>
                      <a:r>
                        <a:rPr lang="en-US" sz="1600" u="none" strike="noStrike" dirty="0">
                          <a:effectLst/>
                        </a:rPr>
                        <a:t> &gt; </a:t>
                      </a:r>
                      <a:r>
                        <a:rPr lang="en-US" sz="1600" u="none" strike="noStrike" dirty="0" err="1">
                          <a:effectLst/>
                        </a:rPr>
                        <a:t>senede</a:t>
                      </a:r>
                      <a:r>
                        <a:rPr lang="en-US" sz="1600" u="none" strike="noStrike" dirty="0">
                          <a:effectLst/>
                        </a:rPr>
                        <a:t> 3 </a:t>
                      </a:r>
                      <a:r>
                        <a:rPr lang="en-US" sz="1600" u="none" strike="noStrike" dirty="0" err="1">
                          <a:effectLst/>
                        </a:rPr>
                        <a:t>defa</a:t>
                      </a:r>
                      <a:r>
                        <a:rPr lang="en-US" sz="1600" u="none" strike="noStrike" dirty="0">
                          <a:effectLst/>
                        </a:rPr>
                        <a:t> </a:t>
                      </a:r>
                      <a:r>
                        <a:rPr lang="en-US" sz="1600" u="none" strike="noStrike" dirty="0" err="1">
                          <a:effectLst/>
                        </a:rPr>
                        <a:t>ve</a:t>
                      </a:r>
                      <a:r>
                        <a:rPr lang="en-US" sz="1600" u="none" strike="noStrike" dirty="0">
                          <a:effectLst/>
                        </a:rPr>
                        <a:t> </a:t>
                      </a:r>
                      <a:r>
                        <a:rPr lang="en-US" sz="1600" u="none" strike="noStrike" dirty="0" err="1">
                          <a:effectLst/>
                        </a:rPr>
                        <a:t>toz</a:t>
                      </a:r>
                      <a:r>
                        <a:rPr lang="en-US" sz="1600" u="none" strike="noStrike" dirty="0">
                          <a:effectLst/>
                        </a:rPr>
                        <a:t> </a:t>
                      </a:r>
                      <a:r>
                        <a:rPr lang="en-US" sz="1600" u="none" strike="noStrike" dirty="0" err="1">
                          <a:effectLst/>
                        </a:rPr>
                        <a:t>birikim</a:t>
                      </a:r>
                      <a:r>
                        <a:rPr lang="en-US" sz="1600" u="none" strike="noStrike" dirty="0">
                          <a:effectLst/>
                        </a:rPr>
                        <a:t> 24 </a:t>
                      </a:r>
                      <a:r>
                        <a:rPr lang="en-US" sz="1600" u="none" strike="noStrike" dirty="0" err="1">
                          <a:effectLst/>
                        </a:rPr>
                        <a:t>saat</a:t>
                      </a:r>
                      <a:r>
                        <a:rPr lang="en-US" sz="1600" u="none" strike="noStrike" dirty="0">
                          <a:effectLst/>
                        </a:rPr>
                        <a:t> </a:t>
                      </a:r>
                      <a:r>
                        <a:rPr lang="en-US" sz="1600" u="none" strike="noStrike" dirty="0" err="1">
                          <a:effectLst/>
                        </a:rPr>
                        <a:t>içinde</a:t>
                      </a:r>
                      <a:endParaRPr lang="en-US" sz="1600" b="0" i="0" u="none" strike="noStrike" dirty="0">
                        <a:effectLst/>
                        <a:latin typeface="Arial"/>
                      </a:endParaRPr>
                    </a:p>
                  </a:txBody>
                  <a:tcPr marL="9525" marR="9525" marT="9525" marB="0" anchor="ctr">
                    <a:noFill/>
                  </a:tcPr>
                </a:tc>
                <a:tc>
                  <a:txBody>
                    <a:bodyPr/>
                    <a:lstStyle/>
                    <a:p>
                      <a:pPr algn="ctr" fontAlgn="ctr"/>
                      <a:r>
                        <a:rPr lang="en-US" sz="1600" u="none" strike="noStrike">
                          <a:effectLst/>
                        </a:rPr>
                        <a:t>Avaraj toz birikimi 0.4mm nin altında kalacak şekilde düzenli temizlik</a:t>
                      </a:r>
                      <a:endParaRPr lang="en-US" sz="1600" b="0" i="0" u="none" strike="noStrike">
                        <a:effectLst/>
                        <a:latin typeface="Arial"/>
                      </a:endParaRPr>
                    </a:p>
                  </a:txBody>
                  <a:tcPr marL="9525" marR="9525" marT="9525" marB="0" anchor="ctr">
                    <a:noFill/>
                  </a:tcPr>
                </a:tc>
                <a:tc>
                  <a:txBody>
                    <a:bodyPr/>
                    <a:lstStyle/>
                    <a:p>
                      <a:pPr algn="ctr" fontAlgn="ctr"/>
                      <a:r>
                        <a:rPr lang="en-US" sz="1600" u="none" strike="noStrike" dirty="0" err="1">
                          <a:effectLst/>
                        </a:rPr>
                        <a:t>Sınıflandırma</a:t>
                      </a:r>
                      <a:r>
                        <a:rPr lang="en-US" sz="1600" u="none" strike="noStrike" dirty="0">
                          <a:effectLst/>
                        </a:rPr>
                        <a:t> </a:t>
                      </a:r>
                      <a:r>
                        <a:rPr lang="en-US" sz="1600" u="none" strike="noStrike" dirty="0" err="1">
                          <a:effectLst/>
                        </a:rPr>
                        <a:t>dışı</a:t>
                      </a:r>
                      <a:r>
                        <a:rPr lang="en-US" sz="1600" u="none" strike="noStrike" dirty="0">
                          <a:effectLst/>
                        </a:rPr>
                        <a:t> </a:t>
                      </a:r>
                      <a:r>
                        <a:rPr lang="en-US" sz="1600" u="none" strike="noStrike" dirty="0" err="1">
                          <a:effectLst/>
                        </a:rPr>
                        <a:t>ancak</a:t>
                      </a:r>
                      <a:r>
                        <a:rPr lang="en-US" sz="1600" u="none" strike="noStrike" dirty="0">
                          <a:effectLst/>
                        </a:rPr>
                        <a:t> </a:t>
                      </a:r>
                      <a:r>
                        <a:rPr lang="tr-TR" sz="1600" u="none" strike="noStrike" dirty="0">
                          <a:effectLst/>
                        </a:rPr>
                        <a:t>dust-tight</a:t>
                      </a:r>
                      <a:r>
                        <a:rPr lang="en-US" sz="1600" u="none" strike="noStrike" dirty="0">
                          <a:effectLst/>
                        </a:rPr>
                        <a:t>(IP 6x, NEMA 4)</a:t>
                      </a:r>
                      <a:endParaRPr lang="en-US" sz="1600" b="0" i="0" u="none" strike="noStrike" dirty="0">
                        <a:effectLst/>
                        <a:latin typeface="Arial"/>
                      </a:endParaRPr>
                    </a:p>
                  </a:txBody>
                  <a:tcPr marL="9525" marR="9525" marT="9525" marB="0" anchor="ctr">
                    <a:noFill/>
                  </a:tcPr>
                </a:tc>
                <a:extLst>
                  <a:ext uri="{0D108BD9-81ED-4DB2-BD59-A6C34878D82A}">
                    <a16:rowId xmlns:a16="http://schemas.microsoft.com/office/drawing/2014/main" val="10003"/>
                  </a:ext>
                </a:extLst>
              </a:tr>
              <a:tr h="614405">
                <a:tc>
                  <a:txBody>
                    <a:bodyPr/>
                    <a:lstStyle/>
                    <a:p>
                      <a:pPr algn="ctr" fontAlgn="ctr"/>
                      <a:r>
                        <a:rPr lang="en-US" sz="2000" u="none" strike="noStrike" dirty="0">
                          <a:effectLst/>
                        </a:rPr>
                        <a:t>0.8 </a:t>
                      </a:r>
                      <a:r>
                        <a:rPr lang="tr-TR" sz="2000" u="none" strike="noStrike" dirty="0">
                          <a:effectLst/>
                        </a:rPr>
                        <a:t>-</a:t>
                      </a:r>
                      <a:r>
                        <a:rPr lang="en-US" sz="2000" u="none" strike="noStrike" dirty="0">
                          <a:effectLst/>
                        </a:rPr>
                        <a:t> 3</a:t>
                      </a:r>
                      <a:r>
                        <a:rPr lang="tr-TR" sz="2000" u="none" strike="noStrike" dirty="0">
                          <a:effectLst/>
                        </a:rPr>
                        <a:t>mm</a:t>
                      </a:r>
                      <a:endParaRPr lang="en-US" sz="2000" b="0" i="0" u="none" strike="noStrike" dirty="0">
                        <a:effectLst/>
                        <a:latin typeface="Arial"/>
                      </a:endParaRPr>
                    </a:p>
                  </a:txBody>
                  <a:tcPr marL="9525" marR="9525" marT="9525" marB="0" anchor="ctr">
                    <a:noFill/>
                  </a:tcPr>
                </a:tc>
                <a:tc>
                  <a:txBody>
                    <a:bodyPr/>
                    <a:lstStyle/>
                    <a:p>
                      <a:pPr algn="ctr" fontAlgn="ctr"/>
                      <a:r>
                        <a:rPr lang="nn-NO" sz="1600" u="none" strike="noStrike" dirty="0">
                          <a:effectLst/>
                        </a:rPr>
                        <a:t>Az sıklıkta. &lt; Senede 3 defa</a:t>
                      </a:r>
                      <a:endParaRPr lang="nn-NO" sz="1600" b="0" i="0" u="none" strike="noStrike" dirty="0">
                        <a:effectLst/>
                        <a:latin typeface="Arial"/>
                      </a:endParaRPr>
                    </a:p>
                  </a:txBody>
                  <a:tcPr marL="9525" marR="9525" marT="9525" marB="0" anchor="ctr">
                    <a:noFill/>
                  </a:tcPr>
                </a:tc>
                <a:tc>
                  <a:txBody>
                    <a:bodyPr/>
                    <a:lstStyle/>
                    <a:p>
                      <a:pPr algn="ctr" fontAlgn="ctr"/>
                      <a:r>
                        <a:rPr lang="en-US" sz="1600" u="none" strike="noStrike">
                          <a:effectLst/>
                        </a:rPr>
                        <a:t>Oluştuğu vardiya sırasında</a:t>
                      </a:r>
                      <a:endParaRPr lang="en-US" sz="1600" b="0" i="0" u="none" strike="noStrike">
                        <a:effectLst/>
                        <a:latin typeface="Arial"/>
                      </a:endParaRPr>
                    </a:p>
                  </a:txBody>
                  <a:tcPr marL="9525" marR="9525" marT="9525" marB="0" anchor="ctr">
                    <a:noFill/>
                  </a:tcPr>
                </a:tc>
                <a:tc>
                  <a:txBody>
                    <a:bodyPr/>
                    <a:lstStyle/>
                    <a:p>
                      <a:pPr algn="ctr" fontAlgn="ctr"/>
                      <a:r>
                        <a:rPr lang="en-US" sz="1600" u="none" strike="noStrike">
                          <a:effectLst/>
                        </a:rPr>
                        <a:t>Sınıflandırma dışı ancak toz-korunaklı kutu (IP 6x, NEMA 4)</a:t>
                      </a:r>
                      <a:endParaRPr lang="en-US" sz="1600" b="0" i="0" u="none" strike="noStrike">
                        <a:effectLst/>
                        <a:latin typeface="Arial"/>
                      </a:endParaRPr>
                    </a:p>
                  </a:txBody>
                  <a:tcPr marL="9525" marR="9525" marT="9525" marB="0" anchor="ctr">
                    <a:noFill/>
                  </a:tcPr>
                </a:tc>
                <a:extLst>
                  <a:ext uri="{0D108BD9-81ED-4DB2-BD59-A6C34878D82A}">
                    <a16:rowId xmlns:a16="http://schemas.microsoft.com/office/drawing/2014/main" val="10004"/>
                  </a:ext>
                </a:extLst>
              </a:tr>
              <a:tr h="614405">
                <a:tc>
                  <a:txBody>
                    <a:bodyPr/>
                    <a:lstStyle/>
                    <a:p>
                      <a:pPr algn="ctr" fontAlgn="ctr"/>
                      <a:r>
                        <a:rPr lang="en-US" sz="2000" u="none" strike="noStrike" dirty="0">
                          <a:effectLst/>
                        </a:rPr>
                        <a:t>0.8 </a:t>
                      </a:r>
                      <a:r>
                        <a:rPr lang="tr-TR" sz="2000" u="none" strike="noStrike" dirty="0">
                          <a:effectLst/>
                        </a:rPr>
                        <a:t>-</a:t>
                      </a:r>
                      <a:r>
                        <a:rPr lang="en-US" sz="2000" u="none" strike="noStrike" dirty="0">
                          <a:effectLst/>
                        </a:rPr>
                        <a:t> 3</a:t>
                      </a:r>
                      <a:r>
                        <a:rPr lang="tr-TR" sz="2000" u="none" strike="noStrike" dirty="0">
                          <a:effectLst/>
                        </a:rPr>
                        <a:t>mm</a:t>
                      </a:r>
                      <a:endParaRPr lang="en-US" sz="2000" b="0" i="0" u="none" strike="noStrike" dirty="0">
                        <a:effectLst/>
                        <a:latin typeface="Arial"/>
                      </a:endParaRPr>
                    </a:p>
                  </a:txBody>
                  <a:tcPr marL="9525" marR="9525" marT="9525" marB="0" anchor="ctr">
                    <a:noFill/>
                  </a:tcPr>
                </a:tc>
                <a:tc>
                  <a:txBody>
                    <a:bodyPr/>
                    <a:lstStyle/>
                    <a:p>
                      <a:pPr algn="ctr" fontAlgn="ctr"/>
                      <a:r>
                        <a:rPr lang="en-US" sz="1600" u="none" strike="noStrike" dirty="0" err="1">
                          <a:effectLst/>
                        </a:rPr>
                        <a:t>Devamlı</a:t>
                      </a:r>
                      <a:r>
                        <a:rPr lang="en-US" sz="1600" u="none" strike="noStrike" dirty="0">
                          <a:effectLst/>
                        </a:rPr>
                        <a:t> </a:t>
                      </a:r>
                      <a:r>
                        <a:rPr lang="en-US" sz="1600" u="none" strike="noStrike" dirty="0" err="1">
                          <a:effectLst/>
                        </a:rPr>
                        <a:t>veya</a:t>
                      </a:r>
                      <a:r>
                        <a:rPr lang="en-US" sz="1600" u="none" strike="noStrike" dirty="0">
                          <a:effectLst/>
                        </a:rPr>
                        <a:t> </a:t>
                      </a:r>
                      <a:r>
                        <a:rPr lang="en-US" sz="1600" u="none" strike="noStrike" dirty="0" err="1">
                          <a:effectLst/>
                        </a:rPr>
                        <a:t>sık</a:t>
                      </a:r>
                      <a:r>
                        <a:rPr lang="en-US" sz="1600" u="none" strike="noStrike" dirty="0">
                          <a:effectLst/>
                        </a:rPr>
                        <a:t> &gt; </a:t>
                      </a:r>
                      <a:r>
                        <a:rPr lang="en-US" sz="1600" u="none" strike="noStrike" dirty="0" err="1">
                          <a:effectLst/>
                        </a:rPr>
                        <a:t>senede</a:t>
                      </a:r>
                      <a:r>
                        <a:rPr lang="en-US" sz="1600" u="none" strike="noStrike" dirty="0">
                          <a:effectLst/>
                        </a:rPr>
                        <a:t> 3 </a:t>
                      </a:r>
                      <a:r>
                        <a:rPr lang="en-US" sz="1600" u="none" strike="noStrike" dirty="0" err="1">
                          <a:effectLst/>
                        </a:rPr>
                        <a:t>defa</a:t>
                      </a:r>
                      <a:r>
                        <a:rPr lang="en-US" sz="1600" u="none" strike="noStrike" dirty="0">
                          <a:effectLst/>
                        </a:rPr>
                        <a:t> </a:t>
                      </a:r>
                      <a:r>
                        <a:rPr lang="en-US" sz="1600" u="none" strike="noStrike" dirty="0" err="1">
                          <a:effectLst/>
                        </a:rPr>
                        <a:t>ve</a:t>
                      </a:r>
                      <a:r>
                        <a:rPr lang="en-US" sz="1600" u="none" strike="noStrike" dirty="0">
                          <a:effectLst/>
                        </a:rPr>
                        <a:t> </a:t>
                      </a:r>
                      <a:r>
                        <a:rPr lang="en-US" sz="1600" u="none" strike="noStrike" dirty="0" err="1">
                          <a:effectLst/>
                        </a:rPr>
                        <a:t>toz</a:t>
                      </a:r>
                      <a:r>
                        <a:rPr lang="en-US" sz="1600" u="none" strike="noStrike" dirty="0">
                          <a:effectLst/>
                        </a:rPr>
                        <a:t> </a:t>
                      </a:r>
                      <a:r>
                        <a:rPr lang="en-US" sz="1600" u="none" strike="noStrike" dirty="0" err="1">
                          <a:effectLst/>
                        </a:rPr>
                        <a:t>birikim</a:t>
                      </a:r>
                      <a:r>
                        <a:rPr lang="en-US" sz="1600" u="none" strike="noStrike" dirty="0">
                          <a:effectLst/>
                        </a:rPr>
                        <a:t> 24 </a:t>
                      </a:r>
                      <a:r>
                        <a:rPr lang="en-US" sz="1600" u="none" strike="noStrike" dirty="0" err="1">
                          <a:effectLst/>
                        </a:rPr>
                        <a:t>saat</a:t>
                      </a:r>
                      <a:r>
                        <a:rPr lang="en-US" sz="1600" u="none" strike="noStrike" dirty="0">
                          <a:effectLst/>
                        </a:rPr>
                        <a:t> </a:t>
                      </a:r>
                      <a:r>
                        <a:rPr lang="en-US" sz="1600" u="none" strike="noStrike" dirty="0" err="1">
                          <a:effectLst/>
                        </a:rPr>
                        <a:t>içinde</a:t>
                      </a:r>
                      <a:endParaRPr lang="en-US" sz="1600" b="0" i="0" u="none" strike="noStrike" dirty="0">
                        <a:effectLst/>
                        <a:latin typeface="Arial"/>
                      </a:endParaRPr>
                    </a:p>
                  </a:txBody>
                  <a:tcPr marL="9525" marR="9525" marT="9525" marB="0" anchor="ctr">
                    <a:noFill/>
                  </a:tcPr>
                </a:tc>
                <a:tc>
                  <a:txBody>
                    <a:bodyPr/>
                    <a:lstStyle/>
                    <a:p>
                      <a:pPr algn="ctr" fontAlgn="ctr"/>
                      <a:r>
                        <a:rPr lang="en-US" sz="1600" u="none" strike="noStrike">
                          <a:effectLst/>
                        </a:rPr>
                        <a:t>Avaraj toz birikimi 1.5 mm nin altında kalacak şekilde düzenli temizlik</a:t>
                      </a:r>
                      <a:endParaRPr lang="en-US" sz="1600" b="0" i="0" u="none" strike="noStrike">
                        <a:effectLst/>
                        <a:latin typeface="Arial"/>
                      </a:endParaRPr>
                    </a:p>
                  </a:txBody>
                  <a:tcPr marL="9525" marR="9525" marT="9525" marB="0" anchor="ctr">
                    <a:noFill/>
                  </a:tcPr>
                </a:tc>
                <a:tc>
                  <a:txBody>
                    <a:bodyPr/>
                    <a:lstStyle/>
                    <a:p>
                      <a:pPr algn="ctr" fontAlgn="ctr"/>
                      <a:r>
                        <a:rPr lang="fr-FR" sz="1600" u="none" strike="noStrike" dirty="0">
                          <a:effectLst/>
                        </a:rPr>
                        <a:t>Class II </a:t>
                      </a:r>
                      <a:r>
                        <a:rPr lang="fr-FR" sz="1600" u="none" strike="noStrike" dirty="0" err="1">
                          <a:effectLst/>
                        </a:rPr>
                        <a:t>Div</a:t>
                      </a:r>
                      <a:r>
                        <a:rPr lang="fr-FR" sz="1600" u="none" strike="noStrike" dirty="0">
                          <a:effectLst/>
                        </a:rPr>
                        <a:t> 2, ZONE 22</a:t>
                      </a:r>
                      <a:endParaRPr lang="fr-FR" sz="1600" b="0" i="0" u="none" strike="noStrike" dirty="0">
                        <a:effectLst/>
                        <a:latin typeface="Arial"/>
                      </a:endParaRPr>
                    </a:p>
                  </a:txBody>
                  <a:tcPr marL="9525" marR="9525" marT="9525" marB="0" anchor="ctr">
                    <a:noFill/>
                  </a:tcPr>
                </a:tc>
                <a:extLst>
                  <a:ext uri="{0D108BD9-81ED-4DB2-BD59-A6C34878D82A}">
                    <a16:rowId xmlns:a16="http://schemas.microsoft.com/office/drawing/2014/main" val="10005"/>
                  </a:ext>
                </a:extLst>
              </a:tr>
              <a:tr h="614405">
                <a:tc>
                  <a:txBody>
                    <a:bodyPr/>
                    <a:lstStyle/>
                    <a:p>
                      <a:pPr algn="ctr" fontAlgn="ctr"/>
                      <a:r>
                        <a:rPr lang="en-US" sz="2000" u="none" strike="noStrike" dirty="0">
                          <a:effectLst/>
                        </a:rPr>
                        <a:t>&gt;3</a:t>
                      </a:r>
                      <a:r>
                        <a:rPr lang="tr-TR" sz="2000" u="none" strike="noStrike" dirty="0">
                          <a:effectLst/>
                        </a:rPr>
                        <a:t> mm</a:t>
                      </a:r>
                      <a:endParaRPr lang="en-US" sz="2000" b="0" i="0" u="none" strike="noStrike" dirty="0">
                        <a:effectLst/>
                        <a:latin typeface="Arial"/>
                      </a:endParaRPr>
                    </a:p>
                  </a:txBody>
                  <a:tcPr marL="9525" marR="9525" marT="9525" marB="0" anchor="ctr">
                    <a:noFill/>
                  </a:tcPr>
                </a:tc>
                <a:tc>
                  <a:txBody>
                    <a:bodyPr/>
                    <a:lstStyle/>
                    <a:p>
                      <a:pPr algn="ctr" fontAlgn="ctr"/>
                      <a:r>
                        <a:rPr lang="nn-NO" sz="1600" u="none" strike="noStrike">
                          <a:effectLst/>
                        </a:rPr>
                        <a:t>Az sıklıkta. &lt; Senede 3 defa</a:t>
                      </a:r>
                      <a:endParaRPr lang="nn-NO" sz="1600" b="0" i="0" u="none" strike="noStrike">
                        <a:effectLst/>
                        <a:latin typeface="Arial"/>
                      </a:endParaRPr>
                    </a:p>
                  </a:txBody>
                  <a:tcPr marL="9525" marR="9525" marT="9525" marB="0" anchor="ctr">
                    <a:noFill/>
                  </a:tcPr>
                </a:tc>
                <a:tc>
                  <a:txBody>
                    <a:bodyPr/>
                    <a:lstStyle/>
                    <a:p>
                      <a:pPr algn="ctr" fontAlgn="ctr"/>
                      <a:r>
                        <a:rPr lang="en-US" sz="1600" u="none" strike="noStrike">
                          <a:effectLst/>
                        </a:rPr>
                        <a:t>Oluştuğu anda sistemi durdurup temizlik yapılması</a:t>
                      </a:r>
                      <a:endParaRPr lang="en-US" sz="1600" b="0" i="0" u="none" strike="noStrike">
                        <a:effectLst/>
                        <a:latin typeface="Arial"/>
                      </a:endParaRPr>
                    </a:p>
                  </a:txBody>
                  <a:tcPr marL="9525" marR="9525" marT="9525" marB="0" anchor="ctr">
                    <a:noFill/>
                  </a:tcPr>
                </a:tc>
                <a:tc>
                  <a:txBody>
                    <a:bodyPr/>
                    <a:lstStyle/>
                    <a:p>
                      <a:pPr algn="ctr" fontAlgn="ctr"/>
                      <a:r>
                        <a:rPr lang="en-US" sz="1600" u="none" strike="noStrike" dirty="0">
                          <a:effectLst/>
                        </a:rPr>
                        <a:t>Class II </a:t>
                      </a:r>
                      <a:r>
                        <a:rPr lang="en-US" sz="1600" u="none" strike="noStrike" dirty="0" err="1">
                          <a:effectLst/>
                        </a:rPr>
                        <a:t>Div</a:t>
                      </a:r>
                      <a:r>
                        <a:rPr lang="en-US" sz="1600" u="none" strike="noStrike" dirty="0">
                          <a:effectLst/>
                        </a:rPr>
                        <a:t> 2, ZONE 2</a:t>
                      </a:r>
                      <a:r>
                        <a:rPr lang="tr-TR" sz="1600" u="none" strike="noStrike" dirty="0">
                          <a:effectLst/>
                        </a:rPr>
                        <a:t>2 </a:t>
                      </a:r>
                      <a:r>
                        <a:rPr lang="en-US" sz="1600" u="none" strike="noStrike" dirty="0">
                          <a:effectLst/>
                        </a:rPr>
                        <a:t> </a:t>
                      </a:r>
                      <a:endParaRPr lang="en-US" sz="1600" b="0" i="0" u="none" strike="noStrike" dirty="0">
                        <a:effectLst/>
                        <a:latin typeface="Arial"/>
                      </a:endParaRPr>
                    </a:p>
                  </a:txBody>
                  <a:tcPr marL="9525" marR="9525" marT="9525" marB="0" anchor="ctr">
                    <a:noFill/>
                  </a:tcPr>
                </a:tc>
                <a:extLst>
                  <a:ext uri="{0D108BD9-81ED-4DB2-BD59-A6C34878D82A}">
                    <a16:rowId xmlns:a16="http://schemas.microsoft.com/office/drawing/2014/main" val="10006"/>
                  </a:ext>
                </a:extLst>
              </a:tr>
              <a:tr h="614405">
                <a:tc>
                  <a:txBody>
                    <a:bodyPr/>
                    <a:lstStyle/>
                    <a:p>
                      <a:pPr algn="ctr" fontAlgn="ctr"/>
                      <a:r>
                        <a:rPr lang="en-US" sz="2000" u="none" strike="noStrike" dirty="0">
                          <a:effectLst/>
                        </a:rPr>
                        <a:t>&gt;3</a:t>
                      </a:r>
                      <a:r>
                        <a:rPr lang="tr-TR" sz="2000" u="none" strike="noStrike" dirty="0">
                          <a:effectLst/>
                        </a:rPr>
                        <a:t> mm</a:t>
                      </a:r>
                      <a:endParaRPr lang="en-US" sz="2000" b="0" i="0" u="none" strike="noStrike" dirty="0">
                        <a:effectLst/>
                        <a:latin typeface="Arial"/>
                      </a:endParaRPr>
                    </a:p>
                  </a:txBody>
                  <a:tcPr marL="9525" marR="9525" marT="9525" marB="0" anchor="ctr">
                    <a:noFill/>
                  </a:tcPr>
                </a:tc>
                <a:tc>
                  <a:txBody>
                    <a:bodyPr/>
                    <a:lstStyle/>
                    <a:p>
                      <a:pPr algn="ctr" fontAlgn="ctr"/>
                      <a:r>
                        <a:rPr lang="en-US" sz="1600" u="none" strike="noStrike">
                          <a:effectLst/>
                        </a:rPr>
                        <a:t>Devamlı veya sık &gt; senede 3 defa ve toz birikim 24 saat içinde</a:t>
                      </a:r>
                      <a:endParaRPr lang="en-US" sz="1600" b="0" i="0" u="none" strike="noStrike">
                        <a:effectLst/>
                        <a:latin typeface="Arial"/>
                      </a:endParaRPr>
                    </a:p>
                  </a:txBody>
                  <a:tcPr marL="9525" marR="9525" marT="9525" marB="0" anchor="ctr">
                    <a:noFill/>
                  </a:tcPr>
                </a:tc>
                <a:tc>
                  <a:txBody>
                    <a:bodyPr/>
                    <a:lstStyle/>
                    <a:p>
                      <a:pPr algn="ctr" fontAlgn="ctr"/>
                      <a:r>
                        <a:rPr lang="en-US" sz="1600" u="none" strike="noStrike">
                          <a:effectLst/>
                        </a:rPr>
                        <a:t>Düzenli temizlikle toz birikimini minimize et</a:t>
                      </a:r>
                      <a:endParaRPr lang="en-US" sz="1600" b="0" i="0" u="none" strike="noStrike">
                        <a:effectLst/>
                        <a:latin typeface="Arial"/>
                      </a:endParaRPr>
                    </a:p>
                  </a:txBody>
                  <a:tcPr marL="9525" marR="9525" marT="9525" marB="0" anchor="ctr">
                    <a:noFill/>
                  </a:tcPr>
                </a:tc>
                <a:tc>
                  <a:txBody>
                    <a:bodyPr/>
                    <a:lstStyle/>
                    <a:p>
                      <a:pPr algn="ctr" fontAlgn="ctr"/>
                      <a:r>
                        <a:rPr lang="fr-FR" sz="1600" u="none" strike="noStrike" dirty="0">
                          <a:effectLst/>
                        </a:rPr>
                        <a:t>Class II Div 1, ZONE 2</a:t>
                      </a:r>
                      <a:r>
                        <a:rPr lang="tr-TR" sz="1600" u="none" strike="noStrike" dirty="0">
                          <a:effectLst/>
                        </a:rPr>
                        <a:t>1</a:t>
                      </a:r>
                      <a:endParaRPr lang="fr-FR" sz="1600" b="0" i="0" u="none" strike="noStrike" dirty="0">
                        <a:effectLst/>
                        <a:latin typeface="Arial"/>
                      </a:endParaRPr>
                    </a:p>
                  </a:txBody>
                  <a:tcPr marL="9525" marR="9525" marT="9525" marB="0" anchor="ctr">
                    <a:noFill/>
                  </a:tcPr>
                </a:tc>
                <a:extLst>
                  <a:ext uri="{0D108BD9-81ED-4DB2-BD59-A6C34878D82A}">
                    <a16:rowId xmlns:a16="http://schemas.microsoft.com/office/drawing/2014/main" val="10007"/>
                  </a:ext>
                </a:extLst>
              </a:tr>
            </a:tbl>
          </a:graphicData>
        </a:graphic>
      </p:graphicFrame>
      <p:sp>
        <p:nvSpPr>
          <p:cNvPr id="2" name="TextBox 1"/>
          <p:cNvSpPr txBox="1"/>
          <p:nvPr/>
        </p:nvSpPr>
        <p:spPr>
          <a:xfrm>
            <a:off x="3453244" y="764704"/>
            <a:ext cx="1910844" cy="369332"/>
          </a:xfrm>
          <a:prstGeom prst="rect">
            <a:avLst/>
          </a:prstGeom>
          <a:noFill/>
        </p:spPr>
        <p:txBody>
          <a:bodyPr wrap="none" rtlCol="0">
            <a:spAutoFit/>
          </a:bodyPr>
          <a:lstStyle/>
          <a:p>
            <a:r>
              <a:rPr lang="tr-TR" b="1" dirty="0"/>
              <a:t>NFPA 654 Metodu</a:t>
            </a:r>
            <a:endParaRPr lang="en-US" b="1" dirty="0"/>
          </a:p>
        </p:txBody>
      </p:sp>
    </p:spTree>
    <p:extLst>
      <p:ext uri="{BB962C8B-B14F-4D97-AF65-F5344CB8AC3E}">
        <p14:creationId xmlns:p14="http://schemas.microsoft.com/office/powerpoint/2010/main" val="228201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7" name="Rectangle 3"/>
          <p:cNvSpPr>
            <a:spLocks noGrp="1" noChangeArrowheads="1"/>
          </p:cNvSpPr>
          <p:nvPr>
            <p:ph idx="1"/>
          </p:nvPr>
        </p:nvSpPr>
        <p:spPr>
          <a:xfrm>
            <a:off x="247650" y="1511424"/>
            <a:ext cx="8644830" cy="4725888"/>
          </a:xfrm>
        </p:spPr>
        <p:txBody>
          <a:bodyPr>
            <a:normAutofit lnSpcReduction="10000"/>
          </a:bodyPr>
          <a:lstStyle/>
          <a:p>
            <a:pPr>
              <a:lnSpc>
                <a:spcPct val="125000"/>
              </a:lnSpc>
            </a:pPr>
            <a:r>
              <a:rPr lang="tr-TR" sz="2800" dirty="0"/>
              <a:t>IEP Technologies Türkiye</a:t>
            </a:r>
            <a:r>
              <a:rPr lang="en-US" sz="2800" dirty="0"/>
              <a:t>:</a:t>
            </a:r>
            <a:r>
              <a:rPr lang="tr-TR" sz="2800" dirty="0"/>
              <a:t> Merkez İzmir, Depo İstanbul</a:t>
            </a:r>
          </a:p>
          <a:p>
            <a:pPr lvl="1">
              <a:lnSpc>
                <a:spcPct val="125000"/>
              </a:lnSpc>
            </a:pPr>
            <a:r>
              <a:rPr lang="tr-TR" sz="2400" dirty="0"/>
              <a:t>Türkiye’de ofisi olan tek patlama korunma sistemi üreticisi</a:t>
            </a:r>
            <a:endParaRPr lang="en-US" sz="2400" dirty="0"/>
          </a:p>
          <a:p>
            <a:pPr lvl="1">
              <a:lnSpc>
                <a:spcPct val="125000"/>
              </a:lnSpc>
            </a:pPr>
            <a:r>
              <a:rPr lang="tr-TR" sz="2400" dirty="0"/>
              <a:t>Patlama korunma ve engelleme sistemleri sistem tasarımları</a:t>
            </a:r>
          </a:p>
          <a:p>
            <a:pPr lvl="1">
              <a:lnSpc>
                <a:spcPct val="125000"/>
              </a:lnSpc>
            </a:pPr>
            <a:r>
              <a:rPr lang="tr-TR" sz="2400" dirty="0"/>
              <a:t>Sistem seçimleri ve ihtiyaç analizleri</a:t>
            </a:r>
          </a:p>
          <a:p>
            <a:pPr lvl="1">
              <a:lnSpc>
                <a:spcPct val="125000"/>
              </a:lnSpc>
            </a:pPr>
            <a:r>
              <a:rPr lang="tr-TR" sz="2400" dirty="0"/>
              <a:t>Kurulumlarda sistem kontrolleri ve devreye alım</a:t>
            </a:r>
          </a:p>
          <a:p>
            <a:pPr lvl="1">
              <a:lnSpc>
                <a:spcPct val="125000"/>
              </a:lnSpc>
            </a:pPr>
            <a:r>
              <a:rPr lang="tr-TR" sz="2400" dirty="0"/>
              <a:t>Periyodik sistem bakımları, acil müdehale, olay sonrası analizler</a:t>
            </a:r>
          </a:p>
          <a:p>
            <a:pPr lvl="1">
              <a:lnSpc>
                <a:spcPct val="125000"/>
              </a:lnSpc>
            </a:pPr>
            <a:r>
              <a:rPr lang="tr-TR" sz="2400" dirty="0"/>
              <a:t>Patlama Korunma ve Engelleme Sistemleri Eğitimleri</a:t>
            </a:r>
          </a:p>
          <a:p>
            <a:pPr lvl="1">
              <a:lnSpc>
                <a:spcPct val="125000"/>
              </a:lnSpc>
            </a:pPr>
            <a:r>
              <a:rPr lang="tr-TR" sz="2400" dirty="0"/>
              <a:t>IEP Technologies Global garantisi altında hizmet</a:t>
            </a:r>
          </a:p>
        </p:txBody>
      </p:sp>
      <p:sp>
        <p:nvSpPr>
          <p:cNvPr id="2" name="Title 1"/>
          <p:cNvSpPr>
            <a:spLocks noGrp="1"/>
          </p:cNvSpPr>
          <p:nvPr>
            <p:ph type="title"/>
          </p:nvPr>
        </p:nvSpPr>
        <p:spPr/>
        <p:txBody>
          <a:bodyPr/>
          <a:lstStyle/>
          <a:p>
            <a:r>
              <a:rPr lang="en-GB" dirty="0"/>
              <a:t>IEP Technologies</a:t>
            </a:r>
            <a:r>
              <a:rPr lang="tr-TR" dirty="0"/>
              <a:t> Hakkında</a:t>
            </a:r>
            <a:endParaRPr lang="en-GB" dirty="0"/>
          </a:p>
        </p:txBody>
      </p:sp>
    </p:spTree>
    <p:extLst>
      <p:ext uri="{BB962C8B-B14F-4D97-AF65-F5344CB8AC3E}">
        <p14:creationId xmlns:p14="http://schemas.microsoft.com/office/powerpoint/2010/main" val="7697878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Hangi Toz Daha Kolay Alevlenir</a:t>
            </a:r>
            <a:r>
              <a:rPr lang="en-US" altLang="en-US" dirty="0"/>
              <a:t>?</a:t>
            </a: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813" y="2881536"/>
            <a:ext cx="2468562"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C6F3D"/>
                  </a:outerShdw>
                </a:effectLst>
              </a14:hiddenEffects>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3" y="2908524"/>
            <a:ext cx="25527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C6F3D"/>
                  </a:outerShdw>
                </a:effectLst>
              </a14:hiddenEffects>
            </a:ext>
          </a:extLst>
        </p:spPr>
      </p:pic>
      <p:pic>
        <p:nvPicPr>
          <p:cNvPr id="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125" y="1221011"/>
            <a:ext cx="211137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C6F3D"/>
                  </a:outerShdw>
                </a:effectLst>
              </a14:hiddenEffects>
            </a:ext>
          </a:extLst>
        </p:spPr>
      </p:pic>
      <p:pic>
        <p:nvPicPr>
          <p:cNvPr id="1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9238" y="3019649"/>
            <a:ext cx="1706562" cy="170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C6F3D"/>
                  </a:outerShdw>
                </a:effectLst>
              </a14:hiddenEffects>
            </a:ext>
          </a:extLst>
        </p:spPr>
      </p:pic>
      <p:pic>
        <p:nvPicPr>
          <p:cNvPr id="2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 y="1052736"/>
            <a:ext cx="2620963" cy="174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C6F3D"/>
                  </a:outerShdw>
                </a:effectLst>
              </a14:hiddenEffects>
            </a:ext>
          </a:extLst>
        </p:spPr>
      </p:pic>
      <p:pic>
        <p:nvPicPr>
          <p:cNvPr id="2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1125" y="1251174"/>
            <a:ext cx="1844675" cy="137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C6F3D"/>
                  </a:outerShdw>
                </a:effectLst>
              </a14:hiddenEffects>
            </a:ext>
          </a:extLst>
        </p:spPr>
      </p:pic>
      <p:sp>
        <p:nvSpPr>
          <p:cNvPr id="22" name="TextBox 2"/>
          <p:cNvSpPr txBox="1">
            <a:spLocks noChangeArrowheads="1"/>
          </p:cNvSpPr>
          <p:nvPr/>
        </p:nvSpPr>
        <p:spPr bwMode="auto">
          <a:xfrm>
            <a:off x="2325216" y="4581128"/>
            <a:ext cx="577517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ltLang="en-US" sz="2000" dirty="0"/>
              <a:t>500 Micron</a:t>
            </a:r>
            <a:r>
              <a:rPr lang="tr-TR" altLang="en-US" sz="2000" dirty="0"/>
              <a:t> Altı Parçacık Büyüklüğü</a:t>
            </a:r>
            <a:r>
              <a:rPr lang="en-US" altLang="en-US" sz="2000" dirty="0"/>
              <a:t> ?</a:t>
            </a:r>
            <a:endParaRPr lang="tr-TR" altLang="en-US" sz="2000" dirty="0"/>
          </a:p>
          <a:p>
            <a:r>
              <a:rPr lang="tr-TR" altLang="en-US" sz="2000" dirty="0"/>
              <a:t>Parçacık büyüklüğü dağılımı ?</a:t>
            </a:r>
          </a:p>
          <a:p>
            <a:r>
              <a:rPr lang="tr-TR" altLang="en-US" sz="2000" dirty="0"/>
              <a:t>Rutubet Oranı</a:t>
            </a:r>
            <a:r>
              <a:rPr lang="en-US" altLang="en-US" sz="2000" dirty="0"/>
              <a:t> ?</a:t>
            </a:r>
            <a:endParaRPr lang="tr-TR" altLang="en-US" sz="2000" dirty="0"/>
          </a:p>
          <a:p>
            <a:r>
              <a:rPr lang="tr-TR" altLang="en-US" sz="2000" dirty="0"/>
              <a:t>Kimyasal bileşenleri</a:t>
            </a:r>
            <a:r>
              <a:rPr lang="en-US" altLang="en-US" sz="2000" dirty="0"/>
              <a:t>?</a:t>
            </a:r>
            <a:r>
              <a:rPr lang="tr-TR" altLang="en-US" sz="2000" dirty="0"/>
              <a:t> (hibrid durum var mı?)</a:t>
            </a:r>
          </a:p>
          <a:p>
            <a:r>
              <a:rPr lang="tr-TR" altLang="en-US" sz="2000" dirty="0"/>
              <a:t>MIE, AIT ???</a:t>
            </a:r>
          </a:p>
        </p:txBody>
      </p:sp>
    </p:spTree>
    <p:extLst>
      <p:ext uri="{BB962C8B-B14F-4D97-AF65-F5344CB8AC3E}">
        <p14:creationId xmlns:p14="http://schemas.microsoft.com/office/powerpoint/2010/main" val="3219258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Autofit/>
          </a:bodyPr>
          <a:lstStyle/>
          <a:p>
            <a:pPr eaLnBrk="1" hangingPunct="1"/>
            <a:r>
              <a:rPr lang="tr-TR" altLang="en-US" sz="3200" dirty="0"/>
              <a:t>Parçacık Büyüklüğü ve Havada Asılı Kalma Süresi</a:t>
            </a:r>
            <a:endParaRPr lang="en-US" altLang="en-US" sz="3200" dirty="0"/>
          </a:p>
        </p:txBody>
      </p:sp>
      <p:graphicFrame>
        <p:nvGraphicFramePr>
          <p:cNvPr id="2" name="Table 1">
            <a:extLst>
              <a:ext uri="{FF2B5EF4-FFF2-40B4-BE49-F238E27FC236}">
                <a16:creationId xmlns:a16="http://schemas.microsoft.com/office/drawing/2014/main" id="{FB7B561E-EC82-41CD-B4EF-F5426F4CE69F}"/>
              </a:ext>
            </a:extLst>
          </p:cNvPr>
          <p:cNvGraphicFramePr>
            <a:graphicFrameLocks noGrp="1"/>
          </p:cNvGraphicFramePr>
          <p:nvPr>
            <p:extLst>
              <p:ext uri="{D42A27DB-BD31-4B8C-83A1-F6EECF244321}">
                <p14:modId xmlns:p14="http://schemas.microsoft.com/office/powerpoint/2010/main" val="3209571861"/>
              </p:ext>
            </p:extLst>
          </p:nvPr>
        </p:nvGraphicFramePr>
        <p:xfrm>
          <a:off x="121468" y="2132856"/>
          <a:ext cx="3220512" cy="2091690"/>
        </p:xfrm>
        <a:graphic>
          <a:graphicData uri="http://schemas.openxmlformats.org/drawingml/2006/table">
            <a:tbl>
              <a:tblPr>
                <a:tableStyleId>{5C22544A-7EE6-4342-B048-85BDC9FD1C3A}</a:tableStyleId>
              </a:tblPr>
              <a:tblGrid>
                <a:gridCol w="1617227">
                  <a:extLst>
                    <a:ext uri="{9D8B030D-6E8A-4147-A177-3AD203B41FA5}">
                      <a16:colId xmlns:a16="http://schemas.microsoft.com/office/drawing/2014/main" val="3558008300"/>
                    </a:ext>
                  </a:extLst>
                </a:gridCol>
                <a:gridCol w="1603285">
                  <a:extLst>
                    <a:ext uri="{9D8B030D-6E8A-4147-A177-3AD203B41FA5}">
                      <a16:colId xmlns:a16="http://schemas.microsoft.com/office/drawing/2014/main" val="962984880"/>
                    </a:ext>
                  </a:extLst>
                </a:gridCol>
              </a:tblGrid>
              <a:tr h="571500">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600" u="none" strike="noStrike">
                          <a:effectLst/>
                        </a:rPr>
                        <a:t>Parçacık büyüklüğü, Mikron</a:t>
                      </a:r>
                      <a:endParaRPr lang="en-US"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21806396"/>
                  </a:ext>
                </a:extLst>
              </a:tr>
              <a:tr h="190500">
                <a:tc>
                  <a:txBody>
                    <a:bodyPr/>
                    <a:lstStyle/>
                    <a:p>
                      <a:pPr algn="r" fontAlgn="b"/>
                      <a:r>
                        <a:rPr lang="en-US" sz="1600" u="none" strike="noStrike">
                          <a:effectLst/>
                        </a:rPr>
                        <a:t>Masa Tuzu</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4166245"/>
                  </a:ext>
                </a:extLst>
              </a:tr>
              <a:tr h="190500">
                <a:tc>
                  <a:txBody>
                    <a:bodyPr/>
                    <a:lstStyle/>
                    <a:p>
                      <a:pPr algn="r" fontAlgn="b"/>
                      <a:r>
                        <a:rPr lang="en-US" sz="1600" u="none" strike="noStrike">
                          <a:effectLst/>
                        </a:rPr>
                        <a:t>Toz Şeker</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450-600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65093097"/>
                  </a:ext>
                </a:extLst>
              </a:tr>
              <a:tr h="190500">
                <a:tc>
                  <a:txBody>
                    <a:bodyPr/>
                    <a:lstStyle/>
                    <a:p>
                      <a:pPr algn="r" fontAlgn="b"/>
                      <a:r>
                        <a:rPr lang="en-US" sz="1600" u="none" strike="noStrike">
                          <a:effectLst/>
                        </a:rPr>
                        <a:t>Kum</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50+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1373309"/>
                  </a:ext>
                </a:extLst>
              </a:tr>
              <a:tr h="190500">
                <a:tc>
                  <a:txBody>
                    <a:bodyPr/>
                    <a:lstStyle/>
                    <a:p>
                      <a:pPr algn="r" fontAlgn="b"/>
                      <a:r>
                        <a:rPr lang="en-US" sz="1600" u="none" strike="noStrike">
                          <a:effectLst/>
                        </a:rPr>
                        <a:t>Bebek Pudrası</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67222237"/>
                  </a:ext>
                </a:extLst>
              </a:tr>
              <a:tr h="190500">
                <a:tc>
                  <a:txBody>
                    <a:bodyPr/>
                    <a:lstStyle/>
                    <a:p>
                      <a:pPr algn="r" fontAlgn="b"/>
                      <a:r>
                        <a:rPr lang="en-US" sz="1600" u="none" strike="noStrike">
                          <a:effectLst/>
                        </a:rPr>
                        <a:t>İnsan saçı</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40-300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53380857"/>
                  </a:ext>
                </a:extLst>
              </a:tr>
              <a:tr h="200025">
                <a:tc>
                  <a:txBody>
                    <a:bodyPr/>
                    <a:lstStyle/>
                    <a:p>
                      <a:pPr algn="r" fontAlgn="b"/>
                      <a:r>
                        <a:rPr lang="en-US" sz="1600" u="none" strike="noStrike">
                          <a:effectLst/>
                        </a:rPr>
                        <a:t>Un</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1-100</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89114489"/>
                  </a:ext>
                </a:extLst>
              </a:tr>
            </a:tbl>
          </a:graphicData>
        </a:graphic>
      </p:graphicFrame>
      <p:sp>
        <p:nvSpPr>
          <p:cNvPr id="3" name="TextBox 2">
            <a:extLst>
              <a:ext uri="{FF2B5EF4-FFF2-40B4-BE49-F238E27FC236}">
                <a16:creationId xmlns:a16="http://schemas.microsoft.com/office/drawing/2014/main" id="{4AD26839-8ACB-4F4C-A463-9CE18B046FA1}"/>
              </a:ext>
            </a:extLst>
          </p:cNvPr>
          <p:cNvSpPr txBox="1"/>
          <p:nvPr/>
        </p:nvSpPr>
        <p:spPr>
          <a:xfrm>
            <a:off x="1475656" y="5079157"/>
            <a:ext cx="6038769" cy="646331"/>
          </a:xfrm>
          <a:prstGeom prst="rect">
            <a:avLst/>
          </a:prstGeom>
          <a:noFill/>
        </p:spPr>
        <p:txBody>
          <a:bodyPr wrap="none" rtlCol="0">
            <a:spAutoFit/>
          </a:bodyPr>
          <a:lstStyle/>
          <a:p>
            <a:r>
              <a:rPr lang="tr-TR" dirty="0"/>
              <a:t>500 mikron altı parçacık büyüklüğü ‘toz’ sınıfına girer</a:t>
            </a:r>
          </a:p>
          <a:p>
            <a:r>
              <a:rPr lang="tr-TR" dirty="0"/>
              <a:t>Yanıcı tozlarda parçacık büyüklüğü azaldıkça patlama riski artar</a:t>
            </a:r>
            <a:endParaRPr lang="en-US" dirty="0"/>
          </a:p>
        </p:txBody>
      </p:sp>
      <p:pic>
        <p:nvPicPr>
          <p:cNvPr id="5" name="Picture 4">
            <a:extLst>
              <a:ext uri="{FF2B5EF4-FFF2-40B4-BE49-F238E27FC236}">
                <a16:creationId xmlns:a16="http://schemas.microsoft.com/office/drawing/2014/main" id="{FAA99AE2-4C8A-47A3-B067-0F6CAFA5613C}"/>
              </a:ext>
            </a:extLst>
          </p:cNvPr>
          <p:cNvPicPr>
            <a:picLocks noChangeAspect="1"/>
          </p:cNvPicPr>
          <p:nvPr/>
        </p:nvPicPr>
        <p:blipFill>
          <a:blip r:embed="rId3"/>
          <a:stretch>
            <a:fillRect/>
          </a:stretch>
        </p:blipFill>
        <p:spPr>
          <a:xfrm>
            <a:off x="3519568" y="1778842"/>
            <a:ext cx="5502964" cy="3300315"/>
          </a:xfrm>
          <a:prstGeom prst="rect">
            <a:avLst/>
          </a:prstGeom>
        </p:spPr>
      </p:pic>
    </p:spTree>
    <p:extLst>
      <p:ext uri="{BB962C8B-B14F-4D97-AF65-F5344CB8AC3E}">
        <p14:creationId xmlns:p14="http://schemas.microsoft.com/office/powerpoint/2010/main" val="1586277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rmAutofit fontScale="90000"/>
          </a:bodyPr>
          <a:lstStyle/>
          <a:p>
            <a:pPr eaLnBrk="1" hangingPunct="1"/>
            <a:r>
              <a:rPr lang="en-US" altLang="en-US" dirty="0" err="1"/>
              <a:t>Patlay</a:t>
            </a:r>
            <a:r>
              <a:rPr lang="tr-TR" altLang="en-US" dirty="0"/>
              <a:t>ı</a:t>
            </a:r>
            <a:r>
              <a:rPr lang="en-US" altLang="en-US" dirty="0"/>
              <a:t>c</a:t>
            </a:r>
            <a:r>
              <a:rPr lang="tr-TR" altLang="en-US" dirty="0"/>
              <a:t>ı</a:t>
            </a:r>
            <a:r>
              <a:rPr lang="en-US" altLang="en-US" dirty="0"/>
              <a:t> </a:t>
            </a:r>
            <a:r>
              <a:rPr lang="en-US" altLang="en-US" dirty="0" err="1"/>
              <a:t>Tozlar</a:t>
            </a:r>
            <a:r>
              <a:rPr lang="tr-TR" altLang="en-US" dirty="0"/>
              <a:t>ı</a:t>
            </a:r>
            <a:r>
              <a:rPr lang="en-US" altLang="en-US" dirty="0"/>
              <a:t>n</a:t>
            </a:r>
            <a:r>
              <a:rPr lang="tr-TR" altLang="en-US" dirty="0"/>
              <a:t> Özellikleri</a:t>
            </a:r>
            <a:endParaRPr lang="en-US" altLang="en-US" dirty="0"/>
          </a:p>
        </p:txBody>
      </p:sp>
      <p:sp>
        <p:nvSpPr>
          <p:cNvPr id="16" name="Rectangle 1029"/>
          <p:cNvSpPr txBox="1">
            <a:spLocks noChangeArrowheads="1"/>
          </p:cNvSpPr>
          <p:nvPr/>
        </p:nvSpPr>
        <p:spPr>
          <a:xfrm>
            <a:off x="2411760" y="908720"/>
            <a:ext cx="5637584" cy="35052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000" b="1" dirty="0"/>
              <a:t>Go/No Go </a:t>
            </a:r>
          </a:p>
          <a:p>
            <a:r>
              <a:rPr lang="tr-TR" altLang="en-US" sz="2000" dirty="0"/>
              <a:t>BZ Sınıfı (yanma hızı)</a:t>
            </a:r>
          </a:p>
          <a:p>
            <a:r>
              <a:rPr lang="tr-TR" altLang="en-US" sz="2000" dirty="0"/>
              <a:t>Toz bulutu reaktivitesi</a:t>
            </a:r>
            <a:r>
              <a:rPr lang="en-US" altLang="en-US" sz="2000" dirty="0"/>
              <a:t>(</a:t>
            </a:r>
            <a:r>
              <a:rPr lang="en-US" altLang="en-US" sz="2000" b="1" dirty="0" err="1"/>
              <a:t>Pmax</a:t>
            </a:r>
            <a:r>
              <a:rPr lang="en-US" altLang="en-US" sz="2000" b="1" dirty="0"/>
              <a:t> and </a:t>
            </a:r>
            <a:r>
              <a:rPr lang="en-US" altLang="en-US" sz="2000" b="1" dirty="0" err="1"/>
              <a:t>Kst</a:t>
            </a:r>
            <a:r>
              <a:rPr lang="en-US" altLang="en-US" sz="2000" dirty="0"/>
              <a:t>)</a:t>
            </a:r>
            <a:r>
              <a:rPr lang="tr-TR" altLang="en-US" sz="2000" dirty="0"/>
              <a:t>, ASTM E1226</a:t>
            </a:r>
            <a:endParaRPr lang="en-US" altLang="en-US" sz="2000" dirty="0"/>
          </a:p>
          <a:p>
            <a:r>
              <a:rPr lang="tr-TR" altLang="en-US" sz="2000" dirty="0"/>
              <a:t>Toz bulutunun minimum alevlenme sıcaklığı (</a:t>
            </a:r>
            <a:r>
              <a:rPr lang="tr-TR" altLang="en-US" sz="2000" b="1" dirty="0"/>
              <a:t>AITc</a:t>
            </a:r>
            <a:r>
              <a:rPr lang="tr-TR" altLang="en-US" sz="2000" dirty="0"/>
              <a:t>), ASTM E1491</a:t>
            </a:r>
            <a:endParaRPr lang="en-US" altLang="en-US" sz="2000" dirty="0"/>
          </a:p>
          <a:p>
            <a:r>
              <a:rPr lang="tr-TR" altLang="en-US" sz="2000" dirty="0"/>
              <a:t>Toz tabakası min alevlenme sıcaklığı (</a:t>
            </a:r>
            <a:r>
              <a:rPr lang="tr-TR" altLang="en-US" sz="2000" b="1" dirty="0"/>
              <a:t>AITl</a:t>
            </a:r>
            <a:r>
              <a:rPr lang="tr-TR" altLang="en-US" sz="2000" dirty="0"/>
              <a:t>), ASTM E2021</a:t>
            </a:r>
            <a:endParaRPr lang="en-US" altLang="en-US" sz="2000" dirty="0"/>
          </a:p>
          <a:p>
            <a:r>
              <a:rPr lang="tr-TR" altLang="en-US" sz="2000" b="1" u="sng" dirty="0"/>
              <a:t>Toz bulutunun minimum tutuşma enerjisi (MIE), ASTM E2019</a:t>
            </a:r>
            <a:endParaRPr lang="en-US" altLang="en-US" sz="2000" b="1" u="sng" dirty="0"/>
          </a:p>
          <a:p>
            <a:r>
              <a:rPr lang="en-US" altLang="en-US" sz="2000" dirty="0"/>
              <a:t>Minimum </a:t>
            </a:r>
            <a:r>
              <a:rPr lang="tr-TR" altLang="en-US" sz="2000" dirty="0"/>
              <a:t>patlayabilir toz bulutu konstantrasyonu (</a:t>
            </a:r>
            <a:r>
              <a:rPr lang="tr-TR" altLang="en-US" sz="2000" b="1" dirty="0"/>
              <a:t>MEC</a:t>
            </a:r>
            <a:r>
              <a:rPr lang="tr-TR" altLang="en-US" sz="2000" dirty="0"/>
              <a:t>),</a:t>
            </a:r>
            <a:r>
              <a:rPr lang="tr-TR" altLang="en-US" sz="2000" b="1" dirty="0"/>
              <a:t> </a:t>
            </a:r>
            <a:r>
              <a:rPr lang="tr-TR" altLang="en-US" sz="2000" dirty="0"/>
              <a:t>ASTM E1515</a:t>
            </a:r>
            <a:endParaRPr lang="en-US" altLang="en-US" sz="2000" dirty="0"/>
          </a:p>
          <a:p>
            <a:r>
              <a:rPr lang="en-US" altLang="en-US" sz="2000" dirty="0"/>
              <a:t>Minimum </a:t>
            </a:r>
            <a:r>
              <a:rPr lang="tr-TR" altLang="en-US" sz="2000" dirty="0"/>
              <a:t>oksijen konstantrasyonu (</a:t>
            </a:r>
            <a:r>
              <a:rPr lang="tr-TR" altLang="en-US" sz="2000" b="1" dirty="0"/>
              <a:t>MOC</a:t>
            </a:r>
            <a:r>
              <a:rPr lang="tr-TR" altLang="en-US" sz="2000" dirty="0"/>
              <a:t>), ASTM E2931</a:t>
            </a:r>
          </a:p>
          <a:p>
            <a:r>
              <a:rPr lang="tr-TR" altLang="en-US" sz="2000" dirty="0"/>
              <a:t>İçten yanma Onset Sıcaklığı (UN Metodu)</a:t>
            </a:r>
            <a:endParaRPr lang="en-US" altLang="en-US" sz="2000" dirty="0"/>
          </a:p>
        </p:txBody>
      </p:sp>
      <p:pic>
        <p:nvPicPr>
          <p:cNvPr id="17" name="Picture 1027" descr="M:\PROJECTS\IEP\IEP Image Bank\GoNoGoTe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836712"/>
            <a:ext cx="1800200" cy="227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333CC"/>
                </a:solidFill>
                <a:miter lim="800000"/>
                <a:headEnd/>
                <a:tailEnd/>
              </a14:hiddenLine>
            </a:ext>
          </a:extLst>
        </p:spPr>
      </p:pic>
      <p:pic>
        <p:nvPicPr>
          <p:cNvPr id="5" name="Content Placeholder 4" descr="C:\Users\Morgan\Dropbox\1. Dust Book_Elsevier\Dust Book_Amyotte\Chapter Figures\Fig. 11.6.jpg"/>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301330" y="3356993"/>
            <a:ext cx="2137379" cy="244827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240" y="4509120"/>
            <a:ext cx="1317104" cy="169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Morgan\Dropbox\1. Dust Book_Elsevier\Dust Book_Amyotte\Chapter Figures\Fig. 8.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563888" y="4509120"/>
            <a:ext cx="2114550" cy="16081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3140968"/>
            <a:ext cx="2304256" cy="369332"/>
          </a:xfrm>
          <a:prstGeom prst="rect">
            <a:avLst/>
          </a:prstGeom>
          <a:noFill/>
        </p:spPr>
        <p:txBody>
          <a:bodyPr wrap="square" rtlCol="0">
            <a:spAutoFit/>
          </a:bodyPr>
          <a:lstStyle/>
          <a:p>
            <a:r>
              <a:rPr lang="en-US" dirty="0"/>
              <a:t>MIE Test </a:t>
            </a:r>
            <a:r>
              <a:rPr lang="en-US" dirty="0" err="1"/>
              <a:t>Ekipma</a:t>
            </a:r>
            <a:r>
              <a:rPr lang="tr-TR" dirty="0"/>
              <a:t>nı</a:t>
            </a:r>
            <a:endParaRPr lang="en-US" dirty="0"/>
          </a:p>
        </p:txBody>
      </p:sp>
      <p:sp>
        <p:nvSpPr>
          <p:cNvPr id="3" name="TextBox 2"/>
          <p:cNvSpPr txBox="1"/>
          <p:nvPr/>
        </p:nvSpPr>
        <p:spPr>
          <a:xfrm>
            <a:off x="107504" y="5661248"/>
            <a:ext cx="2952328" cy="646331"/>
          </a:xfrm>
          <a:prstGeom prst="rect">
            <a:avLst/>
          </a:prstGeom>
          <a:noFill/>
        </p:spPr>
        <p:txBody>
          <a:bodyPr wrap="square" rtlCol="0">
            <a:spAutoFit/>
          </a:bodyPr>
          <a:lstStyle/>
          <a:p>
            <a:r>
              <a:rPr lang="tr-TR" dirty="0"/>
              <a:t>20lt Kuhner (Kst, Pmax, MEC, MOC)</a:t>
            </a:r>
            <a:endParaRPr lang="en-US" dirty="0"/>
          </a:p>
        </p:txBody>
      </p:sp>
      <p:sp>
        <p:nvSpPr>
          <p:cNvPr id="4" name="TextBox 3"/>
          <p:cNvSpPr txBox="1"/>
          <p:nvPr/>
        </p:nvSpPr>
        <p:spPr>
          <a:xfrm>
            <a:off x="3419872" y="6093296"/>
            <a:ext cx="1157048" cy="369332"/>
          </a:xfrm>
          <a:prstGeom prst="rect">
            <a:avLst/>
          </a:prstGeom>
          <a:noFill/>
        </p:spPr>
        <p:txBody>
          <a:bodyPr wrap="none" rtlCol="0">
            <a:spAutoFit/>
          </a:bodyPr>
          <a:lstStyle/>
          <a:p>
            <a:r>
              <a:rPr lang="tr-TR" dirty="0"/>
              <a:t>BAM Fırını</a:t>
            </a:r>
            <a:endParaRPr lang="en-US" dirty="0"/>
          </a:p>
        </p:txBody>
      </p:sp>
      <p:sp>
        <p:nvSpPr>
          <p:cNvPr id="6" name="TextBox 5"/>
          <p:cNvSpPr txBox="1"/>
          <p:nvPr/>
        </p:nvSpPr>
        <p:spPr>
          <a:xfrm>
            <a:off x="6591300" y="6237312"/>
            <a:ext cx="2229172" cy="369332"/>
          </a:xfrm>
          <a:prstGeom prst="rect">
            <a:avLst/>
          </a:prstGeom>
          <a:noFill/>
        </p:spPr>
        <p:txBody>
          <a:bodyPr wrap="square" rtlCol="0">
            <a:spAutoFit/>
          </a:bodyPr>
          <a:lstStyle/>
          <a:p>
            <a:r>
              <a:rPr lang="tr-TR" dirty="0"/>
              <a:t>AITc Test Ekipmanı</a:t>
            </a:r>
            <a:endParaRPr lang="en-US" dirty="0"/>
          </a:p>
        </p:txBody>
      </p:sp>
    </p:spTree>
    <p:extLst>
      <p:ext uri="{BB962C8B-B14F-4D97-AF65-F5344CB8AC3E}">
        <p14:creationId xmlns:p14="http://schemas.microsoft.com/office/powerpoint/2010/main" val="2294095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Patlayıcı Toz St Sınıflandırılması</a:t>
            </a:r>
            <a:endParaRPr lang="en-US" altLang="en-US" dirty="0"/>
          </a:p>
        </p:txBody>
      </p:sp>
      <p:sp>
        <p:nvSpPr>
          <p:cNvPr id="383" name="Rectangle 1027"/>
          <p:cNvSpPr>
            <a:spLocks noChangeArrowheads="1"/>
          </p:cNvSpPr>
          <p:nvPr/>
        </p:nvSpPr>
        <p:spPr bwMode="auto">
          <a:xfrm>
            <a:off x="4875262" y="1498936"/>
            <a:ext cx="2395538"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6BB1C9"/>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585CF"/>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7E6BC9"/>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9pPr>
          </a:lstStyle>
          <a:p>
            <a:pPr>
              <a:buClrTx/>
              <a:buSzTx/>
              <a:buFontTx/>
              <a:buNone/>
            </a:pPr>
            <a:r>
              <a:rPr lang="en-US" altLang="en-US" sz="2600" dirty="0">
                <a:latin typeface="Arial" panose="020B0604020202020204" pitchFamily="34" charset="0"/>
              </a:rPr>
              <a:t>1 -200</a:t>
            </a:r>
            <a:r>
              <a:rPr lang="tr-TR" altLang="en-US" sz="2600" dirty="0">
                <a:latin typeface="Arial" panose="020B0604020202020204" pitchFamily="34" charset="0"/>
              </a:rPr>
              <a:t> (orta)</a:t>
            </a:r>
            <a:endParaRPr lang="en-US" altLang="en-US" sz="2600" dirty="0">
              <a:latin typeface="Arial" panose="020B0604020202020204" pitchFamily="34" charset="0"/>
            </a:endParaRPr>
          </a:p>
        </p:txBody>
      </p:sp>
      <p:sp>
        <p:nvSpPr>
          <p:cNvPr id="384" name="Rectangle 1028"/>
          <p:cNvSpPr>
            <a:spLocks noChangeArrowheads="1"/>
          </p:cNvSpPr>
          <p:nvPr/>
        </p:nvSpPr>
        <p:spPr bwMode="auto">
          <a:xfrm>
            <a:off x="998587" y="1852949"/>
            <a:ext cx="10810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6BB1C9"/>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585CF"/>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7E6BC9"/>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9pPr>
          </a:lstStyle>
          <a:p>
            <a:pPr>
              <a:buClrTx/>
              <a:buSzTx/>
              <a:buFontTx/>
              <a:buNone/>
            </a:pPr>
            <a:r>
              <a:rPr lang="en-US" altLang="en-US" sz="2600" dirty="0">
                <a:latin typeface="Arial" panose="020B0604020202020204" pitchFamily="34" charset="0"/>
              </a:rPr>
              <a:t>ST - 2</a:t>
            </a:r>
          </a:p>
        </p:txBody>
      </p:sp>
      <p:sp>
        <p:nvSpPr>
          <p:cNvPr id="385" name="Rectangle 1031"/>
          <p:cNvSpPr>
            <a:spLocks noChangeArrowheads="1"/>
          </p:cNvSpPr>
          <p:nvPr/>
        </p:nvSpPr>
        <p:spPr bwMode="auto">
          <a:xfrm>
            <a:off x="971600" y="1014749"/>
            <a:ext cx="151765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6BB1C9"/>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585CF"/>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7E6BC9"/>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9pPr>
          </a:lstStyle>
          <a:p>
            <a:pPr>
              <a:buClrTx/>
              <a:buSzTx/>
              <a:buFontTx/>
              <a:buNone/>
            </a:pPr>
            <a:r>
              <a:rPr lang="en-US" altLang="en-US" sz="2600" b="1" dirty="0">
                <a:latin typeface="Arial" panose="020B0604020202020204" pitchFamily="34" charset="0"/>
              </a:rPr>
              <a:t>ST </a:t>
            </a:r>
            <a:r>
              <a:rPr lang="tr-TR" altLang="en-US" sz="2600" b="1" dirty="0">
                <a:latin typeface="Arial" panose="020B0604020202020204" pitchFamily="34" charset="0"/>
              </a:rPr>
              <a:t>Sınıfı</a:t>
            </a:r>
            <a:endParaRPr lang="en-US" altLang="en-US" sz="2600" b="1" dirty="0">
              <a:latin typeface="Arial" panose="020B0604020202020204" pitchFamily="34" charset="0"/>
            </a:endParaRPr>
          </a:p>
        </p:txBody>
      </p:sp>
      <p:grpSp>
        <p:nvGrpSpPr>
          <p:cNvPr id="386" name="Group 1032"/>
          <p:cNvGrpSpPr>
            <a:grpSpLocks/>
          </p:cNvGrpSpPr>
          <p:nvPr/>
        </p:nvGrpSpPr>
        <p:grpSpPr bwMode="auto">
          <a:xfrm>
            <a:off x="4862562" y="1014749"/>
            <a:ext cx="1703388" cy="493712"/>
            <a:chOff x="1972" y="1399"/>
            <a:chExt cx="1073" cy="311"/>
          </a:xfrm>
        </p:grpSpPr>
        <p:sp>
          <p:nvSpPr>
            <p:cNvPr id="387" name="Rectangle 1033"/>
            <p:cNvSpPr>
              <a:spLocks noChangeArrowheads="1"/>
            </p:cNvSpPr>
            <p:nvPr/>
          </p:nvSpPr>
          <p:spPr bwMode="auto">
            <a:xfrm>
              <a:off x="1972" y="1399"/>
              <a:ext cx="267" cy="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6BB1C9"/>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585CF"/>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7E6BC9"/>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9pPr>
            </a:lstStyle>
            <a:p>
              <a:pPr>
                <a:buClrTx/>
                <a:buSzTx/>
                <a:buFontTx/>
                <a:buNone/>
              </a:pPr>
              <a:r>
                <a:rPr lang="en-US" altLang="en-US" sz="2600" b="1">
                  <a:latin typeface="Arial" panose="020B0604020202020204" pitchFamily="34" charset="0"/>
                </a:rPr>
                <a:t>K</a:t>
              </a:r>
            </a:p>
          </p:txBody>
        </p:sp>
        <p:sp>
          <p:nvSpPr>
            <p:cNvPr id="388" name="Rectangle 1034"/>
            <p:cNvSpPr>
              <a:spLocks noChangeArrowheads="1"/>
            </p:cNvSpPr>
            <p:nvPr/>
          </p:nvSpPr>
          <p:spPr bwMode="auto">
            <a:xfrm>
              <a:off x="2112" y="1489"/>
              <a:ext cx="237"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6BB1C9"/>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585CF"/>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7E6BC9"/>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9pPr>
            </a:lstStyle>
            <a:p>
              <a:pPr>
                <a:buClrTx/>
                <a:buSzTx/>
                <a:buFontTx/>
                <a:buNone/>
              </a:pPr>
              <a:r>
                <a:rPr lang="en-US" altLang="en-US" sz="1700" b="1">
                  <a:latin typeface="Arial" panose="020B0604020202020204" pitchFamily="34" charset="0"/>
                </a:rPr>
                <a:t>st</a:t>
              </a:r>
            </a:p>
          </p:txBody>
        </p:sp>
        <p:sp>
          <p:nvSpPr>
            <p:cNvPr id="389" name="Rectangle 1035"/>
            <p:cNvSpPr>
              <a:spLocks noChangeArrowheads="1"/>
            </p:cNvSpPr>
            <p:nvPr/>
          </p:nvSpPr>
          <p:spPr bwMode="auto">
            <a:xfrm>
              <a:off x="2276" y="1399"/>
              <a:ext cx="769" cy="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6BB1C9"/>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585CF"/>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7E6BC9"/>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9pPr>
            </a:lstStyle>
            <a:p>
              <a:pPr>
                <a:buClrTx/>
                <a:buSzTx/>
                <a:buFontTx/>
                <a:buNone/>
              </a:pPr>
              <a:r>
                <a:rPr lang="tr-TR" altLang="en-US" sz="2600" b="1">
                  <a:latin typeface="Arial" panose="020B0604020202020204" pitchFamily="34" charset="0"/>
                </a:rPr>
                <a:t>Değeri</a:t>
              </a:r>
              <a:endParaRPr lang="en-US" altLang="en-US" sz="2600" b="1">
                <a:latin typeface="Arial" panose="020B0604020202020204" pitchFamily="34" charset="0"/>
              </a:endParaRPr>
            </a:p>
          </p:txBody>
        </p:sp>
      </p:grpSp>
      <p:sp>
        <p:nvSpPr>
          <p:cNvPr id="390" name="Rectangle 1036"/>
          <p:cNvSpPr>
            <a:spLocks noChangeArrowheads="1"/>
          </p:cNvSpPr>
          <p:nvPr/>
        </p:nvSpPr>
        <p:spPr bwMode="auto">
          <a:xfrm>
            <a:off x="998587" y="1498936"/>
            <a:ext cx="10810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6BB1C9"/>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585CF"/>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7E6BC9"/>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9pPr>
          </a:lstStyle>
          <a:p>
            <a:pPr>
              <a:buClrTx/>
              <a:buSzTx/>
              <a:buFontTx/>
              <a:buNone/>
            </a:pPr>
            <a:r>
              <a:rPr lang="en-US" altLang="en-US" sz="2600">
                <a:latin typeface="Arial" panose="020B0604020202020204" pitchFamily="34" charset="0"/>
              </a:rPr>
              <a:t>ST - 1</a:t>
            </a:r>
          </a:p>
        </p:txBody>
      </p:sp>
      <p:sp>
        <p:nvSpPr>
          <p:cNvPr id="391" name="Rectangle 1037"/>
          <p:cNvSpPr>
            <a:spLocks noChangeArrowheads="1"/>
          </p:cNvSpPr>
          <p:nvPr/>
        </p:nvSpPr>
        <p:spPr bwMode="auto">
          <a:xfrm>
            <a:off x="4875262" y="1852949"/>
            <a:ext cx="2836863"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6BB1C9"/>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585CF"/>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7E6BC9"/>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9pPr>
          </a:lstStyle>
          <a:p>
            <a:pPr>
              <a:buClrTx/>
              <a:buSzTx/>
              <a:buFontTx/>
              <a:buNone/>
            </a:pPr>
            <a:r>
              <a:rPr lang="en-US" altLang="en-US" sz="2600">
                <a:latin typeface="Arial" panose="020B0604020202020204" pitchFamily="34" charset="0"/>
              </a:rPr>
              <a:t>201 – 300</a:t>
            </a:r>
            <a:r>
              <a:rPr lang="tr-TR" altLang="en-US" sz="2600">
                <a:latin typeface="Arial" panose="020B0604020202020204" pitchFamily="34" charset="0"/>
              </a:rPr>
              <a:t> (şidetli)</a:t>
            </a:r>
            <a:endParaRPr lang="en-US" altLang="en-US" sz="2600">
              <a:latin typeface="Arial" panose="020B0604020202020204" pitchFamily="34" charset="0"/>
            </a:endParaRPr>
          </a:p>
        </p:txBody>
      </p:sp>
      <p:sp>
        <p:nvSpPr>
          <p:cNvPr id="392" name="Rectangle 1038"/>
          <p:cNvSpPr>
            <a:spLocks noChangeArrowheads="1"/>
          </p:cNvSpPr>
          <p:nvPr/>
        </p:nvSpPr>
        <p:spPr bwMode="auto">
          <a:xfrm>
            <a:off x="998587" y="2208549"/>
            <a:ext cx="1081088"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6BB1C9"/>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585CF"/>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7E6BC9"/>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9pPr>
          </a:lstStyle>
          <a:p>
            <a:pPr>
              <a:buClrTx/>
              <a:buSzTx/>
              <a:buFontTx/>
              <a:buNone/>
            </a:pPr>
            <a:r>
              <a:rPr lang="en-US" altLang="en-US" sz="2600">
                <a:latin typeface="Arial" panose="020B0604020202020204" pitchFamily="34" charset="0"/>
              </a:rPr>
              <a:t>ST - 3</a:t>
            </a:r>
          </a:p>
        </p:txBody>
      </p:sp>
      <p:sp>
        <p:nvSpPr>
          <p:cNvPr id="393" name="Rectangle 1039"/>
          <p:cNvSpPr>
            <a:spLocks noChangeArrowheads="1"/>
          </p:cNvSpPr>
          <p:nvPr/>
        </p:nvSpPr>
        <p:spPr bwMode="auto">
          <a:xfrm>
            <a:off x="4875262" y="2208549"/>
            <a:ext cx="4173538"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42950" indent="-2857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1143000" indent="-228600">
              <a:spcBef>
                <a:spcPct val="20000"/>
              </a:spcBef>
              <a:buClr>
                <a:srgbClr val="6BB1C9"/>
              </a:buClr>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Clr>
                <a:srgbClr val="6585CF"/>
              </a:buClr>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Clr>
                <a:srgbClr val="7E6BC9"/>
              </a:buClr>
              <a:buFont typeface="Wingdings 3" panose="05040102010807070707" pitchFamily="18" charset="2"/>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lr>
                <a:srgbClr val="7E6BC9"/>
              </a:buClr>
              <a:buFont typeface="Wingdings 3" panose="05040102010807070707" pitchFamily="18" charset="2"/>
              <a:buChar char=""/>
              <a:defRPr sz="2000">
                <a:solidFill>
                  <a:schemeClr val="tx1"/>
                </a:solidFill>
                <a:latin typeface="Corbel" panose="020B0503020204020204" pitchFamily="34" charset="0"/>
              </a:defRPr>
            </a:lvl9pPr>
          </a:lstStyle>
          <a:p>
            <a:pPr>
              <a:buClrTx/>
              <a:buSzTx/>
              <a:buFontTx/>
              <a:buNone/>
            </a:pPr>
            <a:r>
              <a:rPr lang="en-US" altLang="en-US" sz="2600">
                <a:latin typeface="Arial" panose="020B0604020202020204" pitchFamily="34" charset="0"/>
              </a:rPr>
              <a:t>301 and above</a:t>
            </a:r>
            <a:r>
              <a:rPr lang="tr-TR" altLang="en-US" sz="2600">
                <a:latin typeface="Arial" panose="020B0604020202020204" pitchFamily="34" charset="0"/>
              </a:rPr>
              <a:t> (çok şidetli)</a:t>
            </a:r>
            <a:endParaRPr lang="en-US" altLang="en-US" sz="2600">
              <a:latin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36467748"/>
              </p:ext>
            </p:extLst>
          </p:nvPr>
        </p:nvGraphicFramePr>
        <p:xfrm>
          <a:off x="1068288" y="2852936"/>
          <a:ext cx="6096000" cy="276860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tr-TR" dirty="0"/>
                        <a:t>Madde</a:t>
                      </a:r>
                      <a:endParaRPr lang="en-US" dirty="0"/>
                    </a:p>
                  </a:txBody>
                  <a:tcPr/>
                </a:tc>
                <a:tc>
                  <a:txBody>
                    <a:bodyPr/>
                    <a:lstStyle/>
                    <a:p>
                      <a:pPr algn="ctr"/>
                      <a:r>
                        <a:rPr lang="tr-TR" dirty="0"/>
                        <a:t>Medyan Çap mikron</a:t>
                      </a:r>
                      <a:endParaRPr lang="en-US" dirty="0"/>
                    </a:p>
                  </a:txBody>
                  <a:tcPr/>
                </a:tc>
                <a:tc>
                  <a:txBody>
                    <a:bodyPr/>
                    <a:lstStyle/>
                    <a:p>
                      <a:pPr algn="ctr"/>
                      <a:r>
                        <a:rPr lang="tr-TR" dirty="0"/>
                        <a:t>Kst</a:t>
                      </a:r>
                    </a:p>
                    <a:p>
                      <a:pPr algn="ctr"/>
                      <a:r>
                        <a:rPr lang="tr-TR" dirty="0"/>
                        <a:t>Bar.m/sec</a:t>
                      </a:r>
                      <a:endParaRPr lang="en-US" dirty="0"/>
                    </a:p>
                  </a:txBody>
                  <a:tcPr/>
                </a:tc>
                <a:tc>
                  <a:txBody>
                    <a:bodyPr/>
                    <a:lstStyle/>
                    <a:p>
                      <a:pPr algn="ctr"/>
                      <a:r>
                        <a:rPr lang="tr-TR" dirty="0"/>
                        <a:t>Pmax</a:t>
                      </a:r>
                    </a:p>
                    <a:p>
                      <a:pPr algn="ctr"/>
                      <a:r>
                        <a:rPr lang="tr-TR" dirty="0"/>
                        <a:t>Bar</a:t>
                      </a:r>
                      <a:endParaRPr lang="en-US" dirty="0"/>
                    </a:p>
                  </a:txBody>
                  <a:tcPr/>
                </a:tc>
                <a:tc>
                  <a:txBody>
                    <a:bodyPr/>
                    <a:lstStyle/>
                    <a:p>
                      <a:pPr algn="ctr"/>
                      <a:r>
                        <a:rPr lang="tr-TR" dirty="0"/>
                        <a:t>MEC</a:t>
                      </a:r>
                    </a:p>
                    <a:p>
                      <a:pPr algn="ctr"/>
                      <a:r>
                        <a:rPr lang="tr-TR" dirty="0"/>
                        <a:t>g/m3</a:t>
                      </a:r>
                      <a:endParaRPr lang="en-US" dirty="0"/>
                    </a:p>
                  </a:txBody>
                  <a:tcPr/>
                </a:tc>
                <a:extLst>
                  <a:ext uri="{0D108BD9-81ED-4DB2-BD59-A6C34878D82A}">
                    <a16:rowId xmlns:a16="http://schemas.microsoft.com/office/drawing/2014/main" val="10000"/>
                  </a:ext>
                </a:extLst>
              </a:tr>
              <a:tr h="370840">
                <a:tc>
                  <a:txBody>
                    <a:bodyPr/>
                    <a:lstStyle/>
                    <a:p>
                      <a:r>
                        <a:rPr lang="tr-TR" dirty="0"/>
                        <a:t>Mısır tozu</a:t>
                      </a:r>
                      <a:endParaRPr lang="en-US" dirty="0"/>
                    </a:p>
                  </a:txBody>
                  <a:tcPr/>
                </a:tc>
                <a:tc>
                  <a:txBody>
                    <a:bodyPr/>
                    <a:lstStyle/>
                    <a:p>
                      <a:pPr algn="ctr"/>
                      <a:r>
                        <a:rPr lang="tr-TR" dirty="0"/>
                        <a:t>28</a:t>
                      </a:r>
                      <a:endParaRPr lang="en-US" dirty="0"/>
                    </a:p>
                  </a:txBody>
                  <a:tcPr/>
                </a:tc>
                <a:tc>
                  <a:txBody>
                    <a:bodyPr/>
                    <a:lstStyle/>
                    <a:p>
                      <a:pPr algn="ctr"/>
                      <a:r>
                        <a:rPr lang="tr-TR" dirty="0"/>
                        <a:t>75</a:t>
                      </a:r>
                      <a:endParaRPr lang="en-US" dirty="0"/>
                    </a:p>
                  </a:txBody>
                  <a:tcPr/>
                </a:tc>
                <a:tc>
                  <a:txBody>
                    <a:bodyPr/>
                    <a:lstStyle/>
                    <a:p>
                      <a:pPr algn="ctr"/>
                      <a:r>
                        <a:rPr lang="tr-TR" dirty="0"/>
                        <a:t>9</a:t>
                      </a:r>
                      <a:endParaRPr lang="en-US" dirty="0"/>
                    </a:p>
                  </a:txBody>
                  <a:tcPr/>
                </a:tc>
                <a:tc>
                  <a:txBody>
                    <a:bodyPr/>
                    <a:lstStyle/>
                    <a:p>
                      <a:pPr algn="ctr"/>
                      <a:r>
                        <a:rPr lang="tr-TR" dirty="0"/>
                        <a:t>60</a:t>
                      </a:r>
                      <a:endParaRPr lang="en-US" dirty="0"/>
                    </a:p>
                  </a:txBody>
                  <a:tcPr/>
                </a:tc>
                <a:extLst>
                  <a:ext uri="{0D108BD9-81ED-4DB2-BD59-A6C34878D82A}">
                    <a16:rowId xmlns:a16="http://schemas.microsoft.com/office/drawing/2014/main" val="10001"/>
                  </a:ext>
                </a:extLst>
              </a:tr>
              <a:tr h="370840">
                <a:tc>
                  <a:txBody>
                    <a:bodyPr/>
                    <a:lstStyle/>
                    <a:p>
                      <a:r>
                        <a:rPr lang="tr-TR" dirty="0"/>
                        <a:t>Odun </a:t>
                      </a:r>
                      <a:endParaRPr lang="en-US" dirty="0"/>
                    </a:p>
                  </a:txBody>
                  <a:tcPr/>
                </a:tc>
                <a:tc>
                  <a:txBody>
                    <a:bodyPr/>
                    <a:lstStyle/>
                    <a:p>
                      <a:pPr algn="ctr"/>
                      <a:r>
                        <a:rPr lang="tr-TR" dirty="0"/>
                        <a:t>59</a:t>
                      </a:r>
                      <a:endParaRPr lang="en-US" dirty="0"/>
                    </a:p>
                  </a:txBody>
                  <a:tcPr/>
                </a:tc>
                <a:tc>
                  <a:txBody>
                    <a:bodyPr/>
                    <a:lstStyle/>
                    <a:p>
                      <a:pPr algn="ctr"/>
                      <a:r>
                        <a:rPr lang="tr-TR" dirty="0"/>
                        <a:t>146</a:t>
                      </a:r>
                      <a:endParaRPr lang="en-US" dirty="0"/>
                    </a:p>
                  </a:txBody>
                  <a:tcPr/>
                </a:tc>
                <a:tc>
                  <a:txBody>
                    <a:bodyPr/>
                    <a:lstStyle/>
                    <a:p>
                      <a:pPr algn="ctr"/>
                      <a:r>
                        <a:rPr lang="tr-TR" dirty="0"/>
                        <a:t>8</a:t>
                      </a:r>
                      <a:endParaRPr lang="en-US" dirty="0"/>
                    </a:p>
                  </a:txBody>
                  <a:tcPr/>
                </a:tc>
                <a:tc>
                  <a:txBody>
                    <a:bodyPr/>
                    <a:lstStyle/>
                    <a:p>
                      <a:pPr algn="ctr"/>
                      <a:r>
                        <a:rPr lang="tr-TR" dirty="0"/>
                        <a:t>70</a:t>
                      </a:r>
                      <a:endParaRPr lang="en-US" dirty="0"/>
                    </a:p>
                  </a:txBody>
                  <a:tcPr/>
                </a:tc>
                <a:extLst>
                  <a:ext uri="{0D108BD9-81ED-4DB2-BD59-A6C34878D82A}">
                    <a16:rowId xmlns:a16="http://schemas.microsoft.com/office/drawing/2014/main" val="10002"/>
                  </a:ext>
                </a:extLst>
              </a:tr>
              <a:tr h="370840">
                <a:tc>
                  <a:txBody>
                    <a:bodyPr/>
                    <a:lstStyle/>
                    <a:p>
                      <a:r>
                        <a:rPr lang="tr-TR" dirty="0"/>
                        <a:t>Şeker</a:t>
                      </a:r>
                      <a:endParaRPr lang="en-US" dirty="0"/>
                    </a:p>
                  </a:txBody>
                  <a:tcPr/>
                </a:tc>
                <a:tc>
                  <a:txBody>
                    <a:bodyPr/>
                    <a:lstStyle/>
                    <a:p>
                      <a:pPr algn="ctr"/>
                      <a:r>
                        <a:rPr lang="tr-TR" dirty="0"/>
                        <a:t>41</a:t>
                      </a:r>
                      <a:endParaRPr lang="en-US" dirty="0"/>
                    </a:p>
                  </a:txBody>
                  <a:tcPr/>
                </a:tc>
                <a:tc>
                  <a:txBody>
                    <a:bodyPr/>
                    <a:lstStyle/>
                    <a:p>
                      <a:pPr algn="ctr"/>
                      <a:r>
                        <a:rPr lang="tr-TR" dirty="0"/>
                        <a:t>154</a:t>
                      </a:r>
                      <a:endParaRPr lang="en-US" dirty="0"/>
                    </a:p>
                  </a:txBody>
                  <a:tcPr/>
                </a:tc>
                <a:tc>
                  <a:txBody>
                    <a:bodyPr/>
                    <a:lstStyle/>
                    <a:p>
                      <a:pPr algn="ctr"/>
                      <a:r>
                        <a:rPr lang="tr-TR" dirty="0"/>
                        <a:t>8</a:t>
                      </a:r>
                      <a:endParaRPr lang="en-US" dirty="0"/>
                    </a:p>
                  </a:txBody>
                  <a:tcPr/>
                </a:tc>
                <a:tc>
                  <a:txBody>
                    <a:bodyPr/>
                    <a:lstStyle/>
                    <a:p>
                      <a:pPr algn="ctr"/>
                      <a:r>
                        <a:rPr lang="tr-TR" dirty="0"/>
                        <a:t>60</a:t>
                      </a:r>
                      <a:endParaRPr lang="en-US" dirty="0"/>
                    </a:p>
                  </a:txBody>
                  <a:tcPr/>
                </a:tc>
                <a:extLst>
                  <a:ext uri="{0D108BD9-81ED-4DB2-BD59-A6C34878D82A}">
                    <a16:rowId xmlns:a16="http://schemas.microsoft.com/office/drawing/2014/main" val="10003"/>
                  </a:ext>
                </a:extLst>
              </a:tr>
              <a:tr h="370840">
                <a:tc>
                  <a:txBody>
                    <a:bodyPr/>
                    <a:lstStyle/>
                    <a:p>
                      <a:r>
                        <a:rPr lang="tr-TR" dirty="0"/>
                        <a:t>Toz Boya</a:t>
                      </a:r>
                      <a:endParaRPr lang="en-US" dirty="0"/>
                    </a:p>
                  </a:txBody>
                  <a:tcPr/>
                </a:tc>
                <a:tc>
                  <a:txBody>
                    <a:bodyPr/>
                    <a:lstStyle/>
                    <a:p>
                      <a:pPr algn="ctr"/>
                      <a:r>
                        <a:rPr lang="tr-TR" dirty="0"/>
                        <a:t>20</a:t>
                      </a:r>
                      <a:endParaRPr lang="en-US" dirty="0"/>
                    </a:p>
                  </a:txBody>
                  <a:tcPr/>
                </a:tc>
                <a:tc>
                  <a:txBody>
                    <a:bodyPr/>
                    <a:lstStyle/>
                    <a:p>
                      <a:pPr algn="ctr"/>
                      <a:endParaRPr lang="en-US"/>
                    </a:p>
                  </a:txBody>
                  <a:tcPr/>
                </a:tc>
                <a:tc>
                  <a:txBody>
                    <a:bodyPr/>
                    <a:lstStyle/>
                    <a:p>
                      <a:pPr algn="ctr"/>
                      <a:r>
                        <a:rPr lang="tr-TR" dirty="0"/>
                        <a:t>7</a:t>
                      </a:r>
                      <a:endParaRPr lang="en-US" dirty="0"/>
                    </a:p>
                  </a:txBody>
                  <a:tcPr/>
                </a:tc>
                <a:tc>
                  <a:txBody>
                    <a:bodyPr/>
                    <a:lstStyle/>
                    <a:p>
                      <a:pPr algn="ctr"/>
                      <a:r>
                        <a:rPr lang="tr-TR" dirty="0"/>
                        <a:t>30</a:t>
                      </a:r>
                      <a:endParaRPr lang="en-US" dirty="0"/>
                    </a:p>
                  </a:txBody>
                  <a:tcPr/>
                </a:tc>
                <a:extLst>
                  <a:ext uri="{0D108BD9-81ED-4DB2-BD59-A6C34878D82A}">
                    <a16:rowId xmlns:a16="http://schemas.microsoft.com/office/drawing/2014/main" val="10004"/>
                  </a:ext>
                </a:extLst>
              </a:tr>
              <a:tr h="370840">
                <a:tc>
                  <a:txBody>
                    <a:bodyPr/>
                    <a:lstStyle/>
                    <a:p>
                      <a:r>
                        <a:rPr lang="tr-TR" dirty="0"/>
                        <a:t>Linyit</a:t>
                      </a:r>
                      <a:endParaRPr lang="en-US" dirty="0"/>
                    </a:p>
                  </a:txBody>
                  <a:tcPr/>
                </a:tc>
                <a:tc>
                  <a:txBody>
                    <a:bodyPr/>
                    <a:lstStyle/>
                    <a:p>
                      <a:pPr algn="ctr"/>
                      <a:r>
                        <a:rPr lang="tr-TR" dirty="0"/>
                        <a:t>32</a:t>
                      </a:r>
                      <a:endParaRPr lang="en-US" dirty="0"/>
                    </a:p>
                  </a:txBody>
                  <a:tcPr/>
                </a:tc>
                <a:tc>
                  <a:txBody>
                    <a:bodyPr/>
                    <a:lstStyle/>
                    <a:p>
                      <a:pPr algn="ctr"/>
                      <a:r>
                        <a:rPr lang="tr-TR" dirty="0"/>
                        <a:t>151</a:t>
                      </a:r>
                      <a:endParaRPr lang="en-US" dirty="0"/>
                    </a:p>
                  </a:txBody>
                  <a:tcPr/>
                </a:tc>
                <a:tc>
                  <a:txBody>
                    <a:bodyPr/>
                    <a:lstStyle/>
                    <a:p>
                      <a:pPr algn="ctr"/>
                      <a:r>
                        <a:rPr lang="tr-TR" dirty="0"/>
                        <a:t>10</a:t>
                      </a:r>
                      <a:endParaRPr lang="en-US" dirty="0"/>
                    </a:p>
                  </a:txBody>
                  <a:tcPr/>
                </a:tc>
                <a:tc>
                  <a:txBody>
                    <a:bodyPr/>
                    <a:lstStyle/>
                    <a:p>
                      <a:pPr algn="ctr"/>
                      <a:r>
                        <a:rPr lang="tr-TR" dirty="0"/>
                        <a:t>60</a:t>
                      </a:r>
                      <a:endParaRPr lang="en-US" dirty="0"/>
                    </a:p>
                  </a:txBody>
                  <a:tcPr/>
                </a:tc>
                <a:extLst>
                  <a:ext uri="{0D108BD9-81ED-4DB2-BD59-A6C34878D82A}">
                    <a16:rowId xmlns:a16="http://schemas.microsoft.com/office/drawing/2014/main" val="10005"/>
                  </a:ext>
                </a:extLst>
              </a:tr>
            </a:tbl>
          </a:graphicData>
        </a:graphic>
      </p:graphicFrame>
      <p:sp>
        <p:nvSpPr>
          <p:cNvPr id="3" name="TextBox 2"/>
          <p:cNvSpPr txBox="1"/>
          <p:nvPr/>
        </p:nvSpPr>
        <p:spPr>
          <a:xfrm>
            <a:off x="1081112" y="5703059"/>
            <a:ext cx="3994944" cy="246221"/>
          </a:xfrm>
          <a:prstGeom prst="rect">
            <a:avLst/>
          </a:prstGeom>
          <a:noFill/>
        </p:spPr>
        <p:txBody>
          <a:bodyPr wrap="square" rtlCol="0">
            <a:spAutoFit/>
          </a:bodyPr>
          <a:lstStyle/>
          <a:p>
            <a:r>
              <a:rPr lang="tr-TR" sz="1000" dirty="0"/>
              <a:t>REF – NFPA 68, CRC</a:t>
            </a:r>
            <a:endParaRPr lang="en-US" sz="1000" dirty="0"/>
          </a:p>
        </p:txBody>
      </p:sp>
      <p:sp>
        <p:nvSpPr>
          <p:cNvPr id="4" name="TextBox 3">
            <a:extLst>
              <a:ext uri="{FF2B5EF4-FFF2-40B4-BE49-F238E27FC236}">
                <a16:creationId xmlns:a16="http://schemas.microsoft.com/office/drawing/2014/main" id="{0FF2AD80-ACC6-4E13-B72C-E000E7020E1D}"/>
              </a:ext>
            </a:extLst>
          </p:cNvPr>
          <p:cNvSpPr txBox="1"/>
          <p:nvPr/>
        </p:nvSpPr>
        <p:spPr>
          <a:xfrm>
            <a:off x="2489250" y="5820417"/>
            <a:ext cx="6475238" cy="400110"/>
          </a:xfrm>
          <a:prstGeom prst="rect">
            <a:avLst/>
          </a:prstGeom>
          <a:noFill/>
        </p:spPr>
        <p:txBody>
          <a:bodyPr wrap="square" rtlCol="0">
            <a:spAutoFit/>
          </a:bodyPr>
          <a:lstStyle/>
          <a:p>
            <a:r>
              <a:rPr lang="tr-TR" sz="2000" u="sng" dirty="0">
                <a:solidFill>
                  <a:srgbClr val="FF0000"/>
                </a:solidFill>
              </a:rPr>
              <a:t>PATLAMA KORUNMA SİSTEM TASARIMINDA GEREKLİDİR !!!!</a:t>
            </a:r>
            <a:endParaRPr lang="en-US" sz="2000" u="sng" dirty="0">
              <a:solidFill>
                <a:srgbClr val="FF0000"/>
              </a:solidFill>
            </a:endParaRPr>
          </a:p>
        </p:txBody>
      </p:sp>
    </p:spTree>
    <p:extLst>
      <p:ext uri="{BB962C8B-B14F-4D97-AF65-F5344CB8AC3E}">
        <p14:creationId xmlns:p14="http://schemas.microsoft.com/office/powerpoint/2010/main" val="2476002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Toz </a:t>
            </a:r>
            <a:r>
              <a:rPr lang="en-US" dirty="0" err="1"/>
              <a:t>Malzemelerin</a:t>
            </a:r>
            <a:r>
              <a:rPr lang="tr-TR" dirty="0"/>
              <a:t> Patlama Özellikleri</a:t>
            </a:r>
          </a:p>
        </p:txBody>
      </p:sp>
      <p:graphicFrame>
        <p:nvGraphicFramePr>
          <p:cNvPr id="9" name="Table 8"/>
          <p:cNvGraphicFramePr>
            <a:graphicFrameLocks noGrp="1"/>
          </p:cNvGraphicFramePr>
          <p:nvPr>
            <p:extLst>
              <p:ext uri="{D42A27DB-BD31-4B8C-83A1-F6EECF244321}">
                <p14:modId xmlns:p14="http://schemas.microsoft.com/office/powerpoint/2010/main" val="4066868305"/>
              </p:ext>
            </p:extLst>
          </p:nvPr>
        </p:nvGraphicFramePr>
        <p:xfrm>
          <a:off x="228601" y="1844824"/>
          <a:ext cx="8618239" cy="3796905"/>
        </p:xfrm>
        <a:graphic>
          <a:graphicData uri="http://schemas.openxmlformats.org/drawingml/2006/table">
            <a:tbl>
              <a:tblPr firstRow="1" firstCol="1" bandRow="1">
                <a:tableStyleId>{5DA37D80-6434-44D0-A028-1B22A696006F}</a:tableStyleId>
              </a:tblPr>
              <a:tblGrid>
                <a:gridCol w="1231177">
                  <a:extLst>
                    <a:ext uri="{9D8B030D-6E8A-4147-A177-3AD203B41FA5}">
                      <a16:colId xmlns:a16="http://schemas.microsoft.com/office/drawing/2014/main" val="20000"/>
                    </a:ext>
                  </a:extLst>
                </a:gridCol>
                <a:gridCol w="1231177">
                  <a:extLst>
                    <a:ext uri="{9D8B030D-6E8A-4147-A177-3AD203B41FA5}">
                      <a16:colId xmlns:a16="http://schemas.microsoft.com/office/drawing/2014/main" val="20001"/>
                    </a:ext>
                  </a:extLst>
                </a:gridCol>
                <a:gridCol w="1231177">
                  <a:extLst>
                    <a:ext uri="{9D8B030D-6E8A-4147-A177-3AD203B41FA5}">
                      <a16:colId xmlns:a16="http://schemas.microsoft.com/office/drawing/2014/main" val="20002"/>
                    </a:ext>
                  </a:extLst>
                </a:gridCol>
                <a:gridCol w="1231177">
                  <a:extLst>
                    <a:ext uri="{9D8B030D-6E8A-4147-A177-3AD203B41FA5}">
                      <a16:colId xmlns:a16="http://schemas.microsoft.com/office/drawing/2014/main" val="20003"/>
                    </a:ext>
                  </a:extLst>
                </a:gridCol>
                <a:gridCol w="1231177">
                  <a:extLst>
                    <a:ext uri="{9D8B030D-6E8A-4147-A177-3AD203B41FA5}">
                      <a16:colId xmlns:a16="http://schemas.microsoft.com/office/drawing/2014/main" val="20004"/>
                    </a:ext>
                  </a:extLst>
                </a:gridCol>
                <a:gridCol w="1231177">
                  <a:extLst>
                    <a:ext uri="{9D8B030D-6E8A-4147-A177-3AD203B41FA5}">
                      <a16:colId xmlns:a16="http://schemas.microsoft.com/office/drawing/2014/main" val="20005"/>
                    </a:ext>
                  </a:extLst>
                </a:gridCol>
                <a:gridCol w="1231177">
                  <a:extLst>
                    <a:ext uri="{9D8B030D-6E8A-4147-A177-3AD203B41FA5}">
                      <a16:colId xmlns:a16="http://schemas.microsoft.com/office/drawing/2014/main" val="20006"/>
                    </a:ext>
                  </a:extLst>
                </a:gridCol>
              </a:tblGrid>
              <a:tr h="658978">
                <a:tc>
                  <a:txBody>
                    <a:bodyPr/>
                    <a:lstStyle/>
                    <a:p>
                      <a:pPr marL="0" marR="0" algn="ctr">
                        <a:lnSpc>
                          <a:spcPct val="115000"/>
                        </a:lnSpc>
                        <a:spcBef>
                          <a:spcPts val="0"/>
                        </a:spcBef>
                        <a:spcAft>
                          <a:spcPts val="0"/>
                        </a:spcAft>
                      </a:pPr>
                      <a:endParaRPr lang="en-US" sz="1100" dirty="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Minimum </a:t>
                      </a:r>
                      <a:r>
                        <a:rPr lang="en-US" sz="1100" dirty="0" err="1">
                          <a:effectLst/>
                        </a:rPr>
                        <a:t>Alevlenme</a:t>
                      </a:r>
                      <a:r>
                        <a:rPr lang="en-US" sz="1100" dirty="0">
                          <a:effectLst/>
                        </a:rPr>
                        <a:t> </a:t>
                      </a:r>
                      <a:r>
                        <a:rPr lang="en-US" sz="1100" dirty="0" err="1">
                          <a:effectLst/>
                        </a:rPr>
                        <a:t>Sıcaklığı</a:t>
                      </a:r>
                      <a:r>
                        <a:rPr lang="en-US" sz="1100" dirty="0">
                          <a:effectLst/>
                        </a:rPr>
                        <a:t>, MIT [</a:t>
                      </a:r>
                      <a:r>
                        <a:rPr lang="en-US" sz="1100" baseline="30000" dirty="0" err="1">
                          <a:effectLst/>
                        </a:rPr>
                        <a:t>o</a:t>
                      </a:r>
                      <a:r>
                        <a:rPr lang="en-US" sz="1100" dirty="0" err="1">
                          <a:effectLst/>
                        </a:rPr>
                        <a:t>C</a:t>
                      </a:r>
                      <a:r>
                        <a:rPr lang="en-US" sz="1100" dirty="0">
                          <a:effectLst/>
                        </a:rPr>
                        <a:t>]</a:t>
                      </a:r>
                      <a:endParaRPr lang="en-US" sz="1100" dirty="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Minimum Alevlenme Enerjisi, MIE [mJ]</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Alt </a:t>
                      </a:r>
                      <a:r>
                        <a:rPr lang="en-US" sz="1100" dirty="0" err="1">
                          <a:effectLst/>
                        </a:rPr>
                        <a:t>Patlama</a:t>
                      </a:r>
                      <a:r>
                        <a:rPr lang="en-US" sz="1100" dirty="0">
                          <a:effectLst/>
                        </a:rPr>
                        <a:t> </a:t>
                      </a:r>
                      <a:r>
                        <a:rPr lang="en-US" sz="1100" dirty="0" err="1">
                          <a:effectLst/>
                        </a:rPr>
                        <a:t>Sınırı</a:t>
                      </a:r>
                      <a:r>
                        <a:rPr lang="en-US" sz="1100" dirty="0">
                          <a:effectLst/>
                        </a:rPr>
                        <a:t>, </a:t>
                      </a:r>
                      <a:r>
                        <a:rPr lang="tr-TR" sz="1100" dirty="0">
                          <a:effectLst/>
                        </a:rPr>
                        <a:t>MEC</a:t>
                      </a:r>
                      <a:r>
                        <a:rPr lang="en-US" sz="1100" dirty="0">
                          <a:effectLst/>
                        </a:rPr>
                        <a:t> [g/m</a:t>
                      </a:r>
                      <a:r>
                        <a:rPr lang="en-US" sz="1100" baseline="30000" dirty="0">
                          <a:effectLst/>
                        </a:rPr>
                        <a:t>3</a:t>
                      </a:r>
                      <a:r>
                        <a:rPr lang="en-US" sz="1100" dirty="0">
                          <a:effectLst/>
                        </a:rPr>
                        <a:t>]</a:t>
                      </a:r>
                      <a:endParaRPr lang="en-US" sz="1100" dirty="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Maksimum Patlama Basıncı, P</a:t>
                      </a:r>
                      <a:r>
                        <a:rPr lang="en-US" sz="1100" baseline="-25000">
                          <a:effectLst/>
                        </a:rPr>
                        <a:t>max </a:t>
                      </a:r>
                      <a:r>
                        <a:rPr lang="en-US" sz="1100">
                          <a:effectLst/>
                        </a:rPr>
                        <a:t>[bar]</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err="1">
                          <a:effectLst/>
                        </a:rPr>
                        <a:t>Maksimum</a:t>
                      </a:r>
                      <a:r>
                        <a:rPr lang="en-US" sz="1100" dirty="0">
                          <a:effectLst/>
                        </a:rPr>
                        <a:t> </a:t>
                      </a:r>
                      <a:r>
                        <a:rPr lang="en-US" sz="1100" dirty="0" err="1">
                          <a:effectLst/>
                        </a:rPr>
                        <a:t>basınç</a:t>
                      </a:r>
                      <a:r>
                        <a:rPr lang="en-US" sz="1100" dirty="0">
                          <a:effectLst/>
                        </a:rPr>
                        <a:t> </a:t>
                      </a:r>
                      <a:r>
                        <a:rPr lang="en-US" sz="1100" dirty="0" err="1">
                          <a:effectLst/>
                        </a:rPr>
                        <a:t>artış</a:t>
                      </a:r>
                      <a:r>
                        <a:rPr lang="en-US" sz="1100" dirty="0">
                          <a:effectLst/>
                        </a:rPr>
                        <a:t> </a:t>
                      </a:r>
                      <a:r>
                        <a:rPr lang="en-US" sz="1100" dirty="0" err="1">
                          <a:effectLst/>
                        </a:rPr>
                        <a:t>hızı</a:t>
                      </a:r>
                      <a:r>
                        <a:rPr lang="en-US" sz="1100" dirty="0">
                          <a:effectLst/>
                        </a:rPr>
                        <a:t>, </a:t>
                      </a:r>
                      <a:r>
                        <a:rPr lang="en-US" sz="1100" dirty="0" err="1">
                          <a:effectLst/>
                        </a:rPr>
                        <a:t>K</a:t>
                      </a:r>
                      <a:r>
                        <a:rPr lang="en-US" sz="1100" baseline="-25000" dirty="0" err="1">
                          <a:effectLst/>
                        </a:rPr>
                        <a:t>st</a:t>
                      </a:r>
                      <a:r>
                        <a:rPr lang="en-US" sz="1100" dirty="0">
                          <a:effectLst/>
                        </a:rPr>
                        <a:t> [</a:t>
                      </a:r>
                      <a:r>
                        <a:rPr lang="en-US" sz="1100" dirty="0" err="1">
                          <a:effectLst/>
                        </a:rPr>
                        <a:t>bar.m</a:t>
                      </a:r>
                      <a:r>
                        <a:rPr lang="en-US" sz="1100" dirty="0">
                          <a:effectLst/>
                        </a:rPr>
                        <a:t>/s]</a:t>
                      </a:r>
                      <a:endParaRPr lang="en-US" sz="1100" dirty="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tr-TR" sz="1100" b="1" kern="1200" dirty="0">
                          <a:solidFill>
                            <a:schemeClr val="tx1"/>
                          </a:solidFill>
                          <a:effectLst/>
                          <a:latin typeface="+mn-lt"/>
                          <a:ea typeface="+mn-ea"/>
                          <a:cs typeface="+mn-cs"/>
                        </a:rPr>
                        <a:t>ST Sınıfı</a:t>
                      </a:r>
                      <a:endParaRPr lang="en-US" sz="1100" b="1"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0"/>
                  </a:ext>
                </a:extLst>
              </a:tr>
              <a:tr h="219659">
                <a:tc>
                  <a:txBody>
                    <a:bodyPr/>
                    <a:lstStyle/>
                    <a:p>
                      <a:pPr marL="0" marR="0" algn="r">
                        <a:lnSpc>
                          <a:spcPct val="115000"/>
                        </a:lnSpc>
                        <a:spcBef>
                          <a:spcPts val="0"/>
                        </a:spcBef>
                        <a:spcAft>
                          <a:spcPts val="0"/>
                        </a:spcAft>
                      </a:pPr>
                      <a:r>
                        <a:rPr lang="tr-TR" sz="1400" b="1" kern="1200" dirty="0">
                          <a:solidFill>
                            <a:srgbClr val="FF0000"/>
                          </a:solidFill>
                          <a:effectLst/>
                          <a:latin typeface="+mn-lt"/>
                          <a:ea typeface="+mn-ea"/>
                          <a:cs typeface="+mn-cs"/>
                        </a:rPr>
                        <a:t>KULLANIM</a:t>
                      </a:r>
                      <a:r>
                        <a:rPr lang="tr-TR" sz="1400" b="1" kern="1200" baseline="0" dirty="0">
                          <a:solidFill>
                            <a:srgbClr val="FF0000"/>
                          </a:solidFill>
                          <a:effectLst/>
                          <a:latin typeface="+mn-lt"/>
                          <a:ea typeface="+mn-ea"/>
                          <a:cs typeface="+mn-cs"/>
                        </a:rPr>
                        <a:t>I</a:t>
                      </a:r>
                      <a:endParaRPr lang="en-US" sz="1400" b="1" kern="1200" dirty="0">
                        <a:solidFill>
                          <a:srgbClr val="FF0000"/>
                        </a:solidFill>
                        <a:effectLst/>
                        <a:latin typeface="+mn-lt"/>
                        <a:ea typeface="+mn-ea"/>
                        <a:cs typeface="+mn-cs"/>
                      </a:endParaRPr>
                    </a:p>
                  </a:txBody>
                  <a:tcPr marL="68580" marR="68580" marT="0" marB="0"/>
                </a:tc>
                <a:tc>
                  <a:txBody>
                    <a:bodyPr/>
                    <a:lstStyle/>
                    <a:p>
                      <a:pPr marL="0" marR="0" algn="ctr" defTabSz="914400" rtl="0" eaLnBrk="1" latinLnBrk="0" hangingPunct="1">
                        <a:lnSpc>
                          <a:spcPct val="115000"/>
                        </a:lnSpc>
                        <a:spcBef>
                          <a:spcPts val="0"/>
                        </a:spcBef>
                        <a:spcAft>
                          <a:spcPts val="0"/>
                        </a:spcAft>
                      </a:pPr>
                      <a:r>
                        <a:rPr lang="tr-TR" sz="1400" b="1" kern="1200" dirty="0">
                          <a:solidFill>
                            <a:srgbClr val="FF0000"/>
                          </a:solidFill>
                          <a:effectLst/>
                          <a:latin typeface="+mn-lt"/>
                          <a:ea typeface="+mn-ea"/>
                          <a:cs typeface="+mn-cs"/>
                        </a:rPr>
                        <a:t>Güvenli proses sıcaklığı,</a:t>
                      </a:r>
                      <a:r>
                        <a:rPr lang="tr-TR" sz="1400" b="1" kern="1200" baseline="0" dirty="0">
                          <a:solidFill>
                            <a:srgbClr val="FF0000"/>
                          </a:solidFill>
                          <a:effectLst/>
                          <a:latin typeface="+mn-lt"/>
                          <a:ea typeface="+mn-ea"/>
                          <a:cs typeface="+mn-cs"/>
                        </a:rPr>
                        <a:t> risk analizi</a:t>
                      </a:r>
                      <a:endParaRPr lang="en-US" sz="1400" b="1" kern="1200" dirty="0">
                        <a:solidFill>
                          <a:srgbClr val="FF0000"/>
                        </a:solidFill>
                        <a:effectLst/>
                        <a:latin typeface="+mn-lt"/>
                        <a:ea typeface="+mn-ea"/>
                        <a:cs typeface="+mn-cs"/>
                      </a:endParaRPr>
                    </a:p>
                  </a:txBody>
                  <a:tcPr marL="68580" marR="68580" marT="0" marB="0"/>
                </a:tc>
                <a:tc>
                  <a:txBody>
                    <a:bodyPr/>
                    <a:lstStyle/>
                    <a:p>
                      <a:pPr marL="0" marR="0" algn="ctr" defTabSz="914400" rtl="0" eaLnBrk="1" latinLnBrk="0" hangingPunct="1">
                        <a:lnSpc>
                          <a:spcPct val="115000"/>
                        </a:lnSpc>
                        <a:spcBef>
                          <a:spcPts val="0"/>
                        </a:spcBef>
                        <a:spcAft>
                          <a:spcPts val="0"/>
                        </a:spcAft>
                      </a:pPr>
                      <a:r>
                        <a:rPr lang="tr-TR" sz="1400" b="1" kern="1200" dirty="0">
                          <a:solidFill>
                            <a:srgbClr val="FF0000"/>
                          </a:solidFill>
                          <a:effectLst/>
                          <a:latin typeface="+mn-lt"/>
                          <a:ea typeface="+mn-ea"/>
                          <a:cs typeface="+mn-cs"/>
                        </a:rPr>
                        <a:t>Risk Analizleri, elektrostatik kontroller</a:t>
                      </a:r>
                      <a:endParaRPr lang="en-US" sz="1400" b="1" kern="1200" dirty="0">
                        <a:solidFill>
                          <a:srgbClr val="FF0000"/>
                        </a:solidFill>
                        <a:effectLst/>
                        <a:latin typeface="+mn-lt"/>
                        <a:ea typeface="+mn-ea"/>
                        <a:cs typeface="+mn-cs"/>
                      </a:endParaRPr>
                    </a:p>
                  </a:txBody>
                  <a:tcPr marL="68580" marR="68580" marT="0" marB="0"/>
                </a:tc>
                <a:tc>
                  <a:txBody>
                    <a:bodyPr/>
                    <a:lstStyle/>
                    <a:p>
                      <a:pPr marL="0" marR="0" algn="ctr" defTabSz="914400" rtl="0" eaLnBrk="1" latinLnBrk="0" hangingPunct="1">
                        <a:lnSpc>
                          <a:spcPct val="115000"/>
                        </a:lnSpc>
                        <a:spcBef>
                          <a:spcPts val="0"/>
                        </a:spcBef>
                        <a:spcAft>
                          <a:spcPts val="0"/>
                        </a:spcAft>
                      </a:pPr>
                      <a:r>
                        <a:rPr lang="tr-TR" sz="1400" b="1" kern="1200" dirty="0">
                          <a:solidFill>
                            <a:srgbClr val="FF0000"/>
                          </a:solidFill>
                          <a:effectLst/>
                          <a:latin typeface="+mn-lt"/>
                          <a:ea typeface="+mn-ea"/>
                          <a:cs typeface="+mn-cs"/>
                        </a:rPr>
                        <a:t>ZONE belirlenmesi</a:t>
                      </a:r>
                      <a:endParaRPr lang="en-US" sz="1400" b="1" kern="1200" dirty="0">
                        <a:solidFill>
                          <a:srgbClr val="FF0000"/>
                        </a:solidFill>
                        <a:effectLst/>
                        <a:latin typeface="+mn-lt"/>
                        <a:ea typeface="+mn-ea"/>
                        <a:cs typeface="+mn-cs"/>
                      </a:endParaRPr>
                    </a:p>
                  </a:txBody>
                  <a:tcPr marL="68580" marR="68580" marT="0" marB="0"/>
                </a:tc>
                <a:tc>
                  <a:txBody>
                    <a:bodyPr/>
                    <a:lstStyle/>
                    <a:p>
                      <a:pPr marL="0" marR="0" algn="ctr" defTabSz="914400" rtl="0" eaLnBrk="1" latinLnBrk="0" hangingPunct="1">
                        <a:lnSpc>
                          <a:spcPct val="115000"/>
                        </a:lnSpc>
                        <a:spcBef>
                          <a:spcPts val="0"/>
                        </a:spcBef>
                        <a:spcAft>
                          <a:spcPts val="0"/>
                        </a:spcAft>
                      </a:pPr>
                      <a:r>
                        <a:rPr lang="tr-TR" sz="1400" b="1" kern="1200" dirty="0">
                          <a:solidFill>
                            <a:srgbClr val="FF0000"/>
                          </a:solidFill>
                          <a:effectLst/>
                          <a:latin typeface="+mn-lt"/>
                          <a:ea typeface="+mn-ea"/>
                          <a:cs typeface="+mn-cs"/>
                        </a:rPr>
                        <a:t>P.K</a:t>
                      </a:r>
                      <a:r>
                        <a:rPr lang="tr-TR" sz="1400" b="1" kern="1200" baseline="0" dirty="0">
                          <a:solidFill>
                            <a:srgbClr val="FF0000"/>
                          </a:solidFill>
                          <a:effectLst/>
                          <a:latin typeface="+mn-lt"/>
                          <a:ea typeface="+mn-ea"/>
                          <a:cs typeface="+mn-cs"/>
                        </a:rPr>
                        <a:t> sistem tasarımı, patlama etkisi</a:t>
                      </a:r>
                    </a:p>
                  </a:txBody>
                  <a:tcPr marL="68580" marR="68580" marT="0" marB="0"/>
                </a:tc>
                <a:tc>
                  <a:txBody>
                    <a:bodyPr/>
                    <a:lstStyle/>
                    <a:p>
                      <a:pPr marL="0" marR="0" algn="ctr" defTabSz="914400" rtl="0" eaLnBrk="1" latinLnBrk="0" hangingPunct="1">
                        <a:lnSpc>
                          <a:spcPct val="115000"/>
                        </a:lnSpc>
                        <a:spcBef>
                          <a:spcPts val="0"/>
                        </a:spcBef>
                        <a:spcAft>
                          <a:spcPts val="0"/>
                        </a:spcAft>
                      </a:pPr>
                      <a:r>
                        <a:rPr lang="tr-TR" sz="1400" b="1" kern="1200" dirty="0">
                          <a:solidFill>
                            <a:srgbClr val="FF0000"/>
                          </a:solidFill>
                          <a:effectLst/>
                          <a:latin typeface="+mn-lt"/>
                          <a:ea typeface="+mn-ea"/>
                          <a:cs typeface="+mn-cs"/>
                        </a:rPr>
                        <a:t>P.K. Sistem tasarımı</a:t>
                      </a:r>
                      <a:endParaRPr lang="en-US" sz="1400" b="1" kern="1200" dirty="0">
                        <a:solidFill>
                          <a:srgbClr val="FF0000"/>
                        </a:solidFill>
                        <a:effectLst/>
                        <a:latin typeface="+mn-lt"/>
                        <a:ea typeface="+mn-ea"/>
                        <a:cs typeface="+mn-cs"/>
                      </a:endParaRPr>
                    </a:p>
                  </a:txBody>
                  <a:tcPr marL="68580" marR="68580" marT="0" marB="0"/>
                </a:tc>
                <a:tc>
                  <a:txBody>
                    <a:bodyPr/>
                    <a:lstStyle/>
                    <a:p>
                      <a:pPr marL="0" marR="0" algn="ctr" defTabSz="914400" rtl="0" eaLnBrk="1" latinLnBrk="0" hangingPunct="1">
                        <a:lnSpc>
                          <a:spcPct val="115000"/>
                        </a:lnSpc>
                        <a:spcBef>
                          <a:spcPts val="0"/>
                        </a:spcBef>
                        <a:spcAft>
                          <a:spcPts val="0"/>
                        </a:spcAft>
                      </a:pPr>
                      <a:r>
                        <a:rPr lang="tr-TR" sz="1200" b="1" kern="1200" dirty="0">
                          <a:solidFill>
                            <a:srgbClr val="0070C0"/>
                          </a:solidFill>
                          <a:effectLst/>
                          <a:latin typeface="+mn-lt"/>
                          <a:ea typeface="+mn-ea"/>
                          <a:cs typeface="+mn-cs"/>
                        </a:rPr>
                        <a:t>-</a:t>
                      </a:r>
                      <a:endParaRPr lang="en-US" sz="1200" b="1" kern="1200" dirty="0">
                        <a:solidFill>
                          <a:srgbClr val="0070C0"/>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219659">
                <a:tc>
                  <a:txBody>
                    <a:bodyPr/>
                    <a:lstStyle/>
                    <a:p>
                      <a:pPr marL="0" marR="0" algn="ctr">
                        <a:lnSpc>
                          <a:spcPct val="115000"/>
                        </a:lnSpc>
                        <a:spcBef>
                          <a:spcPts val="0"/>
                        </a:spcBef>
                        <a:spcAft>
                          <a:spcPts val="0"/>
                        </a:spcAft>
                      </a:pPr>
                      <a:r>
                        <a:rPr lang="tr-TR" sz="1100" b="1" kern="1200" dirty="0">
                          <a:solidFill>
                            <a:schemeClr val="tx1"/>
                          </a:solidFill>
                          <a:effectLst/>
                          <a:latin typeface="+mn-lt"/>
                          <a:ea typeface="+mn-ea"/>
                          <a:cs typeface="+mn-cs"/>
                        </a:rPr>
                        <a:t>Kömür</a:t>
                      </a:r>
                      <a:endParaRPr lang="en-US" sz="1100" b="1" kern="1200" dirty="0">
                        <a:solidFill>
                          <a:schemeClr val="tx1"/>
                        </a:solidFill>
                        <a:effectLst/>
                        <a:latin typeface="+mn-lt"/>
                        <a:ea typeface="+mn-ea"/>
                        <a:cs typeface="+mn-cs"/>
                      </a:endParaRPr>
                    </a:p>
                  </a:txBody>
                  <a:tcPr marL="68580" marR="68580" marT="0" marB="0"/>
                </a:tc>
                <a:tc>
                  <a:txBody>
                    <a:bodyPr/>
                    <a:lstStyle/>
                    <a:p>
                      <a:pPr marL="0" marR="0" algn="ctr" defTabSz="914400" rtl="0" eaLnBrk="1" latinLnBrk="0" hangingPunct="1">
                        <a:lnSpc>
                          <a:spcPct val="115000"/>
                        </a:lnSpc>
                        <a:spcBef>
                          <a:spcPts val="0"/>
                        </a:spcBef>
                        <a:spcAft>
                          <a:spcPts val="0"/>
                        </a:spcAft>
                      </a:pPr>
                      <a:r>
                        <a:rPr lang="tr-TR" sz="1100" b="0" kern="1200" dirty="0">
                          <a:solidFill>
                            <a:schemeClr val="tx1"/>
                          </a:solidFill>
                          <a:effectLst/>
                          <a:latin typeface="+mn-lt"/>
                          <a:ea typeface="+mn-ea"/>
                          <a:cs typeface="+mn-cs"/>
                        </a:rPr>
                        <a:t>525</a:t>
                      </a:r>
                      <a:endParaRPr lang="en-US" sz="1100" b="0" kern="1200" dirty="0">
                        <a:solidFill>
                          <a:schemeClr val="tx1"/>
                        </a:solidFill>
                        <a:effectLst/>
                        <a:latin typeface="+mn-lt"/>
                        <a:ea typeface="+mn-ea"/>
                        <a:cs typeface="+mn-cs"/>
                      </a:endParaRPr>
                    </a:p>
                  </a:txBody>
                  <a:tcPr marL="68580" marR="68580" marT="0" marB="0"/>
                </a:tc>
                <a:tc>
                  <a:txBody>
                    <a:bodyPr/>
                    <a:lstStyle/>
                    <a:p>
                      <a:pPr marL="0" marR="0" algn="ctr" defTabSz="914400" rtl="0" eaLnBrk="1" latinLnBrk="0" hangingPunct="1">
                        <a:lnSpc>
                          <a:spcPct val="115000"/>
                        </a:lnSpc>
                        <a:spcBef>
                          <a:spcPts val="0"/>
                        </a:spcBef>
                        <a:spcAft>
                          <a:spcPts val="0"/>
                        </a:spcAft>
                      </a:pPr>
                      <a:r>
                        <a:rPr lang="tr-TR" sz="1100" b="0" kern="1200" dirty="0">
                          <a:solidFill>
                            <a:schemeClr val="tx1"/>
                          </a:solidFill>
                          <a:effectLst/>
                          <a:latin typeface="+mn-lt"/>
                          <a:ea typeface="+mn-ea"/>
                          <a:cs typeface="+mn-cs"/>
                        </a:rPr>
                        <a:t>110</a:t>
                      </a:r>
                      <a:endParaRPr lang="en-US" sz="1100" b="0" kern="1200" dirty="0">
                        <a:solidFill>
                          <a:schemeClr val="tx1"/>
                        </a:solidFill>
                        <a:effectLst/>
                        <a:latin typeface="+mn-lt"/>
                        <a:ea typeface="+mn-ea"/>
                        <a:cs typeface="+mn-cs"/>
                      </a:endParaRPr>
                    </a:p>
                  </a:txBody>
                  <a:tcPr marL="68580" marR="68580" marT="0" marB="0"/>
                </a:tc>
                <a:tc>
                  <a:txBody>
                    <a:bodyPr/>
                    <a:lstStyle/>
                    <a:p>
                      <a:pPr marL="0" marR="0" algn="ctr" defTabSz="914400" rtl="0" eaLnBrk="1" latinLnBrk="0" hangingPunct="1">
                        <a:lnSpc>
                          <a:spcPct val="115000"/>
                        </a:lnSpc>
                        <a:spcBef>
                          <a:spcPts val="0"/>
                        </a:spcBef>
                        <a:spcAft>
                          <a:spcPts val="0"/>
                        </a:spcAft>
                      </a:pPr>
                      <a:r>
                        <a:rPr lang="tr-TR" sz="1100" b="0" kern="1200" dirty="0">
                          <a:solidFill>
                            <a:schemeClr val="tx1"/>
                          </a:solidFill>
                          <a:effectLst/>
                          <a:latin typeface="+mn-lt"/>
                          <a:ea typeface="+mn-ea"/>
                          <a:cs typeface="+mn-cs"/>
                        </a:rPr>
                        <a:t>60</a:t>
                      </a:r>
                      <a:endParaRPr lang="en-US" sz="1100" b="0" kern="1200" dirty="0">
                        <a:solidFill>
                          <a:schemeClr val="tx1"/>
                        </a:solidFill>
                        <a:effectLst/>
                        <a:latin typeface="+mn-lt"/>
                        <a:ea typeface="+mn-ea"/>
                        <a:cs typeface="+mn-cs"/>
                      </a:endParaRPr>
                    </a:p>
                  </a:txBody>
                  <a:tcPr marL="68580" marR="68580" marT="0" marB="0"/>
                </a:tc>
                <a:tc>
                  <a:txBody>
                    <a:bodyPr/>
                    <a:lstStyle/>
                    <a:p>
                      <a:pPr marL="0" marR="0" algn="ctr" defTabSz="914400" rtl="0" eaLnBrk="1" latinLnBrk="0" hangingPunct="1">
                        <a:lnSpc>
                          <a:spcPct val="115000"/>
                        </a:lnSpc>
                        <a:spcBef>
                          <a:spcPts val="0"/>
                        </a:spcBef>
                        <a:spcAft>
                          <a:spcPts val="0"/>
                        </a:spcAft>
                      </a:pPr>
                      <a:r>
                        <a:rPr lang="tr-TR" sz="1100" b="0" kern="1200" dirty="0">
                          <a:solidFill>
                            <a:schemeClr val="tx1"/>
                          </a:solidFill>
                          <a:effectLst/>
                          <a:latin typeface="+mn-lt"/>
                          <a:ea typeface="+mn-ea"/>
                          <a:cs typeface="+mn-cs"/>
                        </a:rPr>
                        <a:t>9.2</a:t>
                      </a:r>
                      <a:endParaRPr lang="en-US" sz="1100" b="0" kern="1200" dirty="0">
                        <a:solidFill>
                          <a:schemeClr val="tx1"/>
                        </a:solidFill>
                        <a:effectLst/>
                        <a:latin typeface="+mn-lt"/>
                        <a:ea typeface="+mn-ea"/>
                        <a:cs typeface="+mn-cs"/>
                      </a:endParaRPr>
                    </a:p>
                  </a:txBody>
                  <a:tcPr marL="68580" marR="68580" marT="0" marB="0"/>
                </a:tc>
                <a:tc>
                  <a:txBody>
                    <a:bodyPr/>
                    <a:lstStyle/>
                    <a:p>
                      <a:pPr marL="0" marR="0" algn="ctr" defTabSz="914400" rtl="0" eaLnBrk="1" latinLnBrk="0" hangingPunct="1">
                        <a:lnSpc>
                          <a:spcPct val="115000"/>
                        </a:lnSpc>
                        <a:spcBef>
                          <a:spcPts val="0"/>
                        </a:spcBef>
                        <a:spcAft>
                          <a:spcPts val="0"/>
                        </a:spcAft>
                      </a:pPr>
                      <a:r>
                        <a:rPr lang="tr-TR" sz="1100" b="0" kern="1200" dirty="0">
                          <a:solidFill>
                            <a:schemeClr val="tx1"/>
                          </a:solidFill>
                          <a:effectLst/>
                          <a:latin typeface="+mn-lt"/>
                          <a:ea typeface="+mn-ea"/>
                          <a:cs typeface="+mn-cs"/>
                        </a:rPr>
                        <a:t>129</a:t>
                      </a:r>
                      <a:endParaRPr lang="en-US" sz="1100" b="0" kern="1200" dirty="0">
                        <a:solidFill>
                          <a:schemeClr val="tx1"/>
                        </a:solidFill>
                        <a:effectLst/>
                        <a:latin typeface="+mn-lt"/>
                        <a:ea typeface="+mn-ea"/>
                        <a:cs typeface="+mn-cs"/>
                      </a:endParaRPr>
                    </a:p>
                  </a:txBody>
                  <a:tcPr marL="68580" marR="68580" marT="0" marB="0"/>
                </a:tc>
                <a:tc>
                  <a:txBody>
                    <a:bodyPr/>
                    <a:lstStyle/>
                    <a:p>
                      <a:pPr marL="0" marR="0" algn="ctr" defTabSz="914400" rtl="0" eaLnBrk="1" latinLnBrk="0" hangingPunct="1">
                        <a:lnSpc>
                          <a:spcPct val="115000"/>
                        </a:lnSpc>
                        <a:spcBef>
                          <a:spcPts val="0"/>
                        </a:spcBef>
                        <a:spcAft>
                          <a:spcPts val="0"/>
                        </a:spcAft>
                      </a:pPr>
                      <a:r>
                        <a:rPr lang="tr-TR" sz="1100" b="1" kern="1200" dirty="0">
                          <a:solidFill>
                            <a:schemeClr val="tx1"/>
                          </a:solidFill>
                          <a:effectLst/>
                          <a:latin typeface="+mn-lt"/>
                          <a:ea typeface="+mn-ea"/>
                          <a:cs typeface="+mn-cs"/>
                        </a:rPr>
                        <a:t>1</a:t>
                      </a:r>
                      <a:endParaRPr lang="en-US" sz="1100" b="1"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2"/>
                  </a:ext>
                </a:extLst>
              </a:tr>
              <a:tr h="219659">
                <a:tc>
                  <a:txBody>
                    <a:bodyPr/>
                    <a:lstStyle/>
                    <a:p>
                      <a:pPr marL="0" marR="0" algn="ctr">
                        <a:lnSpc>
                          <a:spcPct val="115000"/>
                        </a:lnSpc>
                        <a:spcBef>
                          <a:spcPts val="0"/>
                        </a:spcBef>
                        <a:spcAft>
                          <a:spcPts val="0"/>
                        </a:spcAft>
                      </a:pPr>
                      <a:r>
                        <a:rPr lang="tr-TR" sz="1100" b="1" kern="1200" dirty="0">
                          <a:solidFill>
                            <a:schemeClr val="tx1"/>
                          </a:solidFill>
                          <a:effectLst/>
                          <a:latin typeface="+mn-lt"/>
                          <a:ea typeface="+mn-ea"/>
                          <a:cs typeface="+mn-cs"/>
                        </a:rPr>
                        <a:t>Petkok</a:t>
                      </a:r>
                      <a:endParaRPr lang="en-US" sz="1100" b="1" kern="1200" dirty="0">
                        <a:solidFill>
                          <a:schemeClr val="tx1"/>
                        </a:solidFill>
                        <a:effectLst/>
                        <a:latin typeface="+mn-lt"/>
                        <a:ea typeface="+mn-ea"/>
                        <a:cs typeface="+mn-cs"/>
                      </a:endParaRPr>
                    </a:p>
                  </a:txBody>
                  <a:tcPr marL="68580" marR="68580" marT="0" marB="0"/>
                </a:tc>
                <a:tc>
                  <a:txBody>
                    <a:bodyPr/>
                    <a:lstStyle/>
                    <a:p>
                      <a:pPr marL="0" marR="0" algn="ctr">
                        <a:lnSpc>
                          <a:spcPct val="115000"/>
                        </a:lnSpc>
                        <a:spcBef>
                          <a:spcPts val="0"/>
                        </a:spcBef>
                        <a:spcAft>
                          <a:spcPts val="0"/>
                        </a:spcAft>
                      </a:pPr>
                      <a:r>
                        <a:rPr lang="tr-TR" sz="1100" b="0" kern="1200" dirty="0">
                          <a:solidFill>
                            <a:schemeClr val="tx1"/>
                          </a:solidFill>
                          <a:effectLst/>
                          <a:latin typeface="+mn-lt"/>
                          <a:ea typeface="+mn-ea"/>
                          <a:cs typeface="+mn-cs"/>
                        </a:rPr>
                        <a:t>670</a:t>
                      </a:r>
                      <a:endParaRPr lang="en-US" sz="1100" b="0" kern="1200" dirty="0">
                        <a:solidFill>
                          <a:schemeClr val="tx1"/>
                        </a:solidFill>
                        <a:effectLst/>
                        <a:latin typeface="+mn-lt"/>
                        <a:ea typeface="+mn-ea"/>
                        <a:cs typeface="+mn-cs"/>
                      </a:endParaRPr>
                    </a:p>
                  </a:txBody>
                  <a:tcPr marL="68580" marR="68580" marT="0" marB="0"/>
                </a:tc>
                <a:tc>
                  <a:txBody>
                    <a:bodyPr/>
                    <a:lstStyle/>
                    <a:p>
                      <a:pPr marL="0" marR="0" algn="ctr">
                        <a:lnSpc>
                          <a:spcPct val="115000"/>
                        </a:lnSpc>
                        <a:spcBef>
                          <a:spcPts val="0"/>
                        </a:spcBef>
                        <a:spcAft>
                          <a:spcPts val="0"/>
                        </a:spcAft>
                      </a:pPr>
                      <a:r>
                        <a:rPr lang="tr-TR" sz="1100" b="0" kern="1200" dirty="0">
                          <a:solidFill>
                            <a:schemeClr val="tx1"/>
                          </a:solidFill>
                          <a:effectLst/>
                          <a:latin typeface="+mn-lt"/>
                          <a:ea typeface="+mn-ea"/>
                          <a:cs typeface="+mn-cs"/>
                        </a:rPr>
                        <a:t>1000</a:t>
                      </a:r>
                      <a:endParaRPr lang="en-US" sz="1100" b="0" kern="1200" dirty="0">
                        <a:solidFill>
                          <a:schemeClr val="tx1"/>
                        </a:solidFill>
                        <a:effectLst/>
                        <a:latin typeface="+mn-lt"/>
                        <a:ea typeface="+mn-ea"/>
                        <a:cs typeface="+mn-cs"/>
                      </a:endParaRPr>
                    </a:p>
                  </a:txBody>
                  <a:tcPr marL="68580" marR="68580" marT="0" marB="0"/>
                </a:tc>
                <a:tc>
                  <a:txBody>
                    <a:bodyPr/>
                    <a:lstStyle/>
                    <a:p>
                      <a:pPr marL="0" marR="0" algn="ctr">
                        <a:lnSpc>
                          <a:spcPct val="115000"/>
                        </a:lnSpc>
                        <a:spcBef>
                          <a:spcPts val="0"/>
                        </a:spcBef>
                        <a:spcAft>
                          <a:spcPts val="0"/>
                        </a:spcAft>
                      </a:pPr>
                      <a:r>
                        <a:rPr lang="tr-TR" sz="1100" b="0" kern="1200" dirty="0">
                          <a:solidFill>
                            <a:schemeClr val="tx1"/>
                          </a:solidFill>
                          <a:effectLst/>
                          <a:latin typeface="+mn-lt"/>
                          <a:ea typeface="+mn-ea"/>
                          <a:cs typeface="+mn-cs"/>
                        </a:rPr>
                        <a:t>125</a:t>
                      </a:r>
                      <a:endParaRPr lang="en-US" sz="1100" b="0" kern="1200" dirty="0">
                        <a:solidFill>
                          <a:schemeClr val="tx1"/>
                        </a:solidFill>
                        <a:effectLst/>
                        <a:latin typeface="+mn-lt"/>
                        <a:ea typeface="+mn-ea"/>
                        <a:cs typeface="+mn-cs"/>
                      </a:endParaRPr>
                    </a:p>
                  </a:txBody>
                  <a:tcPr marL="68580" marR="68580" marT="0" marB="0"/>
                </a:tc>
                <a:tc>
                  <a:txBody>
                    <a:bodyPr/>
                    <a:lstStyle/>
                    <a:p>
                      <a:pPr marL="0" marR="0" algn="ctr">
                        <a:lnSpc>
                          <a:spcPct val="115000"/>
                        </a:lnSpc>
                        <a:spcBef>
                          <a:spcPts val="0"/>
                        </a:spcBef>
                        <a:spcAft>
                          <a:spcPts val="0"/>
                        </a:spcAft>
                      </a:pPr>
                      <a:r>
                        <a:rPr lang="tr-TR" sz="1100" b="0" kern="1200" dirty="0">
                          <a:solidFill>
                            <a:schemeClr val="tx1"/>
                          </a:solidFill>
                          <a:effectLst/>
                          <a:latin typeface="+mn-lt"/>
                          <a:ea typeface="+mn-ea"/>
                          <a:cs typeface="+mn-cs"/>
                        </a:rPr>
                        <a:t>7.6</a:t>
                      </a:r>
                      <a:endParaRPr lang="en-US" sz="1100" b="0" kern="1200" dirty="0">
                        <a:solidFill>
                          <a:schemeClr val="tx1"/>
                        </a:solidFill>
                        <a:effectLst/>
                        <a:latin typeface="+mn-lt"/>
                        <a:ea typeface="+mn-ea"/>
                        <a:cs typeface="+mn-cs"/>
                      </a:endParaRPr>
                    </a:p>
                  </a:txBody>
                  <a:tcPr marL="68580" marR="68580" marT="0" marB="0"/>
                </a:tc>
                <a:tc>
                  <a:txBody>
                    <a:bodyPr/>
                    <a:lstStyle/>
                    <a:p>
                      <a:pPr marL="0" marR="0" algn="ctr">
                        <a:lnSpc>
                          <a:spcPct val="115000"/>
                        </a:lnSpc>
                        <a:spcBef>
                          <a:spcPts val="0"/>
                        </a:spcBef>
                        <a:spcAft>
                          <a:spcPts val="0"/>
                        </a:spcAft>
                      </a:pPr>
                      <a:r>
                        <a:rPr lang="tr-TR" sz="1100" b="0" kern="1200" dirty="0">
                          <a:solidFill>
                            <a:schemeClr val="tx1"/>
                          </a:solidFill>
                          <a:effectLst/>
                          <a:latin typeface="+mn-lt"/>
                          <a:ea typeface="+mn-ea"/>
                          <a:cs typeface="+mn-cs"/>
                        </a:rPr>
                        <a:t>47</a:t>
                      </a:r>
                      <a:endParaRPr lang="en-US" sz="1100" b="0" kern="1200" dirty="0">
                        <a:solidFill>
                          <a:schemeClr val="tx1"/>
                        </a:solidFill>
                        <a:effectLst/>
                        <a:latin typeface="+mn-lt"/>
                        <a:ea typeface="+mn-ea"/>
                        <a:cs typeface="+mn-cs"/>
                      </a:endParaRPr>
                    </a:p>
                  </a:txBody>
                  <a:tcPr marL="68580" marR="68580" marT="0" marB="0"/>
                </a:tc>
                <a:tc>
                  <a:txBody>
                    <a:bodyPr/>
                    <a:lstStyle/>
                    <a:p>
                      <a:pPr marL="0" marR="0" algn="ctr">
                        <a:lnSpc>
                          <a:spcPct val="115000"/>
                        </a:lnSpc>
                        <a:spcBef>
                          <a:spcPts val="0"/>
                        </a:spcBef>
                        <a:spcAft>
                          <a:spcPts val="0"/>
                        </a:spcAft>
                      </a:pPr>
                      <a:r>
                        <a:rPr lang="tr-TR" sz="1100" b="1" kern="1200" dirty="0">
                          <a:solidFill>
                            <a:schemeClr val="tx1"/>
                          </a:solidFill>
                          <a:effectLst/>
                          <a:latin typeface="+mn-lt"/>
                          <a:ea typeface="+mn-ea"/>
                          <a:cs typeface="+mn-cs"/>
                        </a:rPr>
                        <a:t>1</a:t>
                      </a:r>
                      <a:endParaRPr lang="en-US" sz="1100" b="1"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3"/>
                  </a:ext>
                </a:extLst>
              </a:tr>
              <a:tr h="219659">
                <a:tc>
                  <a:txBody>
                    <a:bodyPr/>
                    <a:lstStyle/>
                    <a:p>
                      <a:pPr marL="0" marR="0" algn="ctr">
                        <a:lnSpc>
                          <a:spcPct val="115000"/>
                        </a:lnSpc>
                        <a:spcBef>
                          <a:spcPts val="0"/>
                        </a:spcBef>
                        <a:spcAft>
                          <a:spcPts val="0"/>
                        </a:spcAft>
                      </a:pPr>
                      <a:r>
                        <a:rPr lang="tr-TR" sz="1100" b="1" kern="1200" dirty="0">
                          <a:solidFill>
                            <a:schemeClr val="tx1"/>
                          </a:solidFill>
                          <a:effectLst/>
                          <a:latin typeface="+mn-lt"/>
                          <a:ea typeface="+mn-ea"/>
                          <a:cs typeface="+mn-cs"/>
                        </a:rPr>
                        <a:t>Linyit</a:t>
                      </a:r>
                      <a:endParaRPr lang="en-US" sz="1100" b="1" kern="1200" dirty="0">
                        <a:solidFill>
                          <a:schemeClr val="tx1"/>
                        </a:solidFill>
                        <a:effectLst/>
                        <a:latin typeface="+mn-lt"/>
                        <a:ea typeface="+mn-ea"/>
                        <a:cs typeface="+mn-cs"/>
                      </a:endParaRPr>
                    </a:p>
                  </a:txBody>
                  <a:tcPr marL="68580" marR="68580" marT="0" marB="0"/>
                </a:tc>
                <a:tc>
                  <a:txBody>
                    <a:bodyPr/>
                    <a:lstStyle/>
                    <a:p>
                      <a:pPr marL="0" marR="0" algn="ctr">
                        <a:lnSpc>
                          <a:spcPct val="115000"/>
                        </a:lnSpc>
                        <a:spcBef>
                          <a:spcPts val="0"/>
                        </a:spcBef>
                        <a:spcAft>
                          <a:spcPts val="0"/>
                        </a:spcAft>
                      </a:pPr>
                      <a:r>
                        <a:rPr lang="tr-TR" sz="1100" b="0" kern="1200" dirty="0">
                          <a:solidFill>
                            <a:schemeClr val="tx1"/>
                          </a:solidFill>
                          <a:effectLst/>
                          <a:latin typeface="+mn-lt"/>
                          <a:ea typeface="+mn-ea"/>
                          <a:cs typeface="+mn-cs"/>
                        </a:rPr>
                        <a:t>425</a:t>
                      </a:r>
                      <a:endParaRPr lang="en-US" sz="1100" b="0" kern="1200" dirty="0">
                        <a:solidFill>
                          <a:schemeClr val="tx1"/>
                        </a:solidFill>
                        <a:effectLst/>
                        <a:latin typeface="+mn-lt"/>
                        <a:ea typeface="+mn-ea"/>
                        <a:cs typeface="+mn-cs"/>
                      </a:endParaRPr>
                    </a:p>
                  </a:txBody>
                  <a:tcPr marL="68580" marR="68580" marT="0" marB="0"/>
                </a:tc>
                <a:tc>
                  <a:txBody>
                    <a:bodyPr/>
                    <a:lstStyle/>
                    <a:p>
                      <a:pPr marL="0" marR="0" algn="ctr">
                        <a:lnSpc>
                          <a:spcPct val="115000"/>
                        </a:lnSpc>
                        <a:spcBef>
                          <a:spcPts val="0"/>
                        </a:spcBef>
                        <a:spcAft>
                          <a:spcPts val="0"/>
                        </a:spcAft>
                      </a:pPr>
                      <a:r>
                        <a:rPr lang="tr-TR" sz="1100" b="0" kern="1200" dirty="0">
                          <a:solidFill>
                            <a:schemeClr val="tx1"/>
                          </a:solidFill>
                          <a:effectLst/>
                          <a:latin typeface="+mn-lt"/>
                          <a:ea typeface="+mn-ea"/>
                          <a:cs typeface="+mn-cs"/>
                        </a:rPr>
                        <a:t>160</a:t>
                      </a:r>
                      <a:endParaRPr lang="en-US" sz="1100" b="0" kern="1200" dirty="0">
                        <a:solidFill>
                          <a:schemeClr val="tx1"/>
                        </a:solidFill>
                        <a:effectLst/>
                        <a:latin typeface="+mn-lt"/>
                        <a:ea typeface="+mn-ea"/>
                        <a:cs typeface="+mn-cs"/>
                      </a:endParaRPr>
                    </a:p>
                  </a:txBody>
                  <a:tcPr marL="68580" marR="68580" marT="0" marB="0"/>
                </a:tc>
                <a:tc>
                  <a:txBody>
                    <a:bodyPr/>
                    <a:lstStyle/>
                    <a:p>
                      <a:pPr marL="0" marR="0" algn="ctr">
                        <a:lnSpc>
                          <a:spcPct val="115000"/>
                        </a:lnSpc>
                        <a:spcBef>
                          <a:spcPts val="0"/>
                        </a:spcBef>
                        <a:spcAft>
                          <a:spcPts val="0"/>
                        </a:spcAft>
                      </a:pPr>
                      <a:r>
                        <a:rPr lang="tr-TR" sz="1100" b="0" kern="1200" dirty="0">
                          <a:solidFill>
                            <a:schemeClr val="tx1"/>
                          </a:solidFill>
                          <a:effectLst/>
                          <a:latin typeface="+mn-lt"/>
                          <a:ea typeface="+mn-ea"/>
                          <a:cs typeface="+mn-cs"/>
                        </a:rPr>
                        <a:t>60</a:t>
                      </a:r>
                      <a:endParaRPr lang="en-US" sz="1100" b="0" kern="1200" dirty="0">
                        <a:solidFill>
                          <a:schemeClr val="tx1"/>
                        </a:solidFill>
                        <a:effectLst/>
                        <a:latin typeface="+mn-lt"/>
                        <a:ea typeface="+mn-ea"/>
                        <a:cs typeface="+mn-cs"/>
                      </a:endParaRPr>
                    </a:p>
                  </a:txBody>
                  <a:tcPr marL="68580" marR="68580" marT="0" marB="0"/>
                </a:tc>
                <a:tc>
                  <a:txBody>
                    <a:bodyPr/>
                    <a:lstStyle/>
                    <a:p>
                      <a:pPr marL="0" marR="0" algn="ctr">
                        <a:lnSpc>
                          <a:spcPct val="115000"/>
                        </a:lnSpc>
                        <a:spcBef>
                          <a:spcPts val="0"/>
                        </a:spcBef>
                        <a:spcAft>
                          <a:spcPts val="0"/>
                        </a:spcAft>
                      </a:pPr>
                      <a:r>
                        <a:rPr lang="tr-TR" sz="1100" b="0" kern="1200" dirty="0">
                          <a:solidFill>
                            <a:schemeClr val="tx1"/>
                          </a:solidFill>
                          <a:effectLst/>
                          <a:latin typeface="+mn-lt"/>
                          <a:ea typeface="+mn-ea"/>
                          <a:cs typeface="+mn-cs"/>
                        </a:rPr>
                        <a:t>10</a:t>
                      </a:r>
                      <a:endParaRPr lang="en-US" sz="1100" b="0" kern="1200" dirty="0">
                        <a:solidFill>
                          <a:schemeClr val="tx1"/>
                        </a:solidFill>
                        <a:effectLst/>
                        <a:latin typeface="+mn-lt"/>
                        <a:ea typeface="+mn-ea"/>
                        <a:cs typeface="+mn-cs"/>
                      </a:endParaRPr>
                    </a:p>
                  </a:txBody>
                  <a:tcPr marL="68580" marR="68580" marT="0" marB="0"/>
                </a:tc>
                <a:tc>
                  <a:txBody>
                    <a:bodyPr/>
                    <a:lstStyle/>
                    <a:p>
                      <a:pPr marL="0" marR="0" algn="ctr">
                        <a:lnSpc>
                          <a:spcPct val="115000"/>
                        </a:lnSpc>
                        <a:spcBef>
                          <a:spcPts val="0"/>
                        </a:spcBef>
                        <a:spcAft>
                          <a:spcPts val="0"/>
                        </a:spcAft>
                      </a:pPr>
                      <a:r>
                        <a:rPr lang="tr-TR" sz="1100" b="0" kern="1200" dirty="0">
                          <a:solidFill>
                            <a:schemeClr val="tx1"/>
                          </a:solidFill>
                          <a:effectLst/>
                          <a:latin typeface="+mn-lt"/>
                          <a:ea typeface="+mn-ea"/>
                          <a:cs typeface="+mn-cs"/>
                        </a:rPr>
                        <a:t>151</a:t>
                      </a:r>
                      <a:endParaRPr lang="en-US" sz="1100" b="0" kern="1200" dirty="0">
                        <a:solidFill>
                          <a:schemeClr val="tx1"/>
                        </a:solidFill>
                        <a:effectLst/>
                        <a:latin typeface="+mn-lt"/>
                        <a:ea typeface="+mn-ea"/>
                        <a:cs typeface="+mn-cs"/>
                      </a:endParaRPr>
                    </a:p>
                  </a:txBody>
                  <a:tcPr marL="68580" marR="68580" marT="0" marB="0"/>
                </a:tc>
                <a:tc>
                  <a:txBody>
                    <a:bodyPr/>
                    <a:lstStyle/>
                    <a:p>
                      <a:pPr marL="0" marR="0" algn="ctr">
                        <a:lnSpc>
                          <a:spcPct val="115000"/>
                        </a:lnSpc>
                        <a:spcBef>
                          <a:spcPts val="0"/>
                        </a:spcBef>
                        <a:spcAft>
                          <a:spcPts val="0"/>
                        </a:spcAft>
                      </a:pPr>
                      <a:r>
                        <a:rPr lang="tr-TR" sz="1100" b="1" kern="1200" dirty="0">
                          <a:solidFill>
                            <a:schemeClr val="tx1"/>
                          </a:solidFill>
                          <a:effectLst/>
                          <a:latin typeface="+mn-lt"/>
                          <a:ea typeface="+mn-ea"/>
                          <a:cs typeface="+mn-cs"/>
                        </a:rPr>
                        <a:t>1</a:t>
                      </a:r>
                      <a:endParaRPr lang="en-US" sz="1100" b="1"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4"/>
                  </a:ext>
                </a:extLst>
              </a:tr>
              <a:tr h="219659">
                <a:tc>
                  <a:txBody>
                    <a:bodyPr/>
                    <a:lstStyle/>
                    <a:p>
                      <a:pPr marL="0" marR="0" algn="ctr">
                        <a:lnSpc>
                          <a:spcPct val="115000"/>
                        </a:lnSpc>
                        <a:spcBef>
                          <a:spcPts val="0"/>
                        </a:spcBef>
                        <a:spcAft>
                          <a:spcPts val="0"/>
                        </a:spcAft>
                      </a:pPr>
                      <a:r>
                        <a:rPr lang="en-US" sz="1100" dirty="0" err="1">
                          <a:effectLst/>
                        </a:rPr>
                        <a:t>Mısır</a:t>
                      </a:r>
                      <a:endParaRPr lang="en-US" sz="1100" dirty="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400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40</a:t>
                      </a:r>
                      <a:endParaRPr lang="en-US" sz="1100" dirty="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45</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6.55</a:t>
                      </a:r>
                      <a:endParaRPr lang="en-US" sz="1100" dirty="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137</a:t>
                      </a:r>
                      <a:endParaRPr lang="en-US" sz="1100" dirty="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tr-TR" sz="1100" b="1" dirty="0">
                          <a:solidFill>
                            <a:schemeClr val="tx1"/>
                          </a:solidFill>
                          <a:effectLst/>
                          <a:latin typeface="Calibri"/>
                          <a:ea typeface="Calibri"/>
                          <a:cs typeface="Times New Roman"/>
                        </a:rPr>
                        <a:t>1</a:t>
                      </a:r>
                      <a:endParaRPr lang="en-US" sz="11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219659">
                <a:tc>
                  <a:txBody>
                    <a:bodyPr/>
                    <a:lstStyle/>
                    <a:p>
                      <a:pPr marL="0" marR="0" algn="ctr">
                        <a:lnSpc>
                          <a:spcPct val="115000"/>
                        </a:lnSpc>
                        <a:spcBef>
                          <a:spcPts val="0"/>
                        </a:spcBef>
                        <a:spcAft>
                          <a:spcPts val="0"/>
                        </a:spcAft>
                      </a:pPr>
                      <a:r>
                        <a:rPr lang="en-US" sz="1100" dirty="0" err="1">
                          <a:effectLst/>
                        </a:rPr>
                        <a:t>Mısır</a:t>
                      </a:r>
                      <a:r>
                        <a:rPr lang="en-US" sz="1100" dirty="0">
                          <a:effectLst/>
                        </a:rPr>
                        <a:t> </a:t>
                      </a:r>
                      <a:r>
                        <a:rPr lang="en-US" sz="1100" dirty="0" err="1">
                          <a:effectLst/>
                        </a:rPr>
                        <a:t>Koçanı</a:t>
                      </a:r>
                      <a:endParaRPr lang="en-US" sz="1100" dirty="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400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40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30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7.6</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115</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tr-TR" sz="1100" b="1" dirty="0">
                          <a:solidFill>
                            <a:schemeClr val="tx1"/>
                          </a:solidFill>
                          <a:effectLst/>
                          <a:latin typeface="Calibri"/>
                          <a:ea typeface="Calibri"/>
                          <a:cs typeface="Times New Roman"/>
                        </a:rPr>
                        <a:t>1</a:t>
                      </a:r>
                      <a:endParaRPr lang="en-US" sz="11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219659">
                <a:tc>
                  <a:txBody>
                    <a:bodyPr/>
                    <a:lstStyle/>
                    <a:p>
                      <a:pPr marL="0" marR="0" algn="ctr">
                        <a:lnSpc>
                          <a:spcPct val="115000"/>
                        </a:lnSpc>
                        <a:spcBef>
                          <a:spcPts val="0"/>
                        </a:spcBef>
                        <a:spcAft>
                          <a:spcPts val="0"/>
                        </a:spcAft>
                      </a:pPr>
                      <a:r>
                        <a:rPr lang="en-US" sz="1100">
                          <a:effectLst/>
                        </a:rPr>
                        <a:t>Mısır Nişastası</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380</a:t>
                      </a:r>
                      <a:endParaRPr lang="en-US" sz="1100" dirty="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20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40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7.9</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206</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tr-TR" sz="1100" b="1" dirty="0">
                          <a:solidFill>
                            <a:schemeClr val="tx1"/>
                          </a:solidFill>
                          <a:effectLst/>
                          <a:latin typeface="Calibri"/>
                          <a:ea typeface="Calibri"/>
                          <a:cs typeface="Times New Roman"/>
                        </a:rPr>
                        <a:t>2</a:t>
                      </a:r>
                      <a:endParaRPr lang="en-US" sz="11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r h="219659">
                <a:tc>
                  <a:txBody>
                    <a:bodyPr/>
                    <a:lstStyle/>
                    <a:p>
                      <a:pPr marL="0" marR="0" algn="ctr">
                        <a:lnSpc>
                          <a:spcPct val="115000"/>
                        </a:lnSpc>
                        <a:spcBef>
                          <a:spcPts val="0"/>
                        </a:spcBef>
                        <a:spcAft>
                          <a:spcPts val="0"/>
                        </a:spcAft>
                      </a:pPr>
                      <a:r>
                        <a:rPr lang="en-US" sz="1100">
                          <a:effectLst/>
                        </a:rPr>
                        <a:t>Pamuk Linteri</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520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dirty="0">
                          <a:effectLst/>
                        </a:rPr>
                        <a:t>192</a:t>
                      </a:r>
                      <a:endParaRPr lang="en-US" sz="1100" dirty="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500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3.3</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3.5</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tr-TR" sz="1100" b="1" dirty="0">
                          <a:solidFill>
                            <a:schemeClr val="tx1"/>
                          </a:solidFill>
                          <a:effectLst/>
                          <a:latin typeface="Calibri"/>
                          <a:ea typeface="Calibri"/>
                          <a:cs typeface="Times New Roman"/>
                        </a:rPr>
                        <a:t>1</a:t>
                      </a:r>
                      <a:endParaRPr lang="en-US" sz="11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r h="219659">
                <a:tc>
                  <a:txBody>
                    <a:bodyPr/>
                    <a:lstStyle/>
                    <a:p>
                      <a:pPr marL="0" marR="0" algn="ctr">
                        <a:lnSpc>
                          <a:spcPct val="115000"/>
                        </a:lnSpc>
                        <a:spcBef>
                          <a:spcPts val="0"/>
                        </a:spcBef>
                        <a:spcAft>
                          <a:spcPts val="0"/>
                        </a:spcAft>
                      </a:pPr>
                      <a:r>
                        <a:rPr lang="en-US" sz="1100" dirty="0" err="1">
                          <a:effectLst/>
                        </a:rPr>
                        <a:t>Tahıl</a:t>
                      </a:r>
                      <a:r>
                        <a:rPr lang="en-US" sz="1100" dirty="0">
                          <a:effectLst/>
                        </a:rPr>
                        <a:t>, </a:t>
                      </a:r>
                      <a:r>
                        <a:rPr lang="en-US" sz="1100" dirty="0" err="1">
                          <a:effectLst/>
                        </a:rPr>
                        <a:t>karışık</a:t>
                      </a:r>
                      <a:endParaRPr lang="en-US" sz="1100" dirty="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430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30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55</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7.9</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126</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tr-TR" sz="1100" b="1" dirty="0">
                          <a:solidFill>
                            <a:schemeClr val="tx1"/>
                          </a:solidFill>
                          <a:effectLst/>
                          <a:latin typeface="Calibri"/>
                          <a:ea typeface="Calibri"/>
                          <a:cs typeface="Times New Roman"/>
                        </a:rPr>
                        <a:t>1</a:t>
                      </a:r>
                      <a:endParaRPr lang="en-US" sz="11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09"/>
                  </a:ext>
                </a:extLst>
              </a:tr>
              <a:tr h="219659">
                <a:tc>
                  <a:txBody>
                    <a:bodyPr/>
                    <a:lstStyle/>
                    <a:p>
                      <a:pPr marL="0" marR="0" algn="ctr">
                        <a:lnSpc>
                          <a:spcPct val="115000"/>
                        </a:lnSpc>
                        <a:spcBef>
                          <a:spcPts val="0"/>
                        </a:spcBef>
                        <a:spcAft>
                          <a:spcPts val="0"/>
                        </a:spcAft>
                      </a:pPr>
                      <a:r>
                        <a:rPr lang="en-US" sz="1100">
                          <a:effectLst/>
                        </a:rPr>
                        <a:t>Pirinç</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440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40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45</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6.4</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82</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tr-TR" sz="1100" b="1" dirty="0">
                          <a:solidFill>
                            <a:schemeClr val="tx1"/>
                          </a:solidFill>
                          <a:effectLst/>
                          <a:latin typeface="Calibri"/>
                          <a:ea typeface="Calibri"/>
                          <a:cs typeface="Times New Roman"/>
                        </a:rPr>
                        <a:t>1</a:t>
                      </a:r>
                      <a:endParaRPr lang="en-US" sz="11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10"/>
                  </a:ext>
                </a:extLst>
              </a:tr>
              <a:tr h="219659">
                <a:tc>
                  <a:txBody>
                    <a:bodyPr/>
                    <a:lstStyle/>
                    <a:p>
                      <a:pPr marL="0" marR="0" algn="ctr">
                        <a:lnSpc>
                          <a:spcPct val="115000"/>
                        </a:lnSpc>
                        <a:spcBef>
                          <a:spcPts val="0"/>
                        </a:spcBef>
                        <a:spcAft>
                          <a:spcPts val="0"/>
                        </a:spcAft>
                      </a:pPr>
                      <a:r>
                        <a:rPr lang="en-US" sz="1100">
                          <a:effectLst/>
                        </a:rPr>
                        <a:t>Şeker</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350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30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35</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6.3</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115</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tr-TR" sz="1100" b="1" dirty="0">
                          <a:solidFill>
                            <a:schemeClr val="tx1"/>
                          </a:solidFill>
                          <a:effectLst/>
                          <a:latin typeface="Calibri"/>
                          <a:ea typeface="Calibri"/>
                          <a:cs typeface="Times New Roman"/>
                        </a:rPr>
                        <a:t>1</a:t>
                      </a:r>
                      <a:endParaRPr lang="en-US" sz="11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11"/>
                  </a:ext>
                </a:extLst>
              </a:tr>
              <a:tr h="219659">
                <a:tc>
                  <a:txBody>
                    <a:bodyPr/>
                    <a:lstStyle/>
                    <a:p>
                      <a:pPr marL="0" marR="0" algn="ctr">
                        <a:lnSpc>
                          <a:spcPct val="115000"/>
                        </a:lnSpc>
                        <a:spcBef>
                          <a:spcPts val="0"/>
                        </a:spcBef>
                        <a:spcAft>
                          <a:spcPts val="0"/>
                        </a:spcAft>
                      </a:pPr>
                      <a:r>
                        <a:rPr lang="en-US" sz="1100" dirty="0" err="1">
                          <a:effectLst/>
                        </a:rPr>
                        <a:t>Buğday</a:t>
                      </a:r>
                      <a:endParaRPr lang="en-US" sz="1100" dirty="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480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60</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55</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7.1</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a:effectLst/>
                        </a:rPr>
                        <a:t>82</a:t>
                      </a:r>
                      <a:endParaRPr lang="en-US" sz="1100">
                        <a:solidFill>
                          <a:srgbClr val="365F91"/>
                        </a:solidFill>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tr-TR" sz="1100" b="1" dirty="0">
                          <a:solidFill>
                            <a:schemeClr val="tx1"/>
                          </a:solidFill>
                          <a:effectLst/>
                          <a:latin typeface="Calibri"/>
                          <a:ea typeface="Calibri"/>
                          <a:cs typeface="Times New Roman"/>
                        </a:rPr>
                        <a:t>1</a:t>
                      </a:r>
                      <a:endParaRPr lang="en-US" sz="1100" b="1" dirty="0">
                        <a:solidFill>
                          <a:schemeClr val="tx1"/>
                        </a:solidFill>
                        <a:effectLst/>
                        <a:latin typeface="Calibri"/>
                        <a:ea typeface="Calibri"/>
                        <a:cs typeface="Times New Roman"/>
                      </a:endParaRPr>
                    </a:p>
                  </a:txBody>
                  <a:tcPr marL="68580" marR="68580" marT="0" marB="0"/>
                </a:tc>
                <a:extLst>
                  <a:ext uri="{0D108BD9-81ED-4DB2-BD59-A6C34878D82A}">
                    <a16:rowId xmlns:a16="http://schemas.microsoft.com/office/drawing/2014/main" val="10012"/>
                  </a:ext>
                </a:extLst>
              </a:tr>
            </a:tbl>
          </a:graphicData>
        </a:graphic>
      </p:graphicFrame>
      <p:sp>
        <p:nvSpPr>
          <p:cNvPr id="4" name="TextBox 3"/>
          <p:cNvSpPr txBox="1"/>
          <p:nvPr/>
        </p:nvSpPr>
        <p:spPr>
          <a:xfrm>
            <a:off x="228600" y="5580917"/>
            <a:ext cx="2667000" cy="276999"/>
          </a:xfrm>
          <a:prstGeom prst="rect">
            <a:avLst/>
          </a:prstGeom>
          <a:noFill/>
        </p:spPr>
        <p:txBody>
          <a:bodyPr wrap="square" rtlCol="0">
            <a:spAutoFit/>
          </a:bodyPr>
          <a:lstStyle/>
          <a:p>
            <a:r>
              <a:rPr lang="tr-TR" sz="1200" dirty="0"/>
              <a:t>Ref NFPA 68, 61, 499</a:t>
            </a:r>
            <a:endParaRPr lang="en-US" sz="1200" dirty="0"/>
          </a:p>
        </p:txBody>
      </p:sp>
      <p:sp>
        <p:nvSpPr>
          <p:cNvPr id="5" name="TextBox 4"/>
          <p:cNvSpPr txBox="1"/>
          <p:nvPr/>
        </p:nvSpPr>
        <p:spPr>
          <a:xfrm>
            <a:off x="2000348" y="5678792"/>
            <a:ext cx="6892132" cy="307777"/>
          </a:xfrm>
          <a:prstGeom prst="rect">
            <a:avLst/>
          </a:prstGeom>
          <a:noFill/>
        </p:spPr>
        <p:txBody>
          <a:bodyPr wrap="square" rtlCol="0">
            <a:spAutoFit/>
          </a:bodyPr>
          <a:lstStyle/>
          <a:p>
            <a:r>
              <a:rPr lang="tr-TR" sz="1400" b="1" dirty="0"/>
              <a:t>UYARI – Yukarıdaki değerler , tozun parçacık büyüklüğü ve rutubet oranına göre değişir</a:t>
            </a:r>
            <a:endParaRPr lang="en-US" sz="1400" b="1" dirty="0"/>
          </a:p>
        </p:txBody>
      </p:sp>
    </p:spTree>
    <p:extLst>
      <p:ext uri="{BB962C8B-B14F-4D97-AF65-F5344CB8AC3E}">
        <p14:creationId xmlns:p14="http://schemas.microsoft.com/office/powerpoint/2010/main" val="3969142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İçten Yanma – Malzeme Birikimi ve Alevlenme İlişkisi</a:t>
            </a:r>
          </a:p>
        </p:txBody>
      </p:sp>
      <p:pic>
        <p:nvPicPr>
          <p:cNvPr id="7" name="Picture 6">
            <a:extLst>
              <a:ext uri="{FF2B5EF4-FFF2-40B4-BE49-F238E27FC236}">
                <a16:creationId xmlns:a16="http://schemas.microsoft.com/office/drawing/2014/main" id="{72B38C4D-D7CE-4406-81D0-54DA370EF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84784"/>
            <a:ext cx="5184576" cy="497137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601F4033-1A66-4B34-8C5B-3CEC799FC085}"/>
              </a:ext>
            </a:extLst>
          </p:cNvPr>
          <p:cNvSpPr/>
          <p:nvPr/>
        </p:nvSpPr>
        <p:spPr>
          <a:xfrm>
            <a:off x="5508104" y="1844824"/>
            <a:ext cx="1584176"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A87E89E-3F4C-4F27-A554-21CC18D2A048}"/>
              </a:ext>
            </a:extLst>
          </p:cNvPr>
          <p:cNvSpPr txBox="1"/>
          <p:nvPr/>
        </p:nvSpPr>
        <p:spPr>
          <a:xfrm>
            <a:off x="7455029" y="1772816"/>
            <a:ext cx="1005403" cy="369332"/>
          </a:xfrm>
          <a:prstGeom prst="rect">
            <a:avLst/>
          </a:prstGeom>
          <a:noFill/>
        </p:spPr>
        <p:txBody>
          <a:bodyPr wrap="none" rtlCol="0">
            <a:spAutoFit/>
          </a:bodyPr>
          <a:lstStyle/>
          <a:p>
            <a:r>
              <a:rPr lang="tr-TR" dirty="0"/>
              <a:t>100degC</a:t>
            </a:r>
            <a:endParaRPr lang="en-US" dirty="0"/>
          </a:p>
        </p:txBody>
      </p:sp>
      <p:cxnSp>
        <p:nvCxnSpPr>
          <p:cNvPr id="11" name="Straight Arrow Connector 10">
            <a:extLst>
              <a:ext uri="{FF2B5EF4-FFF2-40B4-BE49-F238E27FC236}">
                <a16:creationId xmlns:a16="http://schemas.microsoft.com/office/drawing/2014/main" id="{8E9F1AE2-D659-4244-BF8E-70804A5A9BFD}"/>
              </a:ext>
            </a:extLst>
          </p:cNvPr>
          <p:cNvCxnSpPr>
            <a:cxnSpLocks/>
            <a:endCxn id="8" idx="1"/>
          </p:cNvCxnSpPr>
          <p:nvPr/>
        </p:nvCxnSpPr>
        <p:spPr>
          <a:xfrm flipV="1">
            <a:off x="7020272" y="1957482"/>
            <a:ext cx="434757" cy="640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00907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3200" dirty="0"/>
              <a:t>MIE Alevlenme Enerjisi ve Risk Analizi İlişkisi</a:t>
            </a:r>
          </a:p>
        </p:txBody>
      </p:sp>
      <p:graphicFrame>
        <p:nvGraphicFramePr>
          <p:cNvPr id="3" name="Table 2">
            <a:extLst>
              <a:ext uri="{FF2B5EF4-FFF2-40B4-BE49-F238E27FC236}">
                <a16:creationId xmlns:a16="http://schemas.microsoft.com/office/drawing/2014/main" id="{E8552DF3-D98D-4661-87FF-4A2D904E0EE6}"/>
              </a:ext>
            </a:extLst>
          </p:cNvPr>
          <p:cNvGraphicFramePr>
            <a:graphicFrameLocks noGrp="1"/>
          </p:cNvGraphicFramePr>
          <p:nvPr>
            <p:extLst>
              <p:ext uri="{D42A27DB-BD31-4B8C-83A1-F6EECF244321}">
                <p14:modId xmlns:p14="http://schemas.microsoft.com/office/powerpoint/2010/main" val="1767353203"/>
              </p:ext>
            </p:extLst>
          </p:nvPr>
        </p:nvGraphicFramePr>
        <p:xfrm>
          <a:off x="1691680" y="2132856"/>
          <a:ext cx="5472608" cy="1926335"/>
        </p:xfrm>
        <a:graphic>
          <a:graphicData uri="http://schemas.openxmlformats.org/drawingml/2006/table">
            <a:tbl>
              <a:tblPr>
                <a:tableStyleId>{22838BEF-8BB2-4498-84A7-C5851F593DF1}</a:tableStyleId>
              </a:tblPr>
              <a:tblGrid>
                <a:gridCol w="3468852">
                  <a:extLst>
                    <a:ext uri="{9D8B030D-6E8A-4147-A177-3AD203B41FA5}">
                      <a16:colId xmlns:a16="http://schemas.microsoft.com/office/drawing/2014/main" val="1360839306"/>
                    </a:ext>
                  </a:extLst>
                </a:gridCol>
                <a:gridCol w="2003756">
                  <a:extLst>
                    <a:ext uri="{9D8B030D-6E8A-4147-A177-3AD203B41FA5}">
                      <a16:colId xmlns:a16="http://schemas.microsoft.com/office/drawing/2014/main" val="2119330603"/>
                    </a:ext>
                  </a:extLst>
                </a:gridCol>
              </a:tblGrid>
              <a:tr h="634015">
                <a:tc>
                  <a:txBody>
                    <a:bodyPr/>
                    <a:lstStyle/>
                    <a:p>
                      <a:pPr algn="ctr" fontAlgn="b"/>
                      <a:r>
                        <a:rPr lang="en-US" sz="1600" b="1" u="none" strike="noStrike" dirty="0">
                          <a:effectLst/>
                        </a:rPr>
                        <a:t>MIE</a:t>
                      </a:r>
                      <a:endParaRPr lang="en-US"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600" b="1" u="none" strike="noStrike" dirty="0" err="1">
                          <a:effectLst/>
                        </a:rPr>
                        <a:t>Tozları</a:t>
                      </a:r>
                      <a:r>
                        <a:rPr lang="en-US" sz="1600" b="1" u="none" strike="noStrike" dirty="0">
                          <a:effectLst/>
                        </a:rPr>
                        <a:t> </a:t>
                      </a:r>
                      <a:r>
                        <a:rPr lang="en-US" sz="1600" b="1" u="none" strike="noStrike" dirty="0" err="1">
                          <a:effectLst/>
                        </a:rPr>
                        <a:t>Alevlendirme</a:t>
                      </a:r>
                      <a:r>
                        <a:rPr lang="en-US" sz="1600" b="1" u="none" strike="noStrike" dirty="0">
                          <a:effectLst/>
                        </a:rPr>
                        <a:t> </a:t>
                      </a:r>
                      <a:r>
                        <a:rPr lang="en-US" sz="1600" b="1" u="none" strike="noStrike" dirty="0" err="1">
                          <a:effectLst/>
                        </a:rPr>
                        <a:t>Olasılığı</a:t>
                      </a:r>
                      <a:r>
                        <a:rPr lang="en-US" sz="1600" b="1" u="none" strike="noStrike" dirty="0">
                          <a:effectLst/>
                        </a:rPr>
                        <a:t>, </a:t>
                      </a:r>
                      <a:r>
                        <a:rPr lang="en-US" sz="1600" b="1" u="none" strike="noStrike" dirty="0" err="1">
                          <a:effectLst/>
                        </a:rPr>
                        <a:t>Pign</a:t>
                      </a:r>
                      <a:endParaRPr lang="en-US" sz="16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38004103"/>
                  </a:ext>
                </a:extLst>
              </a:tr>
              <a:tr h="323080">
                <a:tc>
                  <a:txBody>
                    <a:bodyPr/>
                    <a:lstStyle/>
                    <a:p>
                      <a:pPr algn="ctr" fontAlgn="b"/>
                      <a:r>
                        <a:rPr lang="en-US" sz="1600" u="none" strike="noStrike" dirty="0">
                          <a:effectLst/>
                        </a:rPr>
                        <a:t>0 &lt; </a:t>
                      </a:r>
                      <a:r>
                        <a:rPr lang="en-US" sz="1600" u="none" strike="noStrike" dirty="0" err="1">
                          <a:effectLst/>
                        </a:rPr>
                        <a:t>mie</a:t>
                      </a:r>
                      <a:r>
                        <a:rPr lang="en-US" sz="1600" u="none" strike="noStrike" dirty="0">
                          <a:effectLst/>
                        </a:rPr>
                        <a:t> &lt; 10mj</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100%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78095837"/>
                  </a:ext>
                </a:extLst>
              </a:tr>
              <a:tr h="323080">
                <a:tc>
                  <a:txBody>
                    <a:bodyPr/>
                    <a:lstStyle/>
                    <a:p>
                      <a:pPr algn="ctr" fontAlgn="b"/>
                      <a:r>
                        <a:rPr lang="en-US" sz="1600" u="none" strike="noStrike" dirty="0">
                          <a:effectLst/>
                        </a:rPr>
                        <a:t>10 &lt; </a:t>
                      </a:r>
                      <a:r>
                        <a:rPr lang="en-US" sz="1600" u="none" strike="noStrike" dirty="0" err="1">
                          <a:effectLst/>
                        </a:rPr>
                        <a:t>mie</a:t>
                      </a:r>
                      <a:r>
                        <a:rPr lang="en-US" sz="1600" u="none" strike="noStrike" dirty="0">
                          <a:effectLst/>
                        </a:rPr>
                        <a:t> &lt; 100mj</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12033850"/>
                  </a:ext>
                </a:extLst>
              </a:tr>
              <a:tr h="323080">
                <a:tc>
                  <a:txBody>
                    <a:bodyPr/>
                    <a:lstStyle/>
                    <a:p>
                      <a:pPr algn="ctr" fontAlgn="b"/>
                      <a:r>
                        <a:rPr lang="en-US" sz="1600" u="none" strike="noStrike" dirty="0">
                          <a:effectLst/>
                        </a:rPr>
                        <a:t>100mj &lt; </a:t>
                      </a:r>
                      <a:r>
                        <a:rPr lang="en-US" sz="1600" u="none" strike="noStrike" dirty="0" err="1">
                          <a:effectLst/>
                        </a:rPr>
                        <a:t>mie</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31139484"/>
                  </a:ext>
                </a:extLst>
              </a:tr>
              <a:tr h="323080">
                <a:tc>
                  <a:txBody>
                    <a:bodyPr/>
                    <a:lstStyle/>
                    <a:p>
                      <a:pPr algn="ctr" fontAlgn="b"/>
                      <a:r>
                        <a:rPr lang="en-US" sz="1600" u="none" strike="noStrike" dirty="0" err="1">
                          <a:effectLst/>
                        </a:rPr>
                        <a:t>Sıcak</a:t>
                      </a:r>
                      <a:r>
                        <a:rPr lang="en-US" sz="1600" u="none" strike="noStrike" dirty="0">
                          <a:effectLst/>
                        </a:rPr>
                        <a:t> </a:t>
                      </a:r>
                      <a:r>
                        <a:rPr lang="en-US" sz="1600" u="none" strike="noStrike" dirty="0" err="1">
                          <a:effectLst/>
                        </a:rPr>
                        <a:t>iş</a:t>
                      </a:r>
                      <a:r>
                        <a:rPr lang="en-US" sz="1600" u="none" strike="noStrike" dirty="0">
                          <a:effectLst/>
                        </a:rPr>
                        <a:t>, </a:t>
                      </a:r>
                      <a:r>
                        <a:rPr lang="en-US" sz="1600" u="none" strike="noStrike" dirty="0" err="1">
                          <a:effectLst/>
                        </a:rPr>
                        <a:t>rulman</a:t>
                      </a:r>
                      <a:r>
                        <a:rPr lang="en-US" sz="1600" u="none" strike="noStrike" dirty="0">
                          <a:effectLst/>
                        </a:rPr>
                        <a:t> </a:t>
                      </a:r>
                      <a:r>
                        <a:rPr lang="en-US" sz="1600" u="none" strike="noStrike" dirty="0" err="1">
                          <a:effectLst/>
                        </a:rPr>
                        <a:t>sürtünmesi</a:t>
                      </a:r>
                      <a:r>
                        <a:rPr lang="en-US" sz="1600" u="none" strike="noStrike" dirty="0">
                          <a:effectLst/>
                        </a:rPr>
                        <a:t>, </a:t>
                      </a:r>
                      <a:r>
                        <a:rPr lang="en-US" sz="1600" u="none" strike="noStrike" dirty="0" err="1">
                          <a:effectLst/>
                        </a:rPr>
                        <a:t>kıvılcım</a:t>
                      </a:r>
                      <a:r>
                        <a:rPr lang="en-US" sz="1600" u="none" strike="noStrike" dirty="0">
                          <a:effectLst/>
                        </a:rPr>
                        <a:t>, vs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100%</a:t>
                      </a:r>
                      <a:endParaRPr lang="en-US"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99901012"/>
                  </a:ext>
                </a:extLst>
              </a:tr>
            </a:tbl>
          </a:graphicData>
        </a:graphic>
      </p:graphicFrame>
      <p:sp>
        <p:nvSpPr>
          <p:cNvPr id="9" name="TextBox 8">
            <a:extLst>
              <a:ext uri="{FF2B5EF4-FFF2-40B4-BE49-F238E27FC236}">
                <a16:creationId xmlns:a16="http://schemas.microsoft.com/office/drawing/2014/main" id="{7A3EF871-696B-4266-82E8-6DF09F48B7DF}"/>
              </a:ext>
            </a:extLst>
          </p:cNvPr>
          <p:cNvSpPr txBox="1"/>
          <p:nvPr/>
        </p:nvSpPr>
        <p:spPr>
          <a:xfrm>
            <a:off x="2339752" y="4059193"/>
            <a:ext cx="4572000" cy="307777"/>
          </a:xfrm>
          <a:prstGeom prst="rect">
            <a:avLst/>
          </a:prstGeom>
          <a:noFill/>
        </p:spPr>
        <p:txBody>
          <a:bodyPr wrap="square">
            <a:spAutoFit/>
          </a:bodyPr>
          <a:lstStyle/>
          <a:p>
            <a:r>
              <a:rPr lang="en-US" sz="1400" dirty="0"/>
              <a:t>ref AICHE CCPS</a:t>
            </a:r>
          </a:p>
        </p:txBody>
      </p:sp>
    </p:spTree>
    <p:extLst>
      <p:ext uri="{BB962C8B-B14F-4D97-AF65-F5344CB8AC3E}">
        <p14:creationId xmlns:p14="http://schemas.microsoft.com/office/powerpoint/2010/main" val="3813619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Malzeme bilgisi proses risk analizinde nerelerde kullanılır?</a:t>
            </a:r>
          </a:p>
        </p:txBody>
      </p:sp>
      <p:graphicFrame>
        <p:nvGraphicFramePr>
          <p:cNvPr id="3" name="Table 2">
            <a:extLst>
              <a:ext uri="{FF2B5EF4-FFF2-40B4-BE49-F238E27FC236}">
                <a16:creationId xmlns:a16="http://schemas.microsoft.com/office/drawing/2014/main" id="{1986C9B2-B7AA-4C46-B519-374B1D34A71D}"/>
              </a:ext>
            </a:extLst>
          </p:cNvPr>
          <p:cNvGraphicFramePr>
            <a:graphicFrameLocks noGrp="1"/>
          </p:cNvGraphicFramePr>
          <p:nvPr>
            <p:extLst>
              <p:ext uri="{D42A27DB-BD31-4B8C-83A1-F6EECF244321}">
                <p14:modId xmlns:p14="http://schemas.microsoft.com/office/powerpoint/2010/main" val="879114789"/>
              </p:ext>
            </p:extLst>
          </p:nvPr>
        </p:nvGraphicFramePr>
        <p:xfrm>
          <a:off x="387350" y="1524000"/>
          <a:ext cx="8505130" cy="4065241"/>
        </p:xfrm>
        <a:graphic>
          <a:graphicData uri="http://schemas.openxmlformats.org/drawingml/2006/table">
            <a:tbl>
              <a:tblPr>
                <a:tableStyleId>{5C22544A-7EE6-4342-B048-85BDC9FD1C3A}</a:tableStyleId>
              </a:tblPr>
              <a:tblGrid>
                <a:gridCol w="1949370">
                  <a:extLst>
                    <a:ext uri="{9D8B030D-6E8A-4147-A177-3AD203B41FA5}">
                      <a16:colId xmlns:a16="http://schemas.microsoft.com/office/drawing/2014/main" val="2082383562"/>
                    </a:ext>
                  </a:extLst>
                </a:gridCol>
                <a:gridCol w="640889">
                  <a:extLst>
                    <a:ext uri="{9D8B030D-6E8A-4147-A177-3AD203B41FA5}">
                      <a16:colId xmlns:a16="http://schemas.microsoft.com/office/drawing/2014/main" val="1572529891"/>
                    </a:ext>
                  </a:extLst>
                </a:gridCol>
                <a:gridCol w="640889">
                  <a:extLst>
                    <a:ext uri="{9D8B030D-6E8A-4147-A177-3AD203B41FA5}">
                      <a16:colId xmlns:a16="http://schemas.microsoft.com/office/drawing/2014/main" val="3481408124"/>
                    </a:ext>
                  </a:extLst>
                </a:gridCol>
                <a:gridCol w="640889">
                  <a:extLst>
                    <a:ext uri="{9D8B030D-6E8A-4147-A177-3AD203B41FA5}">
                      <a16:colId xmlns:a16="http://schemas.microsoft.com/office/drawing/2014/main" val="3597446577"/>
                    </a:ext>
                  </a:extLst>
                </a:gridCol>
                <a:gridCol w="640889">
                  <a:extLst>
                    <a:ext uri="{9D8B030D-6E8A-4147-A177-3AD203B41FA5}">
                      <a16:colId xmlns:a16="http://schemas.microsoft.com/office/drawing/2014/main" val="1424351675"/>
                    </a:ext>
                  </a:extLst>
                </a:gridCol>
                <a:gridCol w="787759">
                  <a:extLst>
                    <a:ext uri="{9D8B030D-6E8A-4147-A177-3AD203B41FA5}">
                      <a16:colId xmlns:a16="http://schemas.microsoft.com/office/drawing/2014/main" val="1146079162"/>
                    </a:ext>
                  </a:extLst>
                </a:gridCol>
                <a:gridCol w="640889">
                  <a:extLst>
                    <a:ext uri="{9D8B030D-6E8A-4147-A177-3AD203B41FA5}">
                      <a16:colId xmlns:a16="http://schemas.microsoft.com/office/drawing/2014/main" val="3899129610"/>
                    </a:ext>
                  </a:extLst>
                </a:gridCol>
                <a:gridCol w="640889">
                  <a:extLst>
                    <a:ext uri="{9D8B030D-6E8A-4147-A177-3AD203B41FA5}">
                      <a16:colId xmlns:a16="http://schemas.microsoft.com/office/drawing/2014/main" val="131255849"/>
                    </a:ext>
                  </a:extLst>
                </a:gridCol>
                <a:gridCol w="640889">
                  <a:extLst>
                    <a:ext uri="{9D8B030D-6E8A-4147-A177-3AD203B41FA5}">
                      <a16:colId xmlns:a16="http://schemas.microsoft.com/office/drawing/2014/main" val="3797677115"/>
                    </a:ext>
                  </a:extLst>
                </a:gridCol>
                <a:gridCol w="640889">
                  <a:extLst>
                    <a:ext uri="{9D8B030D-6E8A-4147-A177-3AD203B41FA5}">
                      <a16:colId xmlns:a16="http://schemas.microsoft.com/office/drawing/2014/main" val="485571477"/>
                    </a:ext>
                  </a:extLst>
                </a:gridCol>
                <a:gridCol w="640889">
                  <a:extLst>
                    <a:ext uri="{9D8B030D-6E8A-4147-A177-3AD203B41FA5}">
                      <a16:colId xmlns:a16="http://schemas.microsoft.com/office/drawing/2014/main" val="1488993825"/>
                    </a:ext>
                  </a:extLst>
                </a:gridCol>
              </a:tblGrid>
              <a:tr h="528481">
                <a:tc>
                  <a:txBody>
                    <a:bodyPr/>
                    <a:lstStyle/>
                    <a:p>
                      <a:pPr algn="ctr" rtl="0" fontAlgn="ctr"/>
                      <a:r>
                        <a:rPr lang="en-US" sz="1100" b="1" u="none" strike="noStrike" dirty="0">
                          <a:effectLst/>
                        </a:rPr>
                        <a:t>Proses / Test</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b="1" u="none" strike="noStrike" dirty="0">
                          <a:effectLst/>
                        </a:rPr>
                        <a:t>Go/No Go</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b="1" u="none" strike="noStrike" dirty="0">
                          <a:effectLst/>
                        </a:rPr>
                        <a:t>MIE (</a:t>
                      </a:r>
                      <a:r>
                        <a:rPr lang="en-US" sz="1100" b="1" u="none" strike="noStrike" dirty="0" err="1">
                          <a:effectLst/>
                        </a:rPr>
                        <a:t>mJ</a:t>
                      </a:r>
                      <a:r>
                        <a:rPr lang="en-US" sz="1100" b="1" u="none" strike="noStrike" dirty="0">
                          <a:effectLst/>
                        </a:rPr>
                        <a:t>)</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b="1" u="none" strike="noStrike" dirty="0" err="1">
                          <a:effectLst/>
                        </a:rPr>
                        <a:t>AIT_toz</a:t>
                      </a:r>
                      <a:r>
                        <a:rPr lang="en-US" sz="1100" b="1" u="none" strike="noStrike" dirty="0">
                          <a:effectLst/>
                        </a:rPr>
                        <a:t> </a:t>
                      </a:r>
                      <a:r>
                        <a:rPr lang="en-US" sz="1100" b="1" u="none" strike="noStrike" dirty="0" err="1">
                          <a:effectLst/>
                        </a:rPr>
                        <a:t>bulutu</a:t>
                      </a:r>
                      <a:r>
                        <a:rPr lang="en-US" sz="1100" b="1" u="none" strike="noStrike" dirty="0">
                          <a:effectLst/>
                        </a:rPr>
                        <a:t>, C</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b="1" u="none" strike="noStrike">
                          <a:effectLst/>
                        </a:rPr>
                        <a:t>AIT_ toz tabakası, C</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b="1" u="none" strike="noStrike" dirty="0" err="1">
                          <a:effectLst/>
                        </a:rPr>
                        <a:t>Kst</a:t>
                      </a:r>
                      <a:r>
                        <a:rPr lang="en-US" sz="1100" b="1" u="none" strike="noStrike" dirty="0">
                          <a:effectLst/>
                        </a:rPr>
                        <a:t> (</a:t>
                      </a:r>
                      <a:r>
                        <a:rPr lang="en-US" sz="1100" b="1" u="none" strike="noStrike" dirty="0" err="1">
                          <a:effectLst/>
                        </a:rPr>
                        <a:t>bar.m</a:t>
                      </a:r>
                      <a:r>
                        <a:rPr lang="en-US" sz="1100" b="1" u="none" strike="noStrike" dirty="0">
                          <a:effectLst/>
                        </a:rPr>
                        <a:t>/sec)</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b="1" u="none" strike="noStrike" dirty="0">
                          <a:effectLst/>
                        </a:rPr>
                        <a:t>MOC (%)</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b="1" u="none" strike="noStrike" dirty="0">
                          <a:effectLst/>
                        </a:rPr>
                        <a:t>MEC (g/m3)</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b="1" u="none" strike="noStrike" dirty="0" err="1">
                          <a:effectLst/>
                        </a:rPr>
                        <a:t>İçten</a:t>
                      </a:r>
                      <a:r>
                        <a:rPr lang="en-US" sz="1100" b="1" u="none" strike="noStrike" dirty="0">
                          <a:effectLst/>
                        </a:rPr>
                        <a:t> </a:t>
                      </a:r>
                      <a:r>
                        <a:rPr lang="en-US" sz="1100" b="1" u="none" strike="noStrike" dirty="0" err="1">
                          <a:effectLst/>
                        </a:rPr>
                        <a:t>Yanma</a:t>
                      </a:r>
                      <a:r>
                        <a:rPr lang="en-US" sz="1100" b="1" u="none" strike="noStrike" dirty="0">
                          <a:effectLst/>
                        </a:rPr>
                        <a:t> (</a:t>
                      </a:r>
                      <a:r>
                        <a:rPr lang="en-US" sz="1100" b="1" u="none" strike="noStrike" dirty="0" err="1">
                          <a:effectLst/>
                        </a:rPr>
                        <a:t>degC</a:t>
                      </a:r>
                      <a:r>
                        <a:rPr lang="en-US" sz="1100" b="1" u="none" strike="noStrike" dirty="0">
                          <a:effectLst/>
                        </a:rPr>
                        <a:t>)</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b="1" u="none" strike="noStrike" dirty="0">
                          <a:effectLst/>
                        </a:rPr>
                        <a:t>Volume Resistivity</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b="1" u="none" strike="noStrike" dirty="0">
                          <a:effectLst/>
                        </a:rPr>
                        <a:t>Chargeability</a:t>
                      </a:r>
                      <a:endParaRPr lang="en-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07608831"/>
                  </a:ext>
                </a:extLst>
              </a:tr>
              <a:tr h="213425">
                <a:tc>
                  <a:txBody>
                    <a:bodyPr/>
                    <a:lstStyle/>
                    <a:p>
                      <a:pPr algn="r" rtl="0" fontAlgn="b"/>
                      <a:r>
                        <a:rPr lang="tr-TR" sz="1100" b="1" u="none" strike="noStrike" dirty="0">
                          <a:effectLst/>
                        </a:rPr>
                        <a:t>Malzeme transfer</a:t>
                      </a:r>
                      <a:r>
                        <a:rPr lang="en-US" sz="1100" b="1" u="none" strike="noStrike" dirty="0">
                          <a:effectLst/>
                        </a:rPr>
                        <a:t>/ </a:t>
                      </a:r>
                      <a:r>
                        <a:rPr lang="tr-TR" sz="1100" b="1" u="none" strike="noStrike" dirty="0">
                          <a:effectLst/>
                        </a:rPr>
                        <a:t>boşaltma</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b="1" u="none" strike="noStrike" dirty="0">
                          <a:effectLst/>
                        </a:rPr>
                        <a:t>X</a:t>
                      </a:r>
                      <a:endParaRPr lang="en-US" sz="105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6905850"/>
                  </a:ext>
                </a:extLst>
              </a:tr>
              <a:tr h="213425">
                <a:tc>
                  <a:txBody>
                    <a:bodyPr/>
                    <a:lstStyle/>
                    <a:p>
                      <a:pPr algn="r" rtl="0" fontAlgn="b"/>
                      <a:r>
                        <a:rPr lang="en-US" sz="1100" b="1" u="none" strike="noStrike" dirty="0">
                          <a:effectLst/>
                        </a:rPr>
                        <a:t>Eleme</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b="1" u="none" strike="noStrike" dirty="0">
                          <a:effectLst/>
                        </a:rPr>
                        <a:t>X</a:t>
                      </a:r>
                      <a:endParaRPr lang="en-US" sz="105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06800744"/>
                  </a:ext>
                </a:extLst>
              </a:tr>
              <a:tr h="365872">
                <a:tc>
                  <a:txBody>
                    <a:bodyPr/>
                    <a:lstStyle/>
                    <a:p>
                      <a:pPr algn="r" rtl="0" fontAlgn="b"/>
                      <a:r>
                        <a:rPr lang="fr-FR" sz="1100" b="1" u="none" strike="noStrike">
                          <a:effectLst/>
                        </a:rPr>
                        <a:t>Karıştırma (tumble/double cone blending)</a:t>
                      </a:r>
                      <a:endParaRPr lang="fr-FR"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b="1"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dirty="0">
                          <a:effectLst/>
                        </a:rPr>
                        <a:t>X</a:t>
                      </a:r>
                      <a:endParaRPr lang="en-US" sz="105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72115394"/>
                  </a:ext>
                </a:extLst>
              </a:tr>
              <a:tr h="213425">
                <a:tc>
                  <a:txBody>
                    <a:bodyPr/>
                    <a:lstStyle/>
                    <a:p>
                      <a:pPr algn="r" rtl="0" fontAlgn="b"/>
                      <a:r>
                        <a:rPr lang="en-US" sz="1100" b="1" u="none" strike="noStrike" dirty="0">
                          <a:effectLst/>
                        </a:rPr>
                        <a:t>Ribbon Blending</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b="1"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0498808"/>
                  </a:ext>
                </a:extLst>
              </a:tr>
              <a:tr h="213425">
                <a:tc>
                  <a:txBody>
                    <a:bodyPr/>
                    <a:lstStyle/>
                    <a:p>
                      <a:pPr algn="r" rtl="0" fontAlgn="b"/>
                      <a:r>
                        <a:rPr lang="en-US" sz="1100" b="1" u="none" strike="noStrike">
                          <a:effectLst/>
                        </a:rPr>
                        <a:t>Öğütme (değirmenler)</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b="1"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10317559"/>
                  </a:ext>
                </a:extLst>
              </a:tr>
              <a:tr h="213425">
                <a:tc>
                  <a:txBody>
                    <a:bodyPr/>
                    <a:lstStyle/>
                    <a:p>
                      <a:pPr algn="r" rtl="0" fontAlgn="b"/>
                      <a:r>
                        <a:rPr lang="en-US" sz="1100" b="1" u="none" strike="noStrike">
                          <a:effectLst/>
                        </a:rPr>
                        <a:t>Jet değirmenler</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b="1"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93016170"/>
                  </a:ext>
                </a:extLst>
              </a:tr>
              <a:tr h="213425">
                <a:tc>
                  <a:txBody>
                    <a:bodyPr/>
                    <a:lstStyle/>
                    <a:p>
                      <a:pPr algn="r" rtl="0" fontAlgn="b"/>
                      <a:r>
                        <a:rPr lang="en-US" sz="1100" b="1" u="none" strike="noStrike">
                          <a:effectLst/>
                        </a:rPr>
                        <a:t>Spray/FB/Flash/Döner Kurutucu</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b="1" u="none" strike="noStrike" dirty="0">
                          <a:effectLst/>
                        </a:rPr>
                        <a:t>X</a:t>
                      </a:r>
                      <a:endParaRPr lang="en-US" sz="105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36650204"/>
                  </a:ext>
                </a:extLst>
              </a:tr>
              <a:tr h="213425">
                <a:tc>
                  <a:txBody>
                    <a:bodyPr/>
                    <a:lstStyle/>
                    <a:p>
                      <a:pPr algn="r" rtl="0" fontAlgn="b"/>
                      <a:r>
                        <a:rPr lang="en-US" sz="1100" b="1" u="none" strike="noStrike" dirty="0" err="1">
                          <a:effectLst/>
                        </a:rPr>
                        <a:t>Bantlı</a:t>
                      </a:r>
                      <a:r>
                        <a:rPr lang="en-US" sz="1100" b="1" u="none" strike="noStrike" dirty="0">
                          <a:effectLst/>
                        </a:rPr>
                        <a:t>  </a:t>
                      </a:r>
                      <a:r>
                        <a:rPr lang="en-US" sz="1100" b="1" u="none" strike="noStrike" dirty="0" err="1">
                          <a:effectLst/>
                        </a:rPr>
                        <a:t>Kurutucular</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b="1"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60267228"/>
                  </a:ext>
                </a:extLst>
              </a:tr>
              <a:tr h="213425">
                <a:tc>
                  <a:txBody>
                    <a:bodyPr/>
                    <a:lstStyle/>
                    <a:p>
                      <a:pPr algn="r" rtl="0" fontAlgn="b"/>
                      <a:r>
                        <a:rPr lang="en-US" sz="1100" b="1" u="none" strike="noStrike">
                          <a:effectLst/>
                        </a:rPr>
                        <a:t>Pünematik Taşıma</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b="1" u="none" strike="noStrike" dirty="0">
                          <a:effectLst/>
                        </a:rPr>
                        <a:t>X</a:t>
                      </a:r>
                      <a:endParaRPr lang="en-US" sz="105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57350981"/>
                  </a:ext>
                </a:extLst>
              </a:tr>
              <a:tr h="365872">
                <a:tc>
                  <a:txBody>
                    <a:bodyPr/>
                    <a:lstStyle/>
                    <a:p>
                      <a:pPr algn="r" rtl="0" fontAlgn="b"/>
                      <a:r>
                        <a:rPr lang="en-US" sz="1100" b="1" u="none" strike="noStrike" dirty="0" err="1">
                          <a:effectLst/>
                        </a:rPr>
                        <a:t>Helezon</a:t>
                      </a:r>
                      <a:r>
                        <a:rPr lang="en-US" sz="1100" b="1" u="none" strike="noStrike" dirty="0">
                          <a:effectLst/>
                        </a:rPr>
                        <a:t>/</a:t>
                      </a:r>
                      <a:r>
                        <a:rPr lang="en-US" sz="1100" b="1" u="none" strike="noStrike" dirty="0" err="1">
                          <a:effectLst/>
                        </a:rPr>
                        <a:t>Vidalı</a:t>
                      </a:r>
                      <a:r>
                        <a:rPr lang="en-US" sz="1100" b="1" u="none" strike="noStrike" dirty="0">
                          <a:effectLst/>
                        </a:rPr>
                        <a:t> </a:t>
                      </a:r>
                      <a:r>
                        <a:rPr lang="en-US" sz="1100" b="1" u="none" strike="noStrike" dirty="0" err="1">
                          <a:effectLst/>
                        </a:rPr>
                        <a:t>Taşıma</a:t>
                      </a:r>
                      <a:r>
                        <a:rPr lang="en-US" sz="1100" b="1" u="none" strike="noStrike" dirty="0">
                          <a:effectLst/>
                        </a:rPr>
                        <a:t> </a:t>
                      </a:r>
                      <a:r>
                        <a:rPr lang="en-US" sz="1100" b="1" u="none" strike="noStrike" dirty="0" err="1">
                          <a:effectLst/>
                        </a:rPr>
                        <a:t>ve</a:t>
                      </a:r>
                      <a:r>
                        <a:rPr lang="en-US" sz="1100" b="1" u="none" strike="noStrike" dirty="0">
                          <a:effectLst/>
                        </a:rPr>
                        <a:t> </a:t>
                      </a:r>
                      <a:r>
                        <a:rPr lang="en-US" sz="1100" b="1" u="none" strike="noStrike" dirty="0" err="1">
                          <a:effectLst/>
                        </a:rPr>
                        <a:t>dönen</a:t>
                      </a:r>
                      <a:r>
                        <a:rPr lang="en-US" sz="1100" b="1" u="none" strike="noStrike" dirty="0">
                          <a:effectLst/>
                        </a:rPr>
                        <a:t> </a:t>
                      </a:r>
                      <a:r>
                        <a:rPr lang="en-US" sz="1100" b="1" u="none" strike="noStrike" dirty="0" err="1">
                          <a:effectLst/>
                        </a:rPr>
                        <a:t>ekipmanlar</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b="1" u="none" strike="noStrike" dirty="0">
                          <a:effectLst/>
                        </a:rPr>
                        <a:t>X</a:t>
                      </a:r>
                      <a:endParaRPr lang="en-US" sz="105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80605432"/>
                  </a:ext>
                </a:extLst>
              </a:tr>
              <a:tr h="365872">
                <a:tc>
                  <a:txBody>
                    <a:bodyPr/>
                    <a:lstStyle/>
                    <a:p>
                      <a:pPr algn="r" rtl="0" fontAlgn="b"/>
                      <a:r>
                        <a:rPr lang="en-US" sz="1100" b="1" u="none" strike="noStrike" dirty="0">
                          <a:effectLst/>
                        </a:rPr>
                        <a:t>Hoper / Silo /</a:t>
                      </a:r>
                      <a:r>
                        <a:rPr lang="en-US" sz="1100" b="1" u="none" strike="noStrike" dirty="0" err="1">
                          <a:effectLst/>
                        </a:rPr>
                        <a:t>depolama</a:t>
                      </a:r>
                      <a:r>
                        <a:rPr lang="en-US" sz="1100" b="1" u="none" strike="noStrike" dirty="0">
                          <a:effectLst/>
                        </a:rPr>
                        <a:t> </a:t>
                      </a:r>
                      <a:r>
                        <a:rPr lang="en-US" sz="1100" b="1" u="none" strike="noStrike" dirty="0" err="1">
                          <a:effectLst/>
                        </a:rPr>
                        <a:t>ekipmanlar</a:t>
                      </a:r>
                      <a:r>
                        <a:rPr lang="en-US" sz="1100" b="1" u="none" strike="noStrike" dirty="0">
                          <a:effectLst/>
                        </a:rPr>
                        <a:t> </a:t>
                      </a:r>
                      <a:r>
                        <a:rPr lang="en-US" sz="1100" b="1" u="none" strike="noStrike" dirty="0" err="1">
                          <a:effectLst/>
                        </a:rPr>
                        <a:t>ve</a:t>
                      </a:r>
                      <a:r>
                        <a:rPr lang="en-US" sz="1100" b="1" u="none" strike="noStrike" dirty="0">
                          <a:effectLst/>
                        </a:rPr>
                        <a:t> </a:t>
                      </a:r>
                      <a:r>
                        <a:rPr lang="en-US" sz="1100" b="1" u="none" strike="noStrike" dirty="0" err="1">
                          <a:effectLst/>
                        </a:rPr>
                        <a:t>transferleri</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b="1" u="none" strike="noStrike" dirty="0">
                          <a:effectLst/>
                        </a:rPr>
                        <a:t>X</a:t>
                      </a:r>
                      <a:endParaRPr lang="en-US" sz="105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tr-TR" sz="1050" u="none" strike="noStrike" dirty="0">
                          <a:effectLst/>
                        </a:rPr>
                        <a:t>X</a:t>
                      </a:r>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0098049"/>
                  </a:ext>
                </a:extLst>
              </a:tr>
              <a:tr h="365872">
                <a:tc>
                  <a:txBody>
                    <a:bodyPr/>
                    <a:lstStyle/>
                    <a:p>
                      <a:pPr algn="r" rtl="0" fontAlgn="b"/>
                      <a:r>
                        <a:rPr lang="es-ES" sz="1100" b="1" u="none" strike="noStrike" dirty="0">
                          <a:effectLst/>
                        </a:rPr>
                        <a:t>Toz </a:t>
                      </a:r>
                      <a:r>
                        <a:rPr lang="es-ES" sz="1100" b="1" u="none" strike="noStrike" dirty="0" err="1">
                          <a:effectLst/>
                        </a:rPr>
                        <a:t>Toplama</a:t>
                      </a:r>
                      <a:r>
                        <a:rPr lang="es-ES" sz="1100" b="1" u="none" strike="noStrike" dirty="0">
                          <a:effectLst/>
                        </a:rPr>
                        <a:t> ve </a:t>
                      </a:r>
                      <a:r>
                        <a:rPr lang="es-ES" sz="1100" b="1" u="none" strike="noStrike" dirty="0" err="1">
                          <a:effectLst/>
                        </a:rPr>
                        <a:t>Hava</a:t>
                      </a:r>
                      <a:r>
                        <a:rPr lang="es-ES" sz="1100" b="1" u="none" strike="noStrike" dirty="0">
                          <a:effectLst/>
                        </a:rPr>
                        <a:t>-Toz </a:t>
                      </a:r>
                      <a:r>
                        <a:rPr lang="es-ES" sz="1100" b="1" u="none" strike="noStrike" dirty="0" err="1">
                          <a:effectLst/>
                        </a:rPr>
                        <a:t>Ayırştırma</a:t>
                      </a:r>
                      <a:endParaRPr lang="es-E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b="1" u="none" strike="noStrike" dirty="0">
                          <a:effectLst/>
                        </a:rPr>
                        <a:t>X</a:t>
                      </a:r>
                      <a:endParaRPr lang="en-US" sz="105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82594238"/>
                  </a:ext>
                </a:extLst>
              </a:tr>
              <a:tr h="365872">
                <a:tc>
                  <a:txBody>
                    <a:bodyPr/>
                    <a:lstStyle/>
                    <a:p>
                      <a:pPr algn="r" rtl="0" fontAlgn="b"/>
                      <a:r>
                        <a:rPr lang="en-US" sz="1100" b="1" u="none" strike="noStrike" dirty="0" err="1">
                          <a:effectLst/>
                        </a:rPr>
                        <a:t>Elektrikli</a:t>
                      </a:r>
                      <a:r>
                        <a:rPr lang="en-US" sz="1100" b="1" u="none" strike="noStrike" dirty="0">
                          <a:effectLst/>
                        </a:rPr>
                        <a:t> </a:t>
                      </a:r>
                      <a:r>
                        <a:rPr lang="en-US" sz="1100" b="1" u="none" strike="noStrike" dirty="0" err="1">
                          <a:effectLst/>
                        </a:rPr>
                        <a:t>ekipman</a:t>
                      </a:r>
                      <a:r>
                        <a:rPr lang="en-US" sz="1100" b="1" u="none" strike="noStrike" dirty="0">
                          <a:effectLst/>
                        </a:rPr>
                        <a:t> </a:t>
                      </a:r>
                      <a:r>
                        <a:rPr lang="en-US" sz="1100" b="1" u="none" strike="noStrike" dirty="0" err="1">
                          <a:effectLst/>
                        </a:rPr>
                        <a:t>sınıflandırılması</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ctr"/>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b="1" u="none" strike="noStrike" dirty="0">
                          <a:effectLst/>
                        </a:rPr>
                        <a:t> </a:t>
                      </a:r>
                      <a:endParaRPr lang="en-US" sz="105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b"/>
                      <a:r>
                        <a:rPr lang="en-US" sz="1050" u="none" strike="noStrike" dirty="0">
                          <a:effectLst/>
                        </a:rPr>
                        <a:t> </a:t>
                      </a:r>
                      <a:endParaRPr lang="en-US" sz="105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31660227"/>
                  </a:ext>
                </a:extLst>
              </a:tr>
            </a:tbl>
          </a:graphicData>
        </a:graphic>
      </p:graphicFrame>
    </p:spTree>
    <p:extLst>
      <p:ext uri="{BB962C8B-B14F-4D97-AF65-F5344CB8AC3E}">
        <p14:creationId xmlns:p14="http://schemas.microsoft.com/office/powerpoint/2010/main" val="4156580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Tehlikeli Bölge / ZONE Sınıfları (TOZ)</a:t>
            </a:r>
            <a:endParaRPr lang="en-US" alt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40768"/>
            <a:ext cx="8510158"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7967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ZONE Sınıfı Örnekleri – </a:t>
            </a:r>
            <a:r>
              <a:rPr lang="en-US" altLang="en-US" dirty="0" err="1"/>
              <a:t>Sprey</a:t>
            </a:r>
            <a:r>
              <a:rPr lang="en-US" altLang="en-US" dirty="0"/>
              <a:t> </a:t>
            </a:r>
            <a:r>
              <a:rPr lang="en-US" altLang="en-US" dirty="0" err="1"/>
              <a:t>Kurutucu</a:t>
            </a:r>
            <a:endParaRPr lang="en-US" alt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788988"/>
            <a:ext cx="8212137"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19872" y="6165304"/>
            <a:ext cx="1872208" cy="369332"/>
          </a:xfrm>
          <a:prstGeom prst="rect">
            <a:avLst/>
          </a:prstGeom>
          <a:noFill/>
        </p:spPr>
        <p:txBody>
          <a:bodyPr wrap="square" rtlCol="0">
            <a:spAutoFit/>
          </a:bodyPr>
          <a:lstStyle/>
          <a:p>
            <a:r>
              <a:rPr lang="en-US" dirty="0"/>
              <a:t>Ref VDI  2263 7.1</a:t>
            </a:r>
          </a:p>
        </p:txBody>
      </p:sp>
      <p:sp>
        <p:nvSpPr>
          <p:cNvPr id="3" name="TextBox 2"/>
          <p:cNvSpPr txBox="1"/>
          <p:nvPr/>
        </p:nvSpPr>
        <p:spPr>
          <a:xfrm>
            <a:off x="7092280" y="2204864"/>
            <a:ext cx="983539" cy="369332"/>
          </a:xfrm>
          <a:prstGeom prst="rect">
            <a:avLst/>
          </a:prstGeom>
          <a:noFill/>
        </p:spPr>
        <p:txBody>
          <a:bodyPr wrap="none" rtlCol="0">
            <a:spAutoFit/>
          </a:bodyPr>
          <a:lstStyle/>
          <a:p>
            <a:r>
              <a:rPr lang="tr-TR" dirty="0"/>
              <a:t>Jet Filtre</a:t>
            </a:r>
            <a:endParaRPr lang="en-US" dirty="0"/>
          </a:p>
        </p:txBody>
      </p:sp>
      <p:sp>
        <p:nvSpPr>
          <p:cNvPr id="4" name="TextBox 3"/>
          <p:cNvSpPr txBox="1"/>
          <p:nvPr/>
        </p:nvSpPr>
        <p:spPr>
          <a:xfrm>
            <a:off x="3419872" y="2998693"/>
            <a:ext cx="1043491" cy="646331"/>
          </a:xfrm>
          <a:prstGeom prst="rect">
            <a:avLst/>
          </a:prstGeom>
          <a:noFill/>
        </p:spPr>
        <p:txBody>
          <a:bodyPr wrap="none" rtlCol="0">
            <a:spAutoFit/>
          </a:bodyPr>
          <a:lstStyle/>
          <a:p>
            <a:r>
              <a:rPr lang="tr-TR" dirty="0"/>
              <a:t>Sprey </a:t>
            </a:r>
          </a:p>
          <a:p>
            <a:r>
              <a:rPr lang="tr-TR" dirty="0"/>
              <a:t>Kurutucu</a:t>
            </a:r>
            <a:endParaRPr lang="en-US" dirty="0"/>
          </a:p>
        </p:txBody>
      </p:sp>
      <p:sp>
        <p:nvSpPr>
          <p:cNvPr id="5" name="TextBox 4"/>
          <p:cNvSpPr txBox="1"/>
          <p:nvPr/>
        </p:nvSpPr>
        <p:spPr>
          <a:xfrm>
            <a:off x="4877930" y="4149080"/>
            <a:ext cx="558166" cy="369332"/>
          </a:xfrm>
          <a:prstGeom prst="rect">
            <a:avLst/>
          </a:prstGeom>
          <a:noFill/>
        </p:spPr>
        <p:txBody>
          <a:bodyPr wrap="none" rtlCol="0">
            <a:spAutoFit/>
          </a:bodyPr>
          <a:lstStyle/>
          <a:p>
            <a:r>
              <a:rPr lang="tr-TR" dirty="0"/>
              <a:t>FBD</a:t>
            </a:r>
            <a:endParaRPr lang="en-US" dirty="0"/>
          </a:p>
        </p:txBody>
      </p:sp>
    </p:spTree>
    <p:extLst>
      <p:ext uri="{BB962C8B-B14F-4D97-AF65-F5344CB8AC3E}">
        <p14:creationId xmlns:p14="http://schemas.microsoft.com/office/powerpoint/2010/main" val="1795620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3184" y="188640"/>
            <a:ext cx="8507288" cy="5616624"/>
          </a:xfrm>
        </p:spPr>
        <p:txBody>
          <a:bodyPr>
            <a:noAutofit/>
          </a:bodyPr>
          <a:lstStyle/>
          <a:p>
            <a:r>
              <a:rPr lang="tr-TR" sz="3600" dirty="0"/>
              <a:t>Toz Patlar mı ?</a:t>
            </a:r>
            <a:br>
              <a:rPr lang="tr-TR" sz="3600" dirty="0"/>
            </a:br>
            <a:br>
              <a:rPr lang="tr-TR" sz="3600" dirty="0"/>
            </a:br>
            <a:r>
              <a:rPr lang="tr-TR" sz="3600" dirty="0"/>
              <a:t>Bizde toz patlaması olmaz...</a:t>
            </a:r>
            <a:br>
              <a:rPr lang="tr-TR" sz="3600" dirty="0"/>
            </a:br>
            <a:br>
              <a:rPr lang="tr-TR" sz="3600" dirty="0"/>
            </a:br>
            <a:r>
              <a:rPr lang="tr-TR" sz="3600" dirty="0"/>
              <a:t>Bizim malzememiz patlayıcı değil ...</a:t>
            </a:r>
            <a:br>
              <a:rPr lang="tr-TR" sz="3600" dirty="0"/>
            </a:br>
            <a:br>
              <a:rPr lang="tr-TR" sz="3600" dirty="0"/>
            </a:br>
            <a:r>
              <a:rPr lang="tr-TR" sz="3600" dirty="0"/>
              <a:t>Bizim ekipmanda yüksek basınç yok...</a:t>
            </a:r>
            <a:br>
              <a:rPr lang="tr-TR" sz="3600" dirty="0"/>
            </a:br>
            <a:br>
              <a:rPr lang="tr-TR" sz="3600" dirty="0"/>
            </a:br>
            <a:r>
              <a:rPr lang="tr-TR" sz="3600" dirty="0"/>
              <a:t>Bizde bugüne kadar hiçbir olay yaşanmadı...</a:t>
            </a:r>
            <a:endParaRPr lang="en-GB" sz="3600" dirty="0"/>
          </a:p>
        </p:txBody>
      </p:sp>
    </p:spTree>
    <p:extLst>
      <p:ext uri="{BB962C8B-B14F-4D97-AF65-F5344CB8AC3E}">
        <p14:creationId xmlns:p14="http://schemas.microsoft.com/office/powerpoint/2010/main" val="1143260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Aşırı Toz Birikimi – ZONE 22 Alanlar</a:t>
            </a:r>
            <a:endParaRPr lang="en-US" altLang="en-US" dirty="0"/>
          </a:p>
        </p:txBody>
      </p:sp>
      <p:pic>
        <p:nvPicPr>
          <p:cNvPr id="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3" y="908720"/>
            <a:ext cx="3887787"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725" y="3804320"/>
            <a:ext cx="349567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061120"/>
            <a:ext cx="3124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83968" y="6093296"/>
            <a:ext cx="4464496" cy="369332"/>
          </a:xfrm>
          <a:prstGeom prst="rect">
            <a:avLst/>
          </a:prstGeom>
          <a:noFill/>
        </p:spPr>
        <p:txBody>
          <a:bodyPr wrap="square" rtlCol="0">
            <a:spAutoFit/>
          </a:bodyPr>
          <a:lstStyle/>
          <a:p>
            <a:r>
              <a:rPr lang="tr-TR" b="1" dirty="0"/>
              <a:t>ZONE 22 Çalışma Alanı Örnekleri</a:t>
            </a:r>
            <a:endParaRPr lang="en-US" b="1" dirty="0"/>
          </a:p>
        </p:txBody>
      </p:sp>
    </p:spTree>
    <p:extLst>
      <p:ext uri="{BB962C8B-B14F-4D97-AF65-F5344CB8AC3E}">
        <p14:creationId xmlns:p14="http://schemas.microsoft.com/office/powerpoint/2010/main" val="1437098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Alev Kaynakları- EN1127-1</a:t>
            </a:r>
            <a:endParaRPr lang="en-US" alt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124744"/>
            <a:ext cx="6624736" cy="4828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txBox="1">
            <a:spLocks noChangeArrowheads="1"/>
          </p:cNvSpPr>
          <p:nvPr/>
        </p:nvSpPr>
        <p:spPr>
          <a:xfrm>
            <a:off x="86741" y="1988840"/>
            <a:ext cx="3276600" cy="3888432"/>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altLang="en-US" sz="2400" b="1" dirty="0"/>
              <a:t>EN1127-1 Alev Kaynakları Örnekleri</a:t>
            </a:r>
          </a:p>
          <a:p>
            <a:pPr marL="0" indent="0">
              <a:buNone/>
            </a:pPr>
            <a:endParaRPr lang="tr-TR" altLang="en-US" sz="2400" dirty="0"/>
          </a:p>
          <a:p>
            <a:r>
              <a:rPr lang="tr-TR" altLang="en-US" sz="2400" dirty="0"/>
              <a:t>Elektrostatik alevlenme</a:t>
            </a:r>
          </a:p>
          <a:p>
            <a:r>
              <a:rPr lang="tr-TR" altLang="en-US" sz="2400" dirty="0"/>
              <a:t>Mekanik Kıvılcımlar</a:t>
            </a:r>
            <a:endParaRPr lang="en-US" altLang="en-US" sz="2400" dirty="0"/>
          </a:p>
          <a:p>
            <a:r>
              <a:rPr lang="tr-TR" altLang="en-US" sz="2400" dirty="0"/>
              <a:t>Sürtünme</a:t>
            </a:r>
          </a:p>
          <a:p>
            <a:r>
              <a:rPr lang="tr-TR" altLang="en-US" sz="2400" dirty="0"/>
              <a:t>Döner ekipmanda aşırı ısınma </a:t>
            </a:r>
          </a:p>
          <a:p>
            <a:r>
              <a:rPr lang="tr-TR" altLang="en-US" sz="2400" dirty="0"/>
              <a:t>Yabancı malzeme </a:t>
            </a:r>
          </a:p>
          <a:p>
            <a:r>
              <a:rPr lang="tr-TR" altLang="en-US" sz="2400" dirty="0"/>
              <a:t>Çarpma</a:t>
            </a:r>
          </a:p>
          <a:p>
            <a:r>
              <a:rPr lang="tr-TR" altLang="en-US" sz="2400" dirty="0"/>
              <a:t>Ekipmanda kırılma/bozulma</a:t>
            </a:r>
          </a:p>
          <a:p>
            <a:r>
              <a:rPr lang="tr-TR" altLang="en-US" sz="2400" dirty="0"/>
              <a:t>Sıcak iş izinleri</a:t>
            </a:r>
          </a:p>
          <a:p>
            <a:r>
              <a:rPr lang="tr-TR" altLang="en-US" sz="2400" dirty="0"/>
              <a:t>Toprak eksikliği</a:t>
            </a:r>
          </a:p>
          <a:p>
            <a:r>
              <a:rPr lang="tr-TR" altLang="en-US" sz="2400" dirty="0"/>
              <a:t>Ortama uygun olmayan elektrikli ekipman </a:t>
            </a:r>
          </a:p>
          <a:p>
            <a:r>
              <a:rPr lang="tr-TR" altLang="en-US" sz="2400" dirty="0"/>
              <a:t>Egzotermik reaksiyon</a:t>
            </a:r>
          </a:p>
          <a:p>
            <a:r>
              <a:rPr lang="tr-TR" altLang="en-US" sz="2400" dirty="0"/>
              <a:t>İçten yanma</a:t>
            </a:r>
          </a:p>
          <a:p>
            <a:r>
              <a:rPr lang="tr-TR" altLang="en-US" sz="2400" dirty="0"/>
              <a:t>Vs....</a:t>
            </a:r>
          </a:p>
          <a:p>
            <a:pPr marL="0" indent="0">
              <a:buNone/>
            </a:pPr>
            <a:endParaRPr lang="tr-TR" altLang="en-US" sz="2400" dirty="0"/>
          </a:p>
        </p:txBody>
      </p:sp>
    </p:spTree>
    <p:extLst>
      <p:ext uri="{BB962C8B-B14F-4D97-AF65-F5344CB8AC3E}">
        <p14:creationId xmlns:p14="http://schemas.microsoft.com/office/powerpoint/2010/main" val="518233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Alev Kaynakları- EN1127-1</a:t>
            </a:r>
            <a:endParaRPr lang="en-US" altLang="en-US" dirty="0"/>
          </a:p>
        </p:txBody>
      </p:sp>
      <p:graphicFrame>
        <p:nvGraphicFramePr>
          <p:cNvPr id="2" name="Table 1">
            <a:extLst>
              <a:ext uri="{FF2B5EF4-FFF2-40B4-BE49-F238E27FC236}">
                <a16:creationId xmlns:a16="http://schemas.microsoft.com/office/drawing/2014/main" id="{66B274C8-964B-45FD-9073-3B689A8B39D8}"/>
              </a:ext>
            </a:extLst>
          </p:cNvPr>
          <p:cNvGraphicFramePr>
            <a:graphicFrameLocks noGrp="1"/>
          </p:cNvGraphicFramePr>
          <p:nvPr>
            <p:extLst>
              <p:ext uri="{D42A27DB-BD31-4B8C-83A1-F6EECF244321}">
                <p14:modId xmlns:p14="http://schemas.microsoft.com/office/powerpoint/2010/main" val="368970963"/>
              </p:ext>
            </p:extLst>
          </p:nvPr>
        </p:nvGraphicFramePr>
        <p:xfrm>
          <a:off x="467544" y="1052736"/>
          <a:ext cx="8424937" cy="5136511"/>
        </p:xfrm>
        <a:graphic>
          <a:graphicData uri="http://schemas.openxmlformats.org/drawingml/2006/table">
            <a:tbl>
              <a:tblPr firstRow="1" firstCol="1" bandRow="1">
                <a:tableStyleId>{69CF1AB2-1976-4502-BF36-3FF5EA218861}</a:tableStyleId>
              </a:tblPr>
              <a:tblGrid>
                <a:gridCol w="3393377">
                  <a:extLst>
                    <a:ext uri="{9D8B030D-6E8A-4147-A177-3AD203B41FA5}">
                      <a16:colId xmlns:a16="http://schemas.microsoft.com/office/drawing/2014/main" val="171127383"/>
                    </a:ext>
                  </a:extLst>
                </a:gridCol>
                <a:gridCol w="711079">
                  <a:extLst>
                    <a:ext uri="{9D8B030D-6E8A-4147-A177-3AD203B41FA5}">
                      <a16:colId xmlns:a16="http://schemas.microsoft.com/office/drawing/2014/main" val="419493652"/>
                    </a:ext>
                  </a:extLst>
                </a:gridCol>
                <a:gridCol w="576064">
                  <a:extLst>
                    <a:ext uri="{9D8B030D-6E8A-4147-A177-3AD203B41FA5}">
                      <a16:colId xmlns:a16="http://schemas.microsoft.com/office/drawing/2014/main" val="1684418864"/>
                    </a:ext>
                  </a:extLst>
                </a:gridCol>
                <a:gridCol w="592866">
                  <a:extLst>
                    <a:ext uri="{9D8B030D-6E8A-4147-A177-3AD203B41FA5}">
                      <a16:colId xmlns:a16="http://schemas.microsoft.com/office/drawing/2014/main" val="3360520864"/>
                    </a:ext>
                  </a:extLst>
                </a:gridCol>
                <a:gridCol w="3151551">
                  <a:extLst>
                    <a:ext uri="{9D8B030D-6E8A-4147-A177-3AD203B41FA5}">
                      <a16:colId xmlns:a16="http://schemas.microsoft.com/office/drawing/2014/main" val="117188530"/>
                    </a:ext>
                  </a:extLst>
                </a:gridCol>
              </a:tblGrid>
              <a:tr h="207849">
                <a:tc>
                  <a:txBody>
                    <a:bodyPr/>
                    <a:lstStyle/>
                    <a:p>
                      <a:pPr marL="0" marR="0">
                        <a:lnSpc>
                          <a:spcPct val="107000"/>
                        </a:lnSpc>
                        <a:spcBef>
                          <a:spcPts val="0"/>
                        </a:spcBef>
                        <a:spcAft>
                          <a:spcPts val="0"/>
                        </a:spcAft>
                      </a:pPr>
                      <a:r>
                        <a:rPr lang="en-US" sz="1000">
                          <a:effectLst/>
                        </a:rPr>
                        <a:t>ALEV KAYNAKLARI FORMU</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10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10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a:lnSpc>
                          <a:spcPct val="107000"/>
                        </a:lnSpc>
                      </a:pPr>
                      <a:endParaRPr lang="en-US" sz="800">
                        <a:effectLst/>
                        <a:latin typeface="Calibri" panose="020F0502020204030204" pitchFamily="34" charset="0"/>
                        <a:cs typeface="Times New Roman" panose="02020603050405020304" pitchFamily="18" charset="0"/>
                      </a:endParaRPr>
                    </a:p>
                  </a:txBody>
                  <a:tcPr marL="51214" marR="51214" marT="0" marB="0" anchor="b"/>
                </a:tc>
                <a:tc>
                  <a:txBody>
                    <a:bodyPr/>
                    <a:lstStyle/>
                    <a:p>
                      <a:pPr>
                        <a:lnSpc>
                          <a:spcPct val="107000"/>
                        </a:lnSpc>
                      </a:pPr>
                      <a:endParaRPr lang="en-US" sz="800">
                        <a:effectLst/>
                        <a:latin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477534977"/>
                  </a:ext>
                </a:extLst>
              </a:tr>
              <a:tr h="595568">
                <a:tc>
                  <a:txBody>
                    <a:bodyPr/>
                    <a:lstStyle/>
                    <a:p>
                      <a:pPr marL="0" marR="0">
                        <a:lnSpc>
                          <a:spcPct val="107000"/>
                        </a:lnSpc>
                        <a:spcBef>
                          <a:spcPts val="0"/>
                        </a:spcBef>
                        <a:spcAft>
                          <a:spcPts val="0"/>
                        </a:spcAft>
                      </a:pPr>
                      <a:r>
                        <a:rPr lang="en-US" sz="1100" dirty="0">
                          <a:effectLst/>
                        </a:rPr>
                        <a:t>PROSES ADI: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1000" dirty="0" err="1">
                          <a:effectLst/>
                        </a:rPr>
                        <a:t>Toz</a:t>
                      </a:r>
                      <a:r>
                        <a:rPr lang="en-US" sz="1000" dirty="0">
                          <a:effectLst/>
                        </a:rPr>
                        <a:t> MIE, </a:t>
                      </a:r>
                      <a:r>
                        <a:rPr lang="en-US" sz="1000" dirty="0" err="1">
                          <a:effectLst/>
                        </a:rPr>
                        <a:t>mJ</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1000" dirty="0" err="1">
                          <a:effectLst/>
                        </a:rPr>
                        <a:t>Toz</a:t>
                      </a:r>
                      <a:r>
                        <a:rPr lang="en-US" sz="1000" dirty="0">
                          <a:effectLst/>
                        </a:rPr>
                        <a:t> AIT , </a:t>
                      </a:r>
                      <a:r>
                        <a:rPr lang="en-US" sz="1000" baseline="30000" dirty="0" err="1">
                          <a:effectLst/>
                        </a:rPr>
                        <a:t>o</a:t>
                      </a:r>
                      <a:r>
                        <a:rPr lang="en-US" sz="1000" dirty="0" err="1">
                          <a:effectLst/>
                        </a:rPr>
                        <a:t>C</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1000" dirty="0" err="1">
                          <a:effectLst/>
                        </a:rPr>
                        <a:t>Tarih</a:t>
                      </a:r>
                      <a:r>
                        <a:rPr lang="en-US" sz="10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800">
                          <a:effectLst/>
                        </a:rPr>
                        <a:t>Dolduran: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extLst>
                  <a:ext uri="{0D108BD9-81ED-4DB2-BD59-A6C34878D82A}">
                    <a16:rowId xmlns:a16="http://schemas.microsoft.com/office/drawing/2014/main" val="2723374579"/>
                  </a:ext>
                </a:extLst>
              </a:tr>
              <a:tr h="335757">
                <a:tc>
                  <a:txBody>
                    <a:bodyPr/>
                    <a:lstStyle/>
                    <a:p>
                      <a:pPr marL="0" marR="0" algn="ctr">
                        <a:lnSpc>
                          <a:spcPct val="107000"/>
                        </a:lnSpc>
                        <a:spcBef>
                          <a:spcPts val="0"/>
                        </a:spcBef>
                        <a:spcAft>
                          <a:spcPts val="0"/>
                        </a:spcAft>
                      </a:pPr>
                      <a:r>
                        <a:rPr lang="en-US" sz="1200" dirty="0">
                          <a:effectLst/>
                        </a:rPr>
                        <a:t>OLASI KAYNAKLAR (EN1127)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dirty="0">
                          <a:effectLst/>
                        </a:rPr>
                        <a:t>ALAKALI  (EVET/HAYIR)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tr-TR" sz="900" dirty="0">
                          <a:effectLst/>
                        </a:rPr>
                        <a:t>TOZU ALEVLENDİRME OLASILIĞI </a:t>
                      </a:r>
                      <a:r>
                        <a:rPr lang="en-US" sz="900" dirty="0">
                          <a:effectLst/>
                        </a:rPr>
                        <a:t>(</a:t>
                      </a:r>
                      <a:r>
                        <a:rPr lang="en-US" sz="900" dirty="0" err="1">
                          <a:effectLst/>
                        </a:rPr>
                        <a:t>sebepleri</a:t>
                      </a:r>
                      <a:r>
                        <a:rPr lang="en-US" sz="900" dirty="0">
                          <a:effectLst/>
                        </a:rPr>
                        <a:t> </a:t>
                      </a:r>
                      <a:r>
                        <a:rPr lang="en-US" sz="900" dirty="0" err="1">
                          <a:effectLst/>
                        </a:rPr>
                        <a:t>ile</a:t>
                      </a:r>
                      <a:r>
                        <a:rPr lang="en-US" sz="900" dirty="0">
                          <a:effectLst/>
                        </a:rPr>
                        <a: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2061269161"/>
                  </a:ext>
                </a:extLst>
              </a:tr>
              <a:tr h="167878">
                <a:tc>
                  <a:txBody>
                    <a:bodyPr/>
                    <a:lstStyle/>
                    <a:p>
                      <a:pPr marL="0" marR="0">
                        <a:lnSpc>
                          <a:spcPct val="107000"/>
                        </a:lnSpc>
                        <a:spcBef>
                          <a:spcPts val="0"/>
                        </a:spcBef>
                        <a:spcAft>
                          <a:spcPts val="0"/>
                        </a:spcAft>
                      </a:pPr>
                      <a:r>
                        <a:rPr lang="en-US" sz="1100">
                          <a:effectLst/>
                        </a:rPr>
                        <a:t>Sıcak Yüzeyler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1523405406"/>
                  </a:ext>
                </a:extLst>
              </a:tr>
              <a:tr h="167878">
                <a:tc>
                  <a:txBody>
                    <a:bodyPr/>
                    <a:lstStyle/>
                    <a:p>
                      <a:pPr marL="0" marR="0">
                        <a:lnSpc>
                          <a:spcPct val="107000"/>
                        </a:lnSpc>
                        <a:spcBef>
                          <a:spcPts val="0"/>
                        </a:spcBef>
                        <a:spcAft>
                          <a:spcPts val="0"/>
                        </a:spcAft>
                      </a:pPr>
                      <a:r>
                        <a:rPr lang="en-US" sz="1100">
                          <a:effectLst/>
                        </a:rPr>
                        <a:t>Atev ve sıcak gazlar (sıcak parçacıklarıda dahil 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4258021869"/>
                  </a:ext>
                </a:extLst>
              </a:tr>
              <a:tr h="167878">
                <a:tc>
                  <a:txBody>
                    <a:bodyPr/>
                    <a:lstStyle/>
                    <a:p>
                      <a:pPr marL="0" marR="0">
                        <a:lnSpc>
                          <a:spcPct val="107000"/>
                        </a:lnSpc>
                        <a:spcBef>
                          <a:spcPts val="0"/>
                        </a:spcBef>
                        <a:spcAft>
                          <a:spcPts val="0"/>
                        </a:spcAft>
                      </a:pPr>
                      <a:r>
                        <a:rPr lang="en-US" sz="1100" dirty="0" err="1">
                          <a:effectLst/>
                        </a:rPr>
                        <a:t>Mekanik</a:t>
                      </a:r>
                      <a:r>
                        <a:rPr lang="en-US" sz="1100" dirty="0">
                          <a:effectLst/>
                        </a:rPr>
                        <a:t> </a:t>
                      </a:r>
                      <a:r>
                        <a:rPr lang="en-US" sz="1100" dirty="0" err="1">
                          <a:effectLst/>
                        </a:rPr>
                        <a:t>oluşan</a:t>
                      </a:r>
                      <a:r>
                        <a:rPr lang="en-US" sz="1100" dirty="0">
                          <a:effectLst/>
                        </a:rPr>
                        <a:t> </a:t>
                      </a:r>
                      <a:r>
                        <a:rPr lang="en-US" sz="1100" dirty="0" err="1">
                          <a:effectLst/>
                        </a:rPr>
                        <a:t>kıvılcım</a:t>
                      </a:r>
                      <a:r>
                        <a:rPr lang="en-US" sz="1100" dirty="0">
                          <a:effectLst/>
                        </a:rPr>
                        <a:t> </a:t>
                      </a:r>
                      <a:r>
                        <a:rPr lang="en-US" sz="1100" dirty="0" err="1">
                          <a:effectLst/>
                        </a:rPr>
                        <a:t>kaynakları</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608535341"/>
                  </a:ext>
                </a:extLst>
              </a:tr>
              <a:tr h="167878">
                <a:tc>
                  <a:txBody>
                    <a:bodyPr/>
                    <a:lstStyle/>
                    <a:p>
                      <a:pPr marL="0" marR="0">
                        <a:lnSpc>
                          <a:spcPct val="107000"/>
                        </a:lnSpc>
                        <a:spcBef>
                          <a:spcPts val="0"/>
                        </a:spcBef>
                        <a:spcAft>
                          <a:spcPts val="0"/>
                        </a:spcAft>
                      </a:pPr>
                      <a:r>
                        <a:rPr lang="en-US" sz="1100">
                          <a:effectLst/>
                        </a:rPr>
                        <a:t>Elektrkli Ekipman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3536950666"/>
                  </a:ext>
                </a:extLst>
              </a:tr>
              <a:tr h="294453">
                <a:tc>
                  <a:txBody>
                    <a:bodyPr/>
                    <a:lstStyle/>
                    <a:p>
                      <a:pPr marL="0" marR="0">
                        <a:lnSpc>
                          <a:spcPct val="107000"/>
                        </a:lnSpc>
                        <a:spcBef>
                          <a:spcPts val="0"/>
                        </a:spcBef>
                        <a:spcAft>
                          <a:spcPts val="0"/>
                        </a:spcAft>
                      </a:pPr>
                      <a:r>
                        <a:rPr lang="en-US" sz="1100" dirty="0" err="1">
                          <a:effectLst/>
                        </a:rPr>
                        <a:t>Kontrolsüz</a:t>
                      </a:r>
                      <a:r>
                        <a:rPr lang="en-US" sz="1100" dirty="0">
                          <a:effectLst/>
                        </a:rPr>
                        <a:t> </a:t>
                      </a:r>
                      <a:r>
                        <a:rPr lang="en-US" sz="1100" dirty="0" err="1">
                          <a:effectLst/>
                        </a:rPr>
                        <a:t>Elektrik</a:t>
                      </a:r>
                      <a:r>
                        <a:rPr lang="en-US" sz="1100" dirty="0">
                          <a:effectLst/>
                        </a:rPr>
                        <a:t> </a:t>
                      </a:r>
                      <a:r>
                        <a:rPr lang="en-US" sz="1100" dirty="0" err="1">
                          <a:effectLst/>
                        </a:rPr>
                        <a:t>Akımları</a:t>
                      </a:r>
                      <a:r>
                        <a:rPr lang="en-US" sz="1100" dirty="0">
                          <a:effectLst/>
                        </a:rPr>
                        <a:t>, </a:t>
                      </a:r>
                      <a:r>
                        <a:rPr lang="en-US" sz="1100" dirty="0" err="1">
                          <a:effectLst/>
                        </a:rPr>
                        <a:t>katodik</a:t>
                      </a:r>
                      <a:r>
                        <a:rPr lang="en-US" sz="1100" dirty="0">
                          <a:effectLst/>
                        </a:rPr>
                        <a:t> </a:t>
                      </a:r>
                      <a:r>
                        <a:rPr lang="en-US" sz="1100" dirty="0" err="1">
                          <a:effectLst/>
                        </a:rPr>
                        <a:t>korozyon</a:t>
                      </a:r>
                      <a:r>
                        <a:rPr lang="en-US" sz="1100" dirty="0">
                          <a:effectLst/>
                        </a:rPr>
                        <a:t> </a:t>
                      </a:r>
                      <a:r>
                        <a:rPr lang="en-US" sz="1100" dirty="0" err="1">
                          <a:effectLst/>
                        </a:rPr>
                        <a:t>koruması</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3849847504"/>
                  </a:ext>
                </a:extLst>
              </a:tr>
              <a:tr h="167878">
                <a:tc>
                  <a:txBody>
                    <a:bodyPr/>
                    <a:lstStyle/>
                    <a:p>
                      <a:pPr marL="0" marR="0">
                        <a:lnSpc>
                          <a:spcPct val="107000"/>
                        </a:lnSpc>
                        <a:spcBef>
                          <a:spcPts val="0"/>
                        </a:spcBef>
                        <a:spcAft>
                          <a:spcPts val="0"/>
                        </a:spcAft>
                      </a:pPr>
                      <a:r>
                        <a:rPr lang="en-US" sz="1100" dirty="0" err="1">
                          <a:effectLst/>
                        </a:rPr>
                        <a:t>Statik</a:t>
                      </a:r>
                      <a:r>
                        <a:rPr lang="en-US" sz="1100" dirty="0">
                          <a:effectLst/>
                        </a:rPr>
                        <a:t> </a:t>
                      </a:r>
                      <a:r>
                        <a:rPr lang="en-US" sz="1100" dirty="0" err="1">
                          <a:effectLst/>
                        </a:rPr>
                        <a:t>Elektrik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2414695428"/>
                  </a:ext>
                </a:extLst>
              </a:tr>
              <a:tr h="167878">
                <a:tc>
                  <a:txBody>
                    <a:bodyPr/>
                    <a:lstStyle/>
                    <a:p>
                      <a:pPr marL="0" marR="0" indent="279400">
                        <a:lnSpc>
                          <a:spcPct val="107000"/>
                        </a:lnSpc>
                        <a:spcBef>
                          <a:spcPts val="0"/>
                        </a:spcBef>
                        <a:spcAft>
                          <a:spcPts val="0"/>
                        </a:spcAft>
                      </a:pPr>
                      <a:r>
                        <a:rPr lang="en-US" sz="1100">
                          <a:effectLst/>
                        </a:rPr>
                        <a:t>Korona Boşalımı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996058261"/>
                  </a:ext>
                </a:extLst>
              </a:tr>
              <a:tr h="167878">
                <a:tc>
                  <a:txBody>
                    <a:bodyPr/>
                    <a:lstStyle/>
                    <a:p>
                      <a:pPr marL="0" marR="0" indent="279400">
                        <a:lnSpc>
                          <a:spcPct val="107000"/>
                        </a:lnSpc>
                        <a:spcBef>
                          <a:spcPts val="0"/>
                        </a:spcBef>
                        <a:spcAft>
                          <a:spcPts val="0"/>
                        </a:spcAft>
                      </a:pPr>
                      <a:r>
                        <a:rPr lang="en-US" sz="1100" dirty="0">
                          <a:effectLst/>
                        </a:rPr>
                        <a:t>Brush </a:t>
                      </a:r>
                      <a:r>
                        <a:rPr lang="en-US" sz="1100" dirty="0" err="1">
                          <a:effectLst/>
                        </a:rPr>
                        <a:t>Boşalımı</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4045966748"/>
                  </a:ext>
                </a:extLst>
              </a:tr>
              <a:tr h="167878">
                <a:tc>
                  <a:txBody>
                    <a:bodyPr/>
                    <a:lstStyle/>
                    <a:p>
                      <a:pPr marL="0" marR="0" indent="279400">
                        <a:lnSpc>
                          <a:spcPct val="107000"/>
                        </a:lnSpc>
                        <a:spcBef>
                          <a:spcPts val="0"/>
                        </a:spcBef>
                        <a:spcAft>
                          <a:spcPts val="0"/>
                        </a:spcAft>
                      </a:pPr>
                      <a:r>
                        <a:rPr lang="en-US" sz="1100">
                          <a:effectLst/>
                        </a:rPr>
                        <a:t>İlerleyen Brush Boşalımı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1319940469"/>
                  </a:ext>
                </a:extLst>
              </a:tr>
              <a:tr h="167878">
                <a:tc>
                  <a:txBody>
                    <a:bodyPr/>
                    <a:lstStyle/>
                    <a:p>
                      <a:pPr marL="0" marR="0" indent="279400">
                        <a:lnSpc>
                          <a:spcPct val="107000"/>
                        </a:lnSpc>
                        <a:spcBef>
                          <a:spcPts val="0"/>
                        </a:spcBef>
                        <a:spcAft>
                          <a:spcPts val="0"/>
                        </a:spcAft>
                      </a:pPr>
                      <a:r>
                        <a:rPr lang="en-US" sz="1100">
                          <a:effectLst/>
                        </a:rPr>
                        <a:t>Cone Boşalımı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928131041"/>
                  </a:ext>
                </a:extLst>
              </a:tr>
              <a:tr h="167878">
                <a:tc>
                  <a:txBody>
                    <a:bodyPr/>
                    <a:lstStyle/>
                    <a:p>
                      <a:pPr marL="0" marR="0" indent="279400">
                        <a:lnSpc>
                          <a:spcPct val="107000"/>
                        </a:lnSpc>
                        <a:spcBef>
                          <a:spcPts val="0"/>
                        </a:spcBef>
                        <a:spcAft>
                          <a:spcPts val="0"/>
                        </a:spcAft>
                      </a:pPr>
                      <a:r>
                        <a:rPr lang="en-US" sz="1100" dirty="0" err="1">
                          <a:effectLst/>
                        </a:rPr>
                        <a:t>Kıvılcım</a:t>
                      </a:r>
                      <a:r>
                        <a:rPr lang="en-US" sz="1100" dirty="0">
                          <a:effectLst/>
                        </a:rPr>
                        <a:t> </a:t>
                      </a:r>
                      <a:r>
                        <a:rPr lang="en-US" sz="1100" dirty="0" err="1">
                          <a:effectLst/>
                        </a:rPr>
                        <a:t>Boşalımı</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2263614009"/>
                  </a:ext>
                </a:extLst>
              </a:tr>
              <a:tr h="167878">
                <a:tc>
                  <a:txBody>
                    <a:bodyPr/>
                    <a:lstStyle/>
                    <a:p>
                      <a:pPr marL="0" marR="0">
                        <a:lnSpc>
                          <a:spcPct val="107000"/>
                        </a:lnSpc>
                        <a:spcBef>
                          <a:spcPts val="0"/>
                        </a:spcBef>
                        <a:spcAft>
                          <a:spcPts val="0"/>
                        </a:spcAft>
                      </a:pPr>
                      <a:r>
                        <a:rPr lang="en-US" sz="1100">
                          <a:effectLst/>
                        </a:rPr>
                        <a:t>Yıldırım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2735993731"/>
                  </a:ext>
                </a:extLst>
              </a:tr>
              <a:tr h="167878">
                <a:tc>
                  <a:txBody>
                    <a:bodyPr/>
                    <a:lstStyle/>
                    <a:p>
                      <a:pPr marL="0" marR="0">
                        <a:lnSpc>
                          <a:spcPct val="107000"/>
                        </a:lnSpc>
                        <a:spcBef>
                          <a:spcPts val="0"/>
                        </a:spcBef>
                        <a:spcAft>
                          <a:spcPts val="0"/>
                        </a:spcAft>
                      </a:pPr>
                      <a:r>
                        <a:rPr lang="en-US" sz="1100">
                          <a:effectLst/>
                        </a:rPr>
                        <a:t>Radyo Frekansı 10^4 Hz  - 3x10^11 Hz</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2743415200"/>
                  </a:ext>
                </a:extLst>
              </a:tr>
              <a:tr h="167878">
                <a:tc>
                  <a:txBody>
                    <a:bodyPr/>
                    <a:lstStyle/>
                    <a:p>
                      <a:pPr marL="0" marR="0">
                        <a:lnSpc>
                          <a:spcPct val="107000"/>
                        </a:lnSpc>
                        <a:spcBef>
                          <a:spcPts val="0"/>
                        </a:spcBef>
                        <a:spcAft>
                          <a:spcPts val="0"/>
                        </a:spcAft>
                      </a:pPr>
                      <a:r>
                        <a:rPr lang="en-US" sz="1100" dirty="0" err="1">
                          <a:effectLst/>
                        </a:rPr>
                        <a:t>Elekktromanyetik</a:t>
                      </a:r>
                      <a:r>
                        <a:rPr lang="en-US" sz="1100" dirty="0">
                          <a:effectLst/>
                        </a:rPr>
                        <a:t> </a:t>
                      </a:r>
                      <a:r>
                        <a:rPr lang="en-US" sz="1100" dirty="0" err="1">
                          <a:effectLst/>
                        </a:rPr>
                        <a:t>Dalgalar</a:t>
                      </a:r>
                      <a:r>
                        <a:rPr lang="en-US" sz="1100" dirty="0">
                          <a:effectLst/>
                        </a:rPr>
                        <a:t> 3x10^11-10^15 Hz </a:t>
                      </a:r>
                      <a:r>
                        <a:rPr lang="en-US" sz="1100" dirty="0" err="1">
                          <a:effectLst/>
                        </a:rPr>
                        <a:t>arasi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2009035161"/>
                  </a:ext>
                </a:extLst>
              </a:tr>
              <a:tr h="167878">
                <a:tc>
                  <a:txBody>
                    <a:bodyPr/>
                    <a:lstStyle/>
                    <a:p>
                      <a:pPr marL="0" marR="0">
                        <a:lnSpc>
                          <a:spcPct val="107000"/>
                        </a:lnSpc>
                        <a:spcBef>
                          <a:spcPts val="0"/>
                        </a:spcBef>
                        <a:spcAft>
                          <a:spcPts val="0"/>
                        </a:spcAft>
                      </a:pPr>
                      <a:r>
                        <a:rPr lang="en-US" sz="1100">
                          <a:effectLst/>
                        </a:rPr>
                        <a:t>Iyonlaşma Radyasyonu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3942146485"/>
                  </a:ext>
                </a:extLst>
              </a:tr>
              <a:tr h="167878">
                <a:tc>
                  <a:txBody>
                    <a:bodyPr/>
                    <a:lstStyle/>
                    <a:p>
                      <a:pPr marL="0" marR="0">
                        <a:lnSpc>
                          <a:spcPct val="107000"/>
                        </a:lnSpc>
                        <a:spcBef>
                          <a:spcPts val="0"/>
                        </a:spcBef>
                        <a:spcAft>
                          <a:spcPts val="0"/>
                        </a:spcAft>
                      </a:pPr>
                      <a:r>
                        <a:rPr lang="en-US" sz="1100" dirty="0" err="1">
                          <a:effectLst/>
                        </a:rPr>
                        <a:t>Ultrasonik</a:t>
                      </a:r>
                      <a:r>
                        <a:rPr lang="en-US" sz="1100" dirty="0">
                          <a:effectLst/>
                        </a:rPr>
                        <a:t> </a:t>
                      </a:r>
                      <a:r>
                        <a:rPr lang="en-US" sz="1100" dirty="0" err="1">
                          <a:effectLst/>
                        </a:rPr>
                        <a:t>kaynaklar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806847618"/>
                  </a:ext>
                </a:extLst>
              </a:tr>
              <a:tr h="167878">
                <a:tc>
                  <a:txBody>
                    <a:bodyPr/>
                    <a:lstStyle/>
                    <a:p>
                      <a:pPr marL="0" marR="0">
                        <a:lnSpc>
                          <a:spcPct val="107000"/>
                        </a:lnSpc>
                        <a:spcBef>
                          <a:spcPts val="0"/>
                        </a:spcBef>
                        <a:spcAft>
                          <a:spcPts val="0"/>
                        </a:spcAft>
                      </a:pPr>
                      <a:r>
                        <a:rPr lang="en-US" sz="1100">
                          <a:effectLst/>
                        </a:rPr>
                        <a:t>Adiyabatik Sıkışma ve Şok Dalgası</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587613227"/>
                  </a:ext>
                </a:extLst>
              </a:tr>
              <a:tr h="167878">
                <a:tc>
                  <a:txBody>
                    <a:bodyPr/>
                    <a:lstStyle/>
                    <a:p>
                      <a:pPr marL="0" marR="0">
                        <a:lnSpc>
                          <a:spcPct val="107000"/>
                        </a:lnSpc>
                        <a:spcBef>
                          <a:spcPts val="0"/>
                        </a:spcBef>
                        <a:spcAft>
                          <a:spcPts val="0"/>
                        </a:spcAft>
                      </a:pPr>
                      <a:r>
                        <a:rPr lang="en-US" sz="1100" dirty="0" err="1">
                          <a:effectLst/>
                        </a:rPr>
                        <a:t>Ekzotermik</a:t>
                      </a:r>
                      <a:r>
                        <a:rPr lang="en-US" sz="1100" dirty="0">
                          <a:effectLst/>
                        </a:rPr>
                        <a:t> </a:t>
                      </a:r>
                      <a:r>
                        <a:rPr lang="en-US" sz="1100" dirty="0" err="1">
                          <a:effectLst/>
                        </a:rPr>
                        <a:t>Reaksyon</a:t>
                      </a:r>
                      <a:r>
                        <a:rPr lang="en-US" sz="1100" dirty="0">
                          <a:effectLst/>
                        </a:rPr>
                        <a:t> </a:t>
                      </a:r>
                      <a:r>
                        <a:rPr lang="en-US" sz="1100" dirty="0" err="1">
                          <a:effectLst/>
                        </a:rPr>
                        <a:t>ve</a:t>
                      </a:r>
                      <a:r>
                        <a:rPr lang="en-US" sz="1100" dirty="0">
                          <a:effectLst/>
                        </a:rPr>
                        <a:t> </a:t>
                      </a:r>
                      <a:r>
                        <a:rPr lang="en-US" sz="1100" dirty="0" err="1">
                          <a:effectLst/>
                        </a:rPr>
                        <a:t>tozun</a:t>
                      </a:r>
                      <a:r>
                        <a:rPr lang="en-US" sz="1100" dirty="0">
                          <a:effectLst/>
                        </a:rPr>
                        <a:t> </a:t>
                      </a:r>
                      <a:r>
                        <a:rPr lang="en-US" sz="1100" dirty="0" err="1">
                          <a:effectLst/>
                        </a:rPr>
                        <a:t>kendinden</a:t>
                      </a:r>
                      <a:r>
                        <a:rPr lang="en-US" sz="1100" dirty="0">
                          <a:effectLst/>
                        </a:rPr>
                        <a:t> </a:t>
                      </a:r>
                      <a:r>
                        <a:rPr lang="en-US" sz="1100" dirty="0" err="1">
                          <a:effectLst/>
                        </a:rPr>
                        <a:t>yanması</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158153606"/>
                  </a:ext>
                </a:extLst>
              </a:tr>
              <a:tr h="167878">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3245292627"/>
                  </a:ext>
                </a:extLst>
              </a:tr>
              <a:tr h="167878">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1377395872"/>
                  </a:ext>
                </a:extLst>
              </a:tr>
              <a:tr h="167878">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3369532067"/>
                  </a:ext>
                </a:extLst>
              </a:tr>
              <a:tr h="175872">
                <a:tc>
                  <a:txBody>
                    <a:bodyPr/>
                    <a:lstStyle/>
                    <a:p>
                      <a:pPr marL="0" marR="0">
                        <a:lnSpc>
                          <a:spcPct val="107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gn="ctr">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tc>
                <a:tc>
                  <a:txBody>
                    <a:bodyPr/>
                    <a:lstStyle/>
                    <a:p>
                      <a:pPr marL="0" marR="0">
                        <a:lnSpc>
                          <a:spcPct val="107000"/>
                        </a:lnSpc>
                        <a:spcBef>
                          <a:spcPts val="0"/>
                        </a:spcBef>
                        <a:spcAft>
                          <a:spcPts val="0"/>
                        </a:spcAft>
                      </a:pPr>
                      <a:r>
                        <a:rPr lang="en-US" sz="9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tc>
                  <a:txBody>
                    <a:bodyPr/>
                    <a:lstStyle/>
                    <a:p>
                      <a:pPr marL="0" marR="0">
                        <a:lnSpc>
                          <a:spcPct val="107000"/>
                        </a:lnSpc>
                        <a:spcBef>
                          <a:spcPts val="0"/>
                        </a:spcBef>
                        <a:spcAft>
                          <a:spcPts val="0"/>
                        </a:spcAft>
                      </a:pPr>
                      <a:r>
                        <a:rPr lang="en-US" sz="9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214" marR="51214" marT="0" marB="0" anchor="b"/>
                </a:tc>
                <a:extLst>
                  <a:ext uri="{0D108BD9-81ED-4DB2-BD59-A6C34878D82A}">
                    <a16:rowId xmlns:a16="http://schemas.microsoft.com/office/drawing/2014/main" val="1237915695"/>
                  </a:ext>
                </a:extLst>
              </a:tr>
            </a:tbl>
          </a:graphicData>
        </a:graphic>
      </p:graphicFrame>
    </p:spTree>
    <p:extLst>
      <p:ext uri="{BB962C8B-B14F-4D97-AF65-F5344CB8AC3E}">
        <p14:creationId xmlns:p14="http://schemas.microsoft.com/office/powerpoint/2010/main" val="3865675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a:t>Alev Kaynakları</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816" y="1484784"/>
            <a:ext cx="412077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387" y="3913827"/>
            <a:ext cx="2951630" cy="2157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484784"/>
            <a:ext cx="381642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A3A41F24-24EA-4A8B-80C6-A68883AA9B08}"/>
              </a:ext>
            </a:extLst>
          </p:cNvPr>
          <p:cNvPicPr>
            <a:picLocks noChangeAspect="1"/>
          </p:cNvPicPr>
          <p:nvPr/>
        </p:nvPicPr>
        <p:blipFill>
          <a:blip r:embed="rId5"/>
          <a:stretch>
            <a:fillRect/>
          </a:stretch>
        </p:blipFill>
        <p:spPr>
          <a:xfrm>
            <a:off x="4906688" y="3928193"/>
            <a:ext cx="3769767" cy="2191108"/>
          </a:xfrm>
          <a:prstGeom prst="rect">
            <a:avLst/>
          </a:prstGeom>
        </p:spPr>
      </p:pic>
    </p:spTree>
    <p:extLst>
      <p:ext uri="{BB962C8B-B14F-4D97-AF65-F5344CB8AC3E}">
        <p14:creationId xmlns:p14="http://schemas.microsoft.com/office/powerpoint/2010/main" val="4038859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3600" dirty="0"/>
              <a:t>Yabancı Malzemeler</a:t>
            </a:r>
            <a:endParaRPr lang="en-US" sz="3600" dirty="0"/>
          </a:p>
        </p:txBody>
      </p:sp>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42" y="2446262"/>
            <a:ext cx="253815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965" y="2446262"/>
            <a:ext cx="1965281"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43DBBE83-5F55-4B78-9803-79A2EF0C6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2638969"/>
            <a:ext cx="3660128" cy="256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317B19E-0E4F-4901-9CFC-CFD034C4DE05}"/>
              </a:ext>
            </a:extLst>
          </p:cNvPr>
          <p:cNvSpPr txBox="1"/>
          <p:nvPr/>
        </p:nvSpPr>
        <p:spPr>
          <a:xfrm>
            <a:off x="395536" y="2492896"/>
            <a:ext cx="2788429" cy="646331"/>
          </a:xfrm>
          <a:prstGeom prst="rect">
            <a:avLst/>
          </a:prstGeom>
          <a:noFill/>
        </p:spPr>
        <p:txBody>
          <a:bodyPr wrap="square" rtlCol="0">
            <a:spAutoFit/>
          </a:bodyPr>
          <a:lstStyle/>
          <a:p>
            <a:r>
              <a:rPr lang="tr-TR" dirty="0">
                <a:solidFill>
                  <a:srgbClr val="FFFF00"/>
                </a:solidFill>
              </a:rPr>
              <a:t>Kırılmış değrimen/shredder bıçakları</a:t>
            </a:r>
            <a:endParaRPr lang="en-US" dirty="0">
              <a:solidFill>
                <a:srgbClr val="FFFF00"/>
              </a:solidFill>
            </a:endParaRPr>
          </a:p>
        </p:txBody>
      </p:sp>
      <p:sp>
        <p:nvSpPr>
          <p:cNvPr id="4" name="TextBox 3">
            <a:extLst>
              <a:ext uri="{FF2B5EF4-FFF2-40B4-BE49-F238E27FC236}">
                <a16:creationId xmlns:a16="http://schemas.microsoft.com/office/drawing/2014/main" id="{FCF0C097-747E-4E3B-B6BC-AA1B8CEF2157}"/>
              </a:ext>
            </a:extLst>
          </p:cNvPr>
          <p:cNvSpPr txBox="1"/>
          <p:nvPr/>
        </p:nvSpPr>
        <p:spPr>
          <a:xfrm>
            <a:off x="6157358" y="2638969"/>
            <a:ext cx="2160240" cy="646331"/>
          </a:xfrm>
          <a:prstGeom prst="rect">
            <a:avLst/>
          </a:prstGeom>
          <a:noFill/>
        </p:spPr>
        <p:txBody>
          <a:bodyPr wrap="square" rtlCol="0">
            <a:spAutoFit/>
          </a:bodyPr>
          <a:lstStyle/>
          <a:p>
            <a:r>
              <a:rPr lang="tr-TR" b="1" dirty="0"/>
              <a:t>Kopmuş konveyör parçası</a:t>
            </a:r>
            <a:endParaRPr lang="en-US" b="1" dirty="0"/>
          </a:p>
        </p:txBody>
      </p:sp>
    </p:spTree>
    <p:extLst>
      <p:ext uri="{BB962C8B-B14F-4D97-AF65-F5344CB8AC3E}">
        <p14:creationId xmlns:p14="http://schemas.microsoft.com/office/powerpoint/2010/main" val="3930145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Kıvılcım - </a:t>
            </a:r>
            <a:r>
              <a:rPr lang="en-US" altLang="en-US" dirty="0" err="1"/>
              <a:t>Elektrosatik</a:t>
            </a:r>
            <a:r>
              <a:rPr lang="en-US" altLang="en-US" dirty="0"/>
              <a:t> </a:t>
            </a:r>
            <a:r>
              <a:rPr lang="tr-TR" altLang="en-US" dirty="0"/>
              <a:t>Boşalım</a:t>
            </a:r>
            <a:endParaRPr lang="en-US" altLang="en-US" dirty="0"/>
          </a:p>
        </p:txBody>
      </p:sp>
      <p:pic>
        <p:nvPicPr>
          <p:cNvPr id="4" name="Picture 3">
            <a:extLst>
              <a:ext uri="{FF2B5EF4-FFF2-40B4-BE49-F238E27FC236}">
                <a16:creationId xmlns:a16="http://schemas.microsoft.com/office/drawing/2014/main" id="{2C5D88DB-8F2A-48DB-A8BE-754BA6CED41B}"/>
              </a:ext>
            </a:extLst>
          </p:cNvPr>
          <p:cNvPicPr>
            <a:picLocks noChangeAspect="1"/>
          </p:cNvPicPr>
          <p:nvPr/>
        </p:nvPicPr>
        <p:blipFill>
          <a:blip r:embed="rId3"/>
          <a:stretch>
            <a:fillRect/>
          </a:stretch>
        </p:blipFill>
        <p:spPr>
          <a:xfrm>
            <a:off x="1979712" y="909264"/>
            <a:ext cx="4961541" cy="5039471"/>
          </a:xfrm>
          <a:prstGeom prst="rect">
            <a:avLst/>
          </a:prstGeom>
        </p:spPr>
      </p:pic>
    </p:spTree>
    <p:extLst>
      <p:ext uri="{BB962C8B-B14F-4D97-AF65-F5344CB8AC3E}">
        <p14:creationId xmlns:p14="http://schemas.microsoft.com/office/powerpoint/2010/main" val="49490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Alev Kaynakları</a:t>
            </a:r>
            <a:endParaRPr lang="en-US" altLang="en-US" dirty="0"/>
          </a:p>
        </p:txBody>
      </p:sp>
      <p:graphicFrame>
        <p:nvGraphicFramePr>
          <p:cNvPr id="5" name="Chart 4">
            <a:extLst>
              <a:ext uri="{FF2B5EF4-FFF2-40B4-BE49-F238E27FC236}">
                <a16:creationId xmlns:a16="http://schemas.microsoft.com/office/drawing/2014/main" id="{592669C7-2C9D-4522-8093-021E4773E080}"/>
              </a:ext>
            </a:extLst>
          </p:cNvPr>
          <p:cNvGraphicFramePr>
            <a:graphicFrameLocks/>
          </p:cNvGraphicFramePr>
          <p:nvPr>
            <p:extLst>
              <p:ext uri="{D42A27DB-BD31-4B8C-83A1-F6EECF244321}">
                <p14:modId xmlns:p14="http://schemas.microsoft.com/office/powerpoint/2010/main" val="4016984691"/>
              </p:ext>
            </p:extLst>
          </p:nvPr>
        </p:nvGraphicFramePr>
        <p:xfrm>
          <a:off x="1187624" y="1412776"/>
          <a:ext cx="6984776" cy="439248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818CF74B-BB52-4BED-848E-CA67F6EC300C}"/>
              </a:ext>
            </a:extLst>
          </p:cNvPr>
          <p:cNvSpPr txBox="1"/>
          <p:nvPr/>
        </p:nvSpPr>
        <p:spPr>
          <a:xfrm>
            <a:off x="1043608" y="5260558"/>
            <a:ext cx="4968552" cy="230832"/>
          </a:xfrm>
          <a:prstGeom prst="rect">
            <a:avLst/>
          </a:prstGeom>
          <a:noFill/>
        </p:spPr>
        <p:txBody>
          <a:bodyPr wrap="square" rtlCol="0">
            <a:spAutoFit/>
          </a:bodyPr>
          <a:lstStyle/>
          <a:p>
            <a:r>
              <a:rPr lang="tr-TR" sz="900" dirty="0"/>
              <a:t>Ref: AICHE Center for Chemical Process Safety</a:t>
            </a:r>
            <a:endParaRPr lang="en-US" sz="900" dirty="0"/>
          </a:p>
        </p:txBody>
      </p:sp>
    </p:spTree>
    <p:extLst>
      <p:ext uri="{BB962C8B-B14F-4D97-AF65-F5344CB8AC3E}">
        <p14:creationId xmlns:p14="http://schemas.microsoft.com/office/powerpoint/2010/main" val="1733834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Autofit/>
          </a:bodyPr>
          <a:lstStyle/>
          <a:p>
            <a:pPr eaLnBrk="1" hangingPunct="1"/>
            <a:r>
              <a:rPr lang="tr-TR" altLang="en-US" sz="3600" dirty="0"/>
              <a:t>Proses Ekipmanlarında Olası Alev Kaynakları</a:t>
            </a:r>
            <a:endParaRPr lang="en-US" altLang="en-US" sz="3600" dirty="0"/>
          </a:p>
        </p:txBody>
      </p:sp>
      <p:sp>
        <p:nvSpPr>
          <p:cNvPr id="2" name="TextBox 1">
            <a:extLst>
              <a:ext uri="{FF2B5EF4-FFF2-40B4-BE49-F238E27FC236}">
                <a16:creationId xmlns:a16="http://schemas.microsoft.com/office/drawing/2014/main" id="{818CF74B-BB52-4BED-848E-CA67F6EC300C}"/>
              </a:ext>
            </a:extLst>
          </p:cNvPr>
          <p:cNvSpPr txBox="1"/>
          <p:nvPr/>
        </p:nvSpPr>
        <p:spPr>
          <a:xfrm>
            <a:off x="1043608" y="5260558"/>
            <a:ext cx="4968552" cy="230832"/>
          </a:xfrm>
          <a:prstGeom prst="rect">
            <a:avLst/>
          </a:prstGeom>
          <a:noFill/>
        </p:spPr>
        <p:txBody>
          <a:bodyPr wrap="square" rtlCol="0">
            <a:spAutoFit/>
          </a:bodyPr>
          <a:lstStyle/>
          <a:p>
            <a:r>
              <a:rPr lang="tr-TR" sz="900" dirty="0"/>
              <a:t>Ref: AICHE Center for Chemical Process Safety</a:t>
            </a:r>
            <a:endParaRPr lang="en-US" sz="900" dirty="0"/>
          </a:p>
        </p:txBody>
      </p:sp>
      <p:graphicFrame>
        <p:nvGraphicFramePr>
          <p:cNvPr id="3" name="Table 2">
            <a:extLst>
              <a:ext uri="{FF2B5EF4-FFF2-40B4-BE49-F238E27FC236}">
                <a16:creationId xmlns:a16="http://schemas.microsoft.com/office/drawing/2014/main" id="{A56080CF-9012-4C72-BA7D-022444F72442}"/>
              </a:ext>
            </a:extLst>
          </p:cNvPr>
          <p:cNvGraphicFramePr>
            <a:graphicFrameLocks noGrp="1"/>
          </p:cNvGraphicFramePr>
          <p:nvPr>
            <p:extLst>
              <p:ext uri="{D42A27DB-BD31-4B8C-83A1-F6EECF244321}">
                <p14:modId xmlns:p14="http://schemas.microsoft.com/office/powerpoint/2010/main" val="3563402034"/>
              </p:ext>
            </p:extLst>
          </p:nvPr>
        </p:nvGraphicFramePr>
        <p:xfrm>
          <a:off x="457200" y="1124744"/>
          <a:ext cx="8229602" cy="4135812"/>
        </p:xfrm>
        <a:graphic>
          <a:graphicData uri="http://schemas.openxmlformats.org/drawingml/2006/table">
            <a:tbl>
              <a:tblPr>
                <a:tableStyleId>{5C22544A-7EE6-4342-B048-85BDC9FD1C3A}</a:tableStyleId>
              </a:tblPr>
              <a:tblGrid>
                <a:gridCol w="1451577">
                  <a:extLst>
                    <a:ext uri="{9D8B030D-6E8A-4147-A177-3AD203B41FA5}">
                      <a16:colId xmlns:a16="http://schemas.microsoft.com/office/drawing/2014/main" val="4042594565"/>
                    </a:ext>
                  </a:extLst>
                </a:gridCol>
                <a:gridCol w="502983">
                  <a:extLst>
                    <a:ext uri="{9D8B030D-6E8A-4147-A177-3AD203B41FA5}">
                      <a16:colId xmlns:a16="http://schemas.microsoft.com/office/drawing/2014/main" val="83680549"/>
                    </a:ext>
                  </a:extLst>
                </a:gridCol>
                <a:gridCol w="804636">
                  <a:extLst>
                    <a:ext uri="{9D8B030D-6E8A-4147-A177-3AD203B41FA5}">
                      <a16:colId xmlns:a16="http://schemas.microsoft.com/office/drawing/2014/main" val="3824697593"/>
                    </a:ext>
                  </a:extLst>
                </a:gridCol>
                <a:gridCol w="575832">
                  <a:extLst>
                    <a:ext uri="{9D8B030D-6E8A-4147-A177-3AD203B41FA5}">
                      <a16:colId xmlns:a16="http://schemas.microsoft.com/office/drawing/2014/main" val="2917514678"/>
                    </a:ext>
                  </a:extLst>
                </a:gridCol>
                <a:gridCol w="1067804">
                  <a:extLst>
                    <a:ext uri="{9D8B030D-6E8A-4147-A177-3AD203B41FA5}">
                      <a16:colId xmlns:a16="http://schemas.microsoft.com/office/drawing/2014/main" val="1671187386"/>
                    </a:ext>
                  </a:extLst>
                </a:gridCol>
                <a:gridCol w="851636">
                  <a:extLst>
                    <a:ext uri="{9D8B030D-6E8A-4147-A177-3AD203B41FA5}">
                      <a16:colId xmlns:a16="http://schemas.microsoft.com/office/drawing/2014/main" val="2696240458"/>
                    </a:ext>
                  </a:extLst>
                </a:gridCol>
                <a:gridCol w="804548">
                  <a:extLst>
                    <a:ext uri="{9D8B030D-6E8A-4147-A177-3AD203B41FA5}">
                      <a16:colId xmlns:a16="http://schemas.microsoft.com/office/drawing/2014/main" val="4279807854"/>
                    </a:ext>
                  </a:extLst>
                </a:gridCol>
                <a:gridCol w="707012">
                  <a:extLst>
                    <a:ext uri="{9D8B030D-6E8A-4147-A177-3AD203B41FA5}">
                      <a16:colId xmlns:a16="http://schemas.microsoft.com/office/drawing/2014/main" val="994846423"/>
                    </a:ext>
                  </a:extLst>
                </a:gridCol>
                <a:gridCol w="659808">
                  <a:extLst>
                    <a:ext uri="{9D8B030D-6E8A-4147-A177-3AD203B41FA5}">
                      <a16:colId xmlns:a16="http://schemas.microsoft.com/office/drawing/2014/main" val="4019758020"/>
                    </a:ext>
                  </a:extLst>
                </a:gridCol>
                <a:gridCol w="803766">
                  <a:extLst>
                    <a:ext uri="{9D8B030D-6E8A-4147-A177-3AD203B41FA5}">
                      <a16:colId xmlns:a16="http://schemas.microsoft.com/office/drawing/2014/main" val="1486362687"/>
                    </a:ext>
                  </a:extLst>
                </a:gridCol>
              </a:tblGrid>
              <a:tr h="608208">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8997" marR="8997" marT="8997" marB="0" anchor="b"/>
                </a:tc>
                <a:tc>
                  <a:txBody>
                    <a:bodyPr/>
                    <a:lstStyle/>
                    <a:p>
                      <a:pPr algn="ctr" fontAlgn="ctr"/>
                      <a:r>
                        <a:rPr lang="en-US" sz="1200" b="1" u="none" strike="noStrike" dirty="0">
                          <a:effectLst/>
                        </a:rPr>
                        <a:t>Silo</a:t>
                      </a:r>
                      <a:endParaRPr lang="en-US" sz="1200" b="1" i="0" u="none" strike="noStrike" dirty="0">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200" b="1" u="none" strike="noStrike">
                          <a:effectLst/>
                        </a:rPr>
                        <a:t>Toz Toplayıcılar</a:t>
                      </a:r>
                      <a:endParaRPr lang="en-US" sz="12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200" b="1" u="none" strike="noStrike">
                          <a:effectLst/>
                        </a:rPr>
                        <a:t>Siklonlar</a:t>
                      </a:r>
                      <a:endParaRPr lang="en-US" sz="12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200" b="1" u="none" strike="noStrike">
                          <a:effectLst/>
                        </a:rPr>
                        <a:t>Mikser/Blender/Reaktör</a:t>
                      </a:r>
                      <a:endParaRPr lang="en-US" sz="12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200" b="1" u="none" strike="noStrike" dirty="0" err="1">
                          <a:effectLst/>
                        </a:rPr>
                        <a:t>Elek</a:t>
                      </a:r>
                      <a:r>
                        <a:rPr lang="en-US" sz="1200" b="1" u="none" strike="noStrike" dirty="0">
                          <a:effectLst/>
                        </a:rPr>
                        <a:t>/</a:t>
                      </a:r>
                      <a:r>
                        <a:rPr lang="en-US" sz="1200" b="1" u="none" strike="noStrike" dirty="0" err="1">
                          <a:effectLst/>
                        </a:rPr>
                        <a:t>Havalı</a:t>
                      </a:r>
                      <a:r>
                        <a:rPr lang="en-US" sz="1200" b="1" u="none" strike="noStrike" dirty="0">
                          <a:effectLst/>
                        </a:rPr>
                        <a:t> </a:t>
                      </a:r>
                      <a:r>
                        <a:rPr lang="en-US" sz="1200" b="1" u="none" strike="noStrike" dirty="0" err="1">
                          <a:effectLst/>
                        </a:rPr>
                        <a:t>Ayrıştırıcı</a:t>
                      </a:r>
                      <a:endParaRPr lang="en-US" sz="1200" b="1" i="0" u="none" strike="noStrike" dirty="0">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200" b="1" u="none" strike="noStrike" dirty="0" err="1">
                          <a:effectLst/>
                        </a:rPr>
                        <a:t>Konveyörler</a:t>
                      </a:r>
                      <a:r>
                        <a:rPr lang="en-US" sz="1200" b="1" u="none" strike="noStrike" dirty="0">
                          <a:effectLst/>
                        </a:rPr>
                        <a:t>, </a:t>
                      </a:r>
                      <a:r>
                        <a:rPr lang="en-US" sz="1200" b="1" u="none" strike="noStrike" dirty="0" err="1">
                          <a:effectLst/>
                        </a:rPr>
                        <a:t>elevatörler</a:t>
                      </a:r>
                      <a:endParaRPr lang="en-US" sz="1200" b="1" i="0" u="none" strike="noStrike" dirty="0">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200" b="1" u="none" strike="noStrike" dirty="0">
                          <a:effectLst/>
                        </a:rPr>
                        <a:t>Transfer </a:t>
                      </a:r>
                      <a:r>
                        <a:rPr lang="en-US" sz="1200" b="1" u="none" strike="noStrike" dirty="0" err="1">
                          <a:effectLst/>
                        </a:rPr>
                        <a:t>Şutları</a:t>
                      </a:r>
                      <a:endParaRPr lang="en-US" sz="1200" b="1" i="0" u="none" strike="noStrike" dirty="0">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200" b="1" u="none" strike="noStrike" dirty="0" err="1">
                          <a:effectLst/>
                        </a:rPr>
                        <a:t>Değirmen</a:t>
                      </a:r>
                      <a:r>
                        <a:rPr lang="en-US" sz="1200" b="1" u="none" strike="noStrike" dirty="0">
                          <a:effectLst/>
                        </a:rPr>
                        <a:t>/</a:t>
                      </a:r>
                      <a:r>
                        <a:rPr lang="en-US" sz="1200" b="1" u="none" strike="noStrike" dirty="0" err="1">
                          <a:effectLst/>
                        </a:rPr>
                        <a:t>Öğütücü</a:t>
                      </a:r>
                      <a:endParaRPr lang="en-US" sz="1200" b="1" i="0" u="none" strike="noStrike" dirty="0">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200" b="1" u="none" strike="noStrike" dirty="0" err="1">
                          <a:effectLst/>
                        </a:rPr>
                        <a:t>Kurutucular</a:t>
                      </a:r>
                      <a:r>
                        <a:rPr lang="en-US" sz="1200" b="1" u="none" strike="noStrike" dirty="0">
                          <a:effectLst/>
                        </a:rPr>
                        <a:t>/</a:t>
                      </a:r>
                      <a:r>
                        <a:rPr lang="en-US" sz="1200" b="1" u="none" strike="noStrike" dirty="0" err="1">
                          <a:effectLst/>
                        </a:rPr>
                        <a:t>Kazanlar</a:t>
                      </a:r>
                      <a:endParaRPr lang="en-US" sz="1200" b="1" i="0" u="none" strike="noStrike" dirty="0">
                        <a:solidFill>
                          <a:srgbClr val="000000"/>
                        </a:solidFill>
                        <a:effectLst/>
                        <a:latin typeface="Calibri" panose="020F0502020204030204" pitchFamily="34" charset="0"/>
                      </a:endParaRPr>
                    </a:p>
                  </a:txBody>
                  <a:tcPr marL="8997" marR="8997" marT="8997" marB="0" anchor="ctr"/>
                </a:tc>
                <a:extLst>
                  <a:ext uri="{0D108BD9-81ED-4DB2-BD59-A6C34878D82A}">
                    <a16:rowId xmlns:a16="http://schemas.microsoft.com/office/drawing/2014/main" val="2924764448"/>
                  </a:ext>
                </a:extLst>
              </a:tr>
              <a:tr h="319309">
                <a:tc>
                  <a:txBody>
                    <a:bodyPr/>
                    <a:lstStyle/>
                    <a:p>
                      <a:pPr algn="r" fontAlgn="b"/>
                      <a:r>
                        <a:rPr lang="en-US" sz="1200" u="none" strike="noStrike">
                          <a:effectLst/>
                        </a:rPr>
                        <a:t>Sürtünme</a:t>
                      </a:r>
                      <a:endParaRPr lang="en-US" sz="1200" b="1" i="0" u="none" strike="noStrike">
                        <a:solidFill>
                          <a:srgbClr val="000000"/>
                        </a:solidFill>
                        <a:effectLst/>
                        <a:latin typeface="Calibri" panose="020F0502020204030204" pitchFamily="34" charset="0"/>
                      </a:endParaRPr>
                    </a:p>
                  </a:txBody>
                  <a:tcPr marL="8997" marR="8997" marT="8997" marB="0" anchor="b"/>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extLst>
                  <a:ext uri="{0D108BD9-81ED-4DB2-BD59-A6C34878D82A}">
                    <a16:rowId xmlns:a16="http://schemas.microsoft.com/office/drawing/2014/main" val="2787354425"/>
                  </a:ext>
                </a:extLst>
              </a:tr>
              <a:tr h="319309">
                <a:tc>
                  <a:txBody>
                    <a:bodyPr/>
                    <a:lstStyle/>
                    <a:p>
                      <a:pPr algn="r" fontAlgn="b"/>
                      <a:r>
                        <a:rPr lang="en-US" sz="1200" u="none" strike="noStrike">
                          <a:effectLst/>
                        </a:rPr>
                        <a:t>Kıvılcım</a:t>
                      </a:r>
                      <a:endParaRPr lang="en-US" sz="1200" b="1" i="0" u="none" strike="noStrike">
                        <a:solidFill>
                          <a:srgbClr val="000000"/>
                        </a:solidFill>
                        <a:effectLst/>
                        <a:latin typeface="Calibri" panose="020F0502020204030204" pitchFamily="34" charset="0"/>
                      </a:endParaRPr>
                    </a:p>
                  </a:txBody>
                  <a:tcPr marL="8997" marR="8997" marT="8997" marB="0" anchor="b"/>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extLst>
                  <a:ext uri="{0D108BD9-81ED-4DB2-BD59-A6C34878D82A}">
                    <a16:rowId xmlns:a16="http://schemas.microsoft.com/office/drawing/2014/main" val="2301233215"/>
                  </a:ext>
                </a:extLst>
              </a:tr>
              <a:tr h="319309">
                <a:tc>
                  <a:txBody>
                    <a:bodyPr/>
                    <a:lstStyle/>
                    <a:p>
                      <a:pPr algn="r" fontAlgn="b"/>
                      <a:r>
                        <a:rPr lang="en-US" sz="1200" u="none" strike="noStrike">
                          <a:effectLst/>
                        </a:rPr>
                        <a:t>Kimyasal reaktivite</a:t>
                      </a:r>
                      <a:endParaRPr lang="en-US" sz="1200" b="1" i="0" u="none" strike="noStrike">
                        <a:solidFill>
                          <a:srgbClr val="000000"/>
                        </a:solidFill>
                        <a:effectLst/>
                        <a:latin typeface="Calibri" panose="020F0502020204030204" pitchFamily="34" charset="0"/>
                      </a:endParaRPr>
                    </a:p>
                  </a:txBody>
                  <a:tcPr marL="8997" marR="8997" marT="8997" marB="0" anchor="b"/>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extLst>
                  <a:ext uri="{0D108BD9-81ED-4DB2-BD59-A6C34878D82A}">
                    <a16:rowId xmlns:a16="http://schemas.microsoft.com/office/drawing/2014/main" val="642023557"/>
                  </a:ext>
                </a:extLst>
              </a:tr>
              <a:tr h="319309">
                <a:tc>
                  <a:txBody>
                    <a:bodyPr/>
                    <a:lstStyle/>
                    <a:p>
                      <a:pPr algn="r" fontAlgn="b"/>
                      <a:r>
                        <a:rPr lang="en-US" sz="1200" u="none" strike="noStrike">
                          <a:effectLst/>
                        </a:rPr>
                        <a:t>Sıcak İş</a:t>
                      </a:r>
                      <a:endParaRPr lang="en-US" sz="1200" b="1" i="0" u="none" strike="noStrike">
                        <a:solidFill>
                          <a:srgbClr val="000000"/>
                        </a:solidFill>
                        <a:effectLst/>
                        <a:latin typeface="Calibri" panose="020F0502020204030204" pitchFamily="34" charset="0"/>
                      </a:endParaRPr>
                    </a:p>
                  </a:txBody>
                  <a:tcPr marL="8997" marR="8997" marT="8997" marB="0" anchor="b"/>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extLst>
                  <a:ext uri="{0D108BD9-81ED-4DB2-BD59-A6C34878D82A}">
                    <a16:rowId xmlns:a16="http://schemas.microsoft.com/office/drawing/2014/main" val="3130801935"/>
                  </a:ext>
                </a:extLst>
              </a:tr>
              <a:tr h="319309">
                <a:tc>
                  <a:txBody>
                    <a:bodyPr/>
                    <a:lstStyle/>
                    <a:p>
                      <a:pPr algn="r" fontAlgn="b"/>
                      <a:r>
                        <a:rPr lang="tr-TR" sz="1200" u="none" strike="noStrike" dirty="0">
                          <a:effectLst/>
                        </a:rPr>
                        <a:t>Kontrolsüz yakma</a:t>
                      </a:r>
                      <a:endParaRPr lang="en-US" sz="1200" b="1" i="0" u="none" strike="noStrike" dirty="0">
                        <a:solidFill>
                          <a:srgbClr val="000000"/>
                        </a:solidFill>
                        <a:effectLst/>
                        <a:latin typeface="Calibri" panose="020F0502020204030204" pitchFamily="34" charset="0"/>
                      </a:endParaRPr>
                    </a:p>
                  </a:txBody>
                  <a:tcPr marL="8997" marR="8997" marT="8997" marB="0" anchor="b"/>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extLst>
                  <a:ext uri="{0D108BD9-81ED-4DB2-BD59-A6C34878D82A}">
                    <a16:rowId xmlns:a16="http://schemas.microsoft.com/office/drawing/2014/main" val="4109187951"/>
                  </a:ext>
                </a:extLst>
              </a:tr>
              <a:tr h="319309">
                <a:tc>
                  <a:txBody>
                    <a:bodyPr/>
                    <a:lstStyle/>
                    <a:p>
                      <a:pPr algn="r" fontAlgn="b"/>
                      <a:r>
                        <a:rPr lang="en-US" sz="1200" u="none" strike="noStrike">
                          <a:effectLst/>
                        </a:rPr>
                        <a:t>Elektrik</a:t>
                      </a:r>
                      <a:endParaRPr lang="en-US" sz="1200" b="1" i="0" u="none" strike="noStrike">
                        <a:solidFill>
                          <a:srgbClr val="000000"/>
                        </a:solidFill>
                        <a:effectLst/>
                        <a:latin typeface="Calibri" panose="020F0502020204030204" pitchFamily="34" charset="0"/>
                      </a:endParaRPr>
                    </a:p>
                  </a:txBody>
                  <a:tcPr marL="8997" marR="8997" marT="8997" marB="0" anchor="b"/>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extLst>
                  <a:ext uri="{0D108BD9-81ED-4DB2-BD59-A6C34878D82A}">
                    <a16:rowId xmlns:a16="http://schemas.microsoft.com/office/drawing/2014/main" val="4170324635"/>
                  </a:ext>
                </a:extLst>
              </a:tr>
              <a:tr h="319309">
                <a:tc>
                  <a:txBody>
                    <a:bodyPr/>
                    <a:lstStyle/>
                    <a:p>
                      <a:pPr algn="r" fontAlgn="b"/>
                      <a:r>
                        <a:rPr lang="en-US" sz="1200" u="none" strike="noStrike">
                          <a:effectLst/>
                        </a:rPr>
                        <a:t>Statik Elektrik</a:t>
                      </a:r>
                      <a:endParaRPr lang="en-US" sz="1200" b="1" i="0" u="none" strike="noStrike">
                        <a:solidFill>
                          <a:srgbClr val="000000"/>
                        </a:solidFill>
                        <a:effectLst/>
                        <a:latin typeface="Calibri" panose="020F0502020204030204" pitchFamily="34" charset="0"/>
                      </a:endParaRPr>
                    </a:p>
                  </a:txBody>
                  <a:tcPr marL="8997" marR="8997" marT="8997" marB="0" anchor="b"/>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extLst>
                  <a:ext uri="{0D108BD9-81ED-4DB2-BD59-A6C34878D82A}">
                    <a16:rowId xmlns:a16="http://schemas.microsoft.com/office/drawing/2014/main" val="2109946012"/>
                  </a:ext>
                </a:extLst>
              </a:tr>
              <a:tr h="319309">
                <a:tc>
                  <a:txBody>
                    <a:bodyPr/>
                    <a:lstStyle/>
                    <a:p>
                      <a:pPr algn="r" fontAlgn="b"/>
                      <a:r>
                        <a:rPr lang="en-US" sz="1200" u="none" strike="noStrike">
                          <a:effectLst/>
                        </a:rPr>
                        <a:t>Aşırı ısınma</a:t>
                      </a:r>
                      <a:endParaRPr lang="en-US" sz="1200" b="1" i="0" u="none" strike="noStrike">
                        <a:solidFill>
                          <a:srgbClr val="000000"/>
                        </a:solidFill>
                        <a:effectLst/>
                        <a:latin typeface="Calibri" panose="020F0502020204030204" pitchFamily="34" charset="0"/>
                      </a:endParaRPr>
                    </a:p>
                  </a:txBody>
                  <a:tcPr marL="8997" marR="8997" marT="8997" marB="0" anchor="b"/>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extLst>
                  <a:ext uri="{0D108BD9-81ED-4DB2-BD59-A6C34878D82A}">
                    <a16:rowId xmlns:a16="http://schemas.microsoft.com/office/drawing/2014/main" val="496980973"/>
                  </a:ext>
                </a:extLst>
              </a:tr>
              <a:tr h="319309">
                <a:tc>
                  <a:txBody>
                    <a:bodyPr/>
                    <a:lstStyle/>
                    <a:p>
                      <a:pPr algn="r" fontAlgn="b"/>
                      <a:r>
                        <a:rPr lang="en-US" sz="1200" u="none" strike="noStrike">
                          <a:effectLst/>
                        </a:rPr>
                        <a:t>Sıcak yüzeyler</a:t>
                      </a:r>
                      <a:endParaRPr lang="en-US" sz="1200" b="1" i="0" u="none" strike="noStrike">
                        <a:solidFill>
                          <a:srgbClr val="000000"/>
                        </a:solidFill>
                        <a:effectLst/>
                        <a:latin typeface="Calibri" panose="020F0502020204030204" pitchFamily="34" charset="0"/>
                      </a:endParaRPr>
                    </a:p>
                  </a:txBody>
                  <a:tcPr marL="8997" marR="8997" marT="8997" marB="0" anchor="b"/>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extLst>
                  <a:ext uri="{0D108BD9-81ED-4DB2-BD59-A6C34878D82A}">
                    <a16:rowId xmlns:a16="http://schemas.microsoft.com/office/drawing/2014/main" val="3482618382"/>
                  </a:ext>
                </a:extLst>
              </a:tr>
              <a:tr h="319309">
                <a:tc>
                  <a:txBody>
                    <a:bodyPr/>
                    <a:lstStyle/>
                    <a:p>
                      <a:pPr algn="r" fontAlgn="b"/>
                      <a:r>
                        <a:rPr lang="en-US" sz="1200" u="none" strike="noStrike">
                          <a:effectLst/>
                        </a:rPr>
                        <a:t>Çarpma/yabancı cisim</a:t>
                      </a:r>
                      <a:endParaRPr lang="en-US" sz="1200" b="1" i="0" u="none" strike="noStrike">
                        <a:solidFill>
                          <a:srgbClr val="000000"/>
                        </a:solidFill>
                        <a:effectLst/>
                        <a:latin typeface="Calibri" panose="020F0502020204030204" pitchFamily="34" charset="0"/>
                      </a:endParaRPr>
                    </a:p>
                  </a:txBody>
                  <a:tcPr marL="8997" marR="8997" marT="8997" marB="0" anchor="b"/>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extLst>
                  <a:ext uri="{0D108BD9-81ED-4DB2-BD59-A6C34878D82A}">
                    <a16:rowId xmlns:a16="http://schemas.microsoft.com/office/drawing/2014/main" val="3308732992"/>
                  </a:ext>
                </a:extLst>
              </a:tr>
              <a:tr h="334514">
                <a:tc>
                  <a:txBody>
                    <a:bodyPr/>
                    <a:lstStyle/>
                    <a:p>
                      <a:pPr algn="r" fontAlgn="b"/>
                      <a:r>
                        <a:rPr lang="en-US" sz="1200" u="none" strike="noStrike">
                          <a:effectLst/>
                        </a:rPr>
                        <a:t>İçten yanma</a:t>
                      </a:r>
                      <a:endParaRPr lang="en-US" sz="1200" b="1" i="0" u="none" strike="noStrike">
                        <a:solidFill>
                          <a:srgbClr val="000000"/>
                        </a:solidFill>
                        <a:effectLst/>
                        <a:latin typeface="Calibri" panose="020F0502020204030204" pitchFamily="34" charset="0"/>
                      </a:endParaRPr>
                    </a:p>
                  </a:txBody>
                  <a:tcPr marL="8997" marR="8997" marT="8997" marB="0" anchor="b"/>
                </a:tc>
                <a:tc>
                  <a:txBody>
                    <a:bodyPr/>
                    <a:lstStyle/>
                    <a:p>
                      <a:pPr algn="ctr" fontAlgn="ctr"/>
                      <a:r>
                        <a:rPr lang="en-US" sz="1600" u="none" strike="noStrike">
                          <a:effectLst/>
                        </a:rPr>
                        <a:t>x</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8997" marR="8997" marT="8997" marB="0" anchor="ctr"/>
                </a:tc>
                <a:tc>
                  <a:txBody>
                    <a:bodyPr/>
                    <a:lstStyle/>
                    <a:p>
                      <a:pPr algn="ctr" fontAlgn="ctr"/>
                      <a:r>
                        <a:rPr lang="en-US" sz="1600" u="none" strike="noStrike" dirty="0">
                          <a:effectLst/>
                        </a:rPr>
                        <a:t>x</a:t>
                      </a:r>
                      <a:endParaRPr lang="en-US" sz="1600" b="1" i="0" u="none" strike="noStrike" dirty="0">
                        <a:solidFill>
                          <a:srgbClr val="000000"/>
                        </a:solidFill>
                        <a:effectLst/>
                        <a:latin typeface="Calibri" panose="020F0502020204030204" pitchFamily="34" charset="0"/>
                      </a:endParaRPr>
                    </a:p>
                  </a:txBody>
                  <a:tcPr marL="8997" marR="8997" marT="8997" marB="0" anchor="ctr"/>
                </a:tc>
                <a:extLst>
                  <a:ext uri="{0D108BD9-81ED-4DB2-BD59-A6C34878D82A}">
                    <a16:rowId xmlns:a16="http://schemas.microsoft.com/office/drawing/2014/main" val="3045145140"/>
                  </a:ext>
                </a:extLst>
              </a:tr>
            </a:tbl>
          </a:graphicData>
        </a:graphic>
      </p:graphicFrame>
    </p:spTree>
    <p:extLst>
      <p:ext uri="{BB962C8B-B14F-4D97-AF65-F5344CB8AC3E}">
        <p14:creationId xmlns:p14="http://schemas.microsoft.com/office/powerpoint/2010/main" val="3005420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16632"/>
            <a:ext cx="8534400" cy="2154634"/>
          </a:xfrm>
        </p:spPr>
        <p:txBody>
          <a:bodyPr>
            <a:normAutofit/>
          </a:bodyPr>
          <a:lstStyle/>
          <a:p>
            <a:pPr eaLnBrk="1" hangingPunct="1"/>
            <a:r>
              <a:rPr lang="tr-TR" altLang="en-US" dirty="0"/>
              <a:t>Toz Patlama Risklerini Nasıl Azaltabiliriz ?</a:t>
            </a:r>
            <a:endParaRPr lang="en-US" altLang="en-US" dirty="0"/>
          </a:p>
        </p:txBody>
      </p:sp>
      <p:sp>
        <p:nvSpPr>
          <p:cNvPr id="2" name="TextBox 1">
            <a:extLst>
              <a:ext uri="{FF2B5EF4-FFF2-40B4-BE49-F238E27FC236}">
                <a16:creationId xmlns:a16="http://schemas.microsoft.com/office/drawing/2014/main" id="{7989A583-B8E0-49D4-BF6B-B7D631578765}"/>
              </a:ext>
            </a:extLst>
          </p:cNvPr>
          <p:cNvSpPr txBox="1"/>
          <p:nvPr/>
        </p:nvSpPr>
        <p:spPr>
          <a:xfrm>
            <a:off x="251520" y="2924944"/>
            <a:ext cx="4104456" cy="2031325"/>
          </a:xfrm>
          <a:prstGeom prst="rect">
            <a:avLst/>
          </a:prstGeom>
          <a:noFill/>
        </p:spPr>
        <p:txBody>
          <a:bodyPr wrap="square" rtlCol="0">
            <a:spAutoFit/>
          </a:bodyPr>
          <a:lstStyle/>
          <a:p>
            <a:r>
              <a:rPr lang="tr-TR" b="1" u="sng" dirty="0"/>
              <a:t>Patlama Engelleyici Önlemler</a:t>
            </a:r>
          </a:p>
          <a:p>
            <a:pPr marL="285750" indent="-285750">
              <a:buFontTx/>
              <a:buChar char="-"/>
            </a:pPr>
            <a:r>
              <a:rPr lang="tr-TR" dirty="0"/>
              <a:t>Topraklama, Bond</a:t>
            </a:r>
          </a:p>
          <a:p>
            <a:pPr marL="285750" indent="-285750">
              <a:buFontTx/>
              <a:buChar char="-"/>
            </a:pPr>
            <a:r>
              <a:rPr lang="tr-TR" dirty="0"/>
              <a:t>Kıvılcım Algılama ve Söndürme</a:t>
            </a:r>
          </a:p>
          <a:p>
            <a:pPr marL="285750" indent="-285750">
              <a:buFontTx/>
              <a:buChar char="-"/>
            </a:pPr>
            <a:r>
              <a:rPr lang="tr-TR" dirty="0"/>
              <a:t>Dönen ekipmanlarda aşırı ısı algılama</a:t>
            </a:r>
          </a:p>
          <a:p>
            <a:pPr marL="285750" indent="-285750">
              <a:buFontTx/>
              <a:buChar char="-"/>
            </a:pPr>
            <a:r>
              <a:rPr lang="tr-TR" dirty="0"/>
              <a:t>Devir bekçisi kullanımı</a:t>
            </a:r>
          </a:p>
          <a:p>
            <a:pPr marL="285750" indent="-285750">
              <a:buFontTx/>
              <a:buChar char="-"/>
            </a:pPr>
            <a:r>
              <a:rPr lang="tr-TR" dirty="0"/>
              <a:t>Tozsuzlaştırma</a:t>
            </a:r>
          </a:p>
          <a:p>
            <a:pPr marL="285750" indent="-285750">
              <a:buFontTx/>
              <a:buChar char="-"/>
            </a:pPr>
            <a:r>
              <a:rPr lang="tr-TR" dirty="0"/>
              <a:t>Ortam Temizliği, vs</a:t>
            </a:r>
            <a:endParaRPr lang="en-US" dirty="0"/>
          </a:p>
        </p:txBody>
      </p:sp>
      <p:sp>
        <p:nvSpPr>
          <p:cNvPr id="4" name="TextBox 3">
            <a:extLst>
              <a:ext uri="{FF2B5EF4-FFF2-40B4-BE49-F238E27FC236}">
                <a16:creationId xmlns:a16="http://schemas.microsoft.com/office/drawing/2014/main" id="{D089F428-5879-4F54-A345-B9BCDCB542DA}"/>
              </a:ext>
            </a:extLst>
          </p:cNvPr>
          <p:cNvSpPr txBox="1"/>
          <p:nvPr/>
        </p:nvSpPr>
        <p:spPr>
          <a:xfrm>
            <a:off x="5508104" y="2852936"/>
            <a:ext cx="3600400" cy="2308324"/>
          </a:xfrm>
          <a:prstGeom prst="rect">
            <a:avLst/>
          </a:prstGeom>
          <a:noFill/>
        </p:spPr>
        <p:txBody>
          <a:bodyPr wrap="square" rtlCol="0">
            <a:spAutoFit/>
          </a:bodyPr>
          <a:lstStyle/>
          <a:p>
            <a:r>
              <a:rPr lang="tr-TR" b="1" u="sng" dirty="0"/>
              <a:t>Patlama Korunma Önlemleri</a:t>
            </a:r>
          </a:p>
          <a:p>
            <a:pPr marL="285750" indent="-285750">
              <a:buFontTx/>
              <a:buChar char="-"/>
            </a:pPr>
            <a:r>
              <a:rPr lang="tr-TR" dirty="0"/>
              <a:t>İnerting sistemleri</a:t>
            </a:r>
          </a:p>
          <a:p>
            <a:pPr marL="285750" indent="-285750">
              <a:buFontTx/>
              <a:buChar char="-"/>
            </a:pPr>
            <a:r>
              <a:rPr lang="tr-TR" dirty="0"/>
              <a:t>Patlama basıncına dayanımlı ekipmanlar ve hatlar</a:t>
            </a:r>
          </a:p>
          <a:p>
            <a:pPr marL="285750" indent="-285750">
              <a:buFontTx/>
              <a:buChar char="-"/>
            </a:pPr>
            <a:r>
              <a:rPr lang="tr-TR" dirty="0"/>
              <a:t>Patlama tahliye kapakları</a:t>
            </a:r>
          </a:p>
          <a:p>
            <a:pPr marL="285750" indent="-285750">
              <a:buFontTx/>
              <a:buChar char="-"/>
            </a:pPr>
            <a:r>
              <a:rPr lang="tr-TR" dirty="0"/>
              <a:t>Patlama söndürme sistemleri</a:t>
            </a:r>
          </a:p>
          <a:p>
            <a:pPr marL="285750" indent="-285750">
              <a:buFontTx/>
              <a:buChar char="-"/>
            </a:pPr>
            <a:r>
              <a:rPr lang="tr-TR" b="1" u="sng" dirty="0"/>
              <a:t>VE </a:t>
            </a:r>
            <a:r>
              <a:rPr lang="tr-TR" dirty="0"/>
              <a:t>Patlama izolasyonu (patlama yayılma engelleme)</a:t>
            </a:r>
            <a:endParaRPr lang="en-US" dirty="0"/>
          </a:p>
        </p:txBody>
      </p:sp>
      <p:cxnSp>
        <p:nvCxnSpPr>
          <p:cNvPr id="5" name="Straight Arrow Connector 4">
            <a:extLst>
              <a:ext uri="{FF2B5EF4-FFF2-40B4-BE49-F238E27FC236}">
                <a16:creationId xmlns:a16="http://schemas.microsoft.com/office/drawing/2014/main" id="{8368BE65-6354-4B9F-A8BE-ED25436D7762}"/>
              </a:ext>
            </a:extLst>
          </p:cNvPr>
          <p:cNvCxnSpPr>
            <a:stCxn id="19459" idx="2"/>
          </p:cNvCxnSpPr>
          <p:nvPr/>
        </p:nvCxnSpPr>
        <p:spPr>
          <a:xfrm flipH="1">
            <a:off x="1547664" y="2271266"/>
            <a:ext cx="3024336" cy="6480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76AD149D-B363-4BF3-AE10-7E0902AE5C3F}"/>
              </a:ext>
            </a:extLst>
          </p:cNvPr>
          <p:cNvCxnSpPr>
            <a:stCxn id="19459" idx="2"/>
            <a:endCxn id="4" idx="0"/>
          </p:cNvCxnSpPr>
          <p:nvPr/>
        </p:nvCxnSpPr>
        <p:spPr>
          <a:xfrm>
            <a:off x="4572000" y="2271266"/>
            <a:ext cx="2736304" cy="5816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75362606-46E2-4614-A3C0-4B9BC8DD32E4}"/>
              </a:ext>
            </a:extLst>
          </p:cNvPr>
          <p:cNvPicPr>
            <a:picLocks noChangeAspect="1"/>
          </p:cNvPicPr>
          <p:nvPr/>
        </p:nvPicPr>
        <p:blipFill>
          <a:blip r:embed="rId3"/>
          <a:stretch>
            <a:fillRect/>
          </a:stretch>
        </p:blipFill>
        <p:spPr>
          <a:xfrm>
            <a:off x="2915816" y="4221088"/>
            <a:ext cx="2728018" cy="2308324"/>
          </a:xfrm>
          <a:prstGeom prst="rect">
            <a:avLst/>
          </a:prstGeom>
        </p:spPr>
      </p:pic>
    </p:spTree>
    <p:extLst>
      <p:ext uri="{BB962C8B-B14F-4D97-AF65-F5344CB8AC3E}">
        <p14:creationId xmlns:p14="http://schemas.microsoft.com/office/powerpoint/2010/main" val="2363686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tr-TR" dirty="0"/>
              <a:t>Patlama Korunma</a:t>
            </a:r>
            <a:endParaRPr lang="en-GB" dirty="0"/>
          </a:p>
        </p:txBody>
      </p:sp>
      <p:sp>
        <p:nvSpPr>
          <p:cNvPr id="8" name="Rectangle 2"/>
          <p:cNvSpPr>
            <a:spLocks noChangeArrowheads="1"/>
          </p:cNvSpPr>
          <p:nvPr/>
        </p:nvSpPr>
        <p:spPr bwMode="auto">
          <a:xfrm>
            <a:off x="422027" y="1857371"/>
            <a:ext cx="1788474" cy="536338"/>
          </a:xfrm>
          <a:prstGeom prst="rect">
            <a:avLst/>
          </a:prstGeom>
          <a:solidFill>
            <a:srgbClr val="002060"/>
          </a:solidFill>
          <a:ln w="9525">
            <a:solidFill>
              <a:schemeClr val="tx1"/>
            </a:solidFill>
            <a:miter lim="800000"/>
            <a:headEnd/>
            <a:tailEnd/>
          </a:ln>
          <a:effectLst/>
          <a:scene3d>
            <a:camera prst="orthographicFront"/>
            <a:lightRig rig="threePt" dir="t"/>
          </a:scene3d>
          <a:sp3d>
            <a:bevelT w="165100" prst="coolSlant"/>
          </a:sp3d>
        </p:spPr>
        <p:txBody>
          <a:bodyPr wrap="none" anchor="ctr"/>
          <a:lstStyle/>
          <a:p>
            <a:pPr marL="0" lvl="1" algn="ctr">
              <a:spcBef>
                <a:spcPct val="20000"/>
              </a:spcBef>
              <a:buSzPct val="100000"/>
            </a:pPr>
            <a:r>
              <a:rPr lang="en-US" sz="1200" dirty="0">
                <a:solidFill>
                  <a:schemeClr val="bg1"/>
                </a:solidFill>
                <a:latin typeface="+mj-lt"/>
              </a:rPr>
              <a:t>Explosion Suppression / </a:t>
            </a:r>
          </a:p>
          <a:p>
            <a:pPr marL="0" lvl="1" algn="ctr">
              <a:spcBef>
                <a:spcPct val="20000"/>
              </a:spcBef>
              <a:buSzPct val="100000"/>
            </a:pPr>
            <a:r>
              <a:rPr lang="tr-TR" sz="1200" dirty="0">
                <a:solidFill>
                  <a:schemeClr val="bg1"/>
                </a:solidFill>
                <a:latin typeface="+mj-lt"/>
              </a:rPr>
              <a:t>Patlama Sönümleme</a:t>
            </a:r>
            <a:endParaRPr lang="en-GB" sz="1200" dirty="0">
              <a:solidFill>
                <a:schemeClr val="bg1"/>
              </a:solidFill>
              <a:latin typeface="+mj-lt"/>
            </a:endParaRPr>
          </a:p>
        </p:txBody>
      </p:sp>
      <p:sp>
        <p:nvSpPr>
          <p:cNvPr id="9" name="Rectangle 2"/>
          <p:cNvSpPr>
            <a:spLocks noChangeArrowheads="1"/>
          </p:cNvSpPr>
          <p:nvPr/>
        </p:nvSpPr>
        <p:spPr bwMode="auto">
          <a:xfrm>
            <a:off x="422027" y="2957633"/>
            <a:ext cx="1793608" cy="521056"/>
          </a:xfrm>
          <a:prstGeom prst="rect">
            <a:avLst/>
          </a:prstGeom>
          <a:solidFill>
            <a:srgbClr val="002060"/>
          </a:solidFill>
          <a:ln w="9525">
            <a:solidFill>
              <a:schemeClr val="tx1"/>
            </a:solidFill>
            <a:miter lim="800000"/>
            <a:headEnd/>
            <a:tailEnd/>
          </a:ln>
          <a:effectLst/>
          <a:scene3d>
            <a:camera prst="orthographicFront"/>
            <a:lightRig rig="threePt" dir="t"/>
          </a:scene3d>
          <a:sp3d>
            <a:bevelT w="165100" prst="coolSlant"/>
          </a:sp3d>
        </p:spPr>
        <p:txBody>
          <a:bodyPr wrap="none" anchor="ctr"/>
          <a:lstStyle/>
          <a:p>
            <a:pPr marL="0" lvl="1" algn="ctr">
              <a:spcBef>
                <a:spcPct val="20000"/>
              </a:spcBef>
              <a:buSzPct val="100000"/>
            </a:pPr>
            <a:r>
              <a:rPr lang="en-US" sz="1200" dirty="0">
                <a:solidFill>
                  <a:schemeClr val="bg1"/>
                </a:solidFill>
                <a:latin typeface="+mj-lt"/>
              </a:rPr>
              <a:t>Explosion Isolation / </a:t>
            </a:r>
          </a:p>
          <a:p>
            <a:pPr marL="0" lvl="1" algn="ctr">
              <a:spcBef>
                <a:spcPct val="20000"/>
              </a:spcBef>
              <a:buSzPct val="100000"/>
            </a:pPr>
            <a:r>
              <a:rPr lang="tr-TR" sz="1200" dirty="0">
                <a:solidFill>
                  <a:schemeClr val="bg1"/>
                </a:solidFill>
                <a:latin typeface="+mj-lt"/>
              </a:rPr>
              <a:t>Patlama İzolasyonu</a:t>
            </a:r>
            <a:endParaRPr lang="en-GB" sz="1200" dirty="0">
              <a:solidFill>
                <a:schemeClr val="bg1"/>
              </a:solidFill>
              <a:latin typeface="+mj-lt"/>
            </a:endParaRPr>
          </a:p>
        </p:txBody>
      </p:sp>
      <p:sp>
        <p:nvSpPr>
          <p:cNvPr id="10" name="Rectangle 2"/>
          <p:cNvSpPr>
            <a:spLocks noChangeArrowheads="1"/>
          </p:cNvSpPr>
          <p:nvPr/>
        </p:nvSpPr>
        <p:spPr bwMode="auto">
          <a:xfrm>
            <a:off x="422027" y="4048082"/>
            <a:ext cx="1793608" cy="555335"/>
          </a:xfrm>
          <a:prstGeom prst="rect">
            <a:avLst/>
          </a:prstGeom>
          <a:solidFill>
            <a:srgbClr val="002060"/>
          </a:solidFill>
          <a:ln w="9525">
            <a:solidFill>
              <a:schemeClr val="tx1"/>
            </a:solidFill>
            <a:miter lim="800000"/>
            <a:headEnd/>
            <a:tailEnd/>
          </a:ln>
          <a:effectLst/>
          <a:scene3d>
            <a:camera prst="orthographicFront"/>
            <a:lightRig rig="threePt" dir="t"/>
          </a:scene3d>
          <a:sp3d>
            <a:bevelT w="165100" prst="coolSlant"/>
          </a:sp3d>
        </p:spPr>
        <p:txBody>
          <a:bodyPr wrap="none" anchor="ctr"/>
          <a:lstStyle/>
          <a:p>
            <a:pPr marL="0" lvl="1" algn="ctr">
              <a:spcBef>
                <a:spcPct val="20000"/>
              </a:spcBef>
              <a:buSzPct val="100000"/>
            </a:pPr>
            <a:r>
              <a:rPr lang="en-US" sz="1200" dirty="0">
                <a:solidFill>
                  <a:schemeClr val="bg1"/>
                </a:solidFill>
                <a:latin typeface="+mj-lt"/>
              </a:rPr>
              <a:t>Explosion Vents / </a:t>
            </a:r>
          </a:p>
          <a:p>
            <a:pPr marL="0" lvl="1" algn="ctr">
              <a:spcBef>
                <a:spcPct val="20000"/>
              </a:spcBef>
              <a:buSzPct val="100000"/>
            </a:pPr>
            <a:r>
              <a:rPr lang="tr-TR" sz="1200" dirty="0">
                <a:solidFill>
                  <a:schemeClr val="bg1"/>
                </a:solidFill>
                <a:latin typeface="+mj-lt"/>
              </a:rPr>
              <a:t>Patlama Kapakları</a:t>
            </a:r>
            <a:endParaRPr lang="en-GB" sz="1200" dirty="0">
              <a:solidFill>
                <a:schemeClr val="bg1"/>
              </a:solidFill>
              <a:latin typeface="+mj-lt"/>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9408" y="1738384"/>
            <a:ext cx="946606" cy="654966"/>
          </a:xfrm>
          <a:prstGeom prst="rect">
            <a:avLst/>
          </a:prstGeom>
          <a:ln>
            <a:noFill/>
          </a:ln>
          <a:effectLst>
            <a:outerShdw blurRad="190500" algn="tl" rotWithShape="0">
              <a:srgbClr val="000000">
                <a:alpha val="70000"/>
              </a:srgbClr>
            </a:outerShdw>
          </a:effectLst>
        </p:spPr>
      </p:pic>
      <p:pic>
        <p:nvPicPr>
          <p:cNvPr id="16" name="Picture 15" descr="C:\Users\Spencer\Dropbox\Fabian\UTC\EXPO\Info\Product Pictures\ProFlapPlus-passive isolation valv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8052" y="2984852"/>
            <a:ext cx="914108" cy="661465"/>
          </a:xfrm>
          <a:prstGeom prst="rect">
            <a:avLst/>
          </a:prstGeom>
          <a:ln>
            <a:noFill/>
          </a:ln>
          <a:effectLst>
            <a:outerShdw blurRad="190500" algn="tl" rotWithShape="0">
              <a:srgbClr val="000000">
                <a:alpha val="70000"/>
              </a:srgbClr>
            </a:outerShdw>
          </a:effectLst>
        </p:spPr>
      </p:pic>
      <p:pic>
        <p:nvPicPr>
          <p:cNvPr id="17" name="Picture 16" descr="C:\Users\Spencer\Dropbox\Fabian\UTC\EXPO\Info\Product Pictures\Various Vents.JPG"/>
          <p:cNvPicPr>
            <a:picLocks noChangeAspect="1"/>
          </p:cNvPicPr>
          <p:nvPr/>
        </p:nvPicPr>
        <p:blipFill>
          <a:blip r:embed="rId5" cstate="print">
            <a:extLst>
              <a:ext uri="{28A0092B-C50C-407E-A947-70E740481C1C}">
                <a14:useLocalDpi xmlns:a14="http://schemas.microsoft.com/office/drawing/2010/main" val="0"/>
              </a:ext>
            </a:extLst>
          </a:blip>
          <a:srcRect r="5754"/>
          <a:stretch>
            <a:fillRect/>
          </a:stretch>
        </p:blipFill>
        <p:spPr bwMode="auto">
          <a:xfrm>
            <a:off x="3108357" y="4031997"/>
            <a:ext cx="918483" cy="649709"/>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6"/>
          <a:stretch>
            <a:fillRect/>
          </a:stretch>
        </p:blipFill>
        <p:spPr>
          <a:xfrm>
            <a:off x="4743654" y="4077072"/>
            <a:ext cx="1124490" cy="54963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10517" y="1861796"/>
            <a:ext cx="906603" cy="611163"/>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61823" y="1628800"/>
            <a:ext cx="675480" cy="838720"/>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54343" y="2929212"/>
            <a:ext cx="881953" cy="661465"/>
          </a:xfrm>
          <a:prstGeom prst="rect">
            <a:avLst/>
          </a:prstGeom>
        </p:spPr>
      </p:pic>
      <p:pic>
        <p:nvPicPr>
          <p:cNvPr id="22" name="Picture 21"/>
          <p:cNvPicPr/>
          <p:nvPr/>
        </p:nvPicPr>
        <p:blipFill rotWithShape="1">
          <a:blip r:embed="rId10"/>
          <a:srcRect l="40385" t="23045" r="45000" b="8058"/>
          <a:stretch/>
        </p:blipFill>
        <p:spPr bwMode="auto">
          <a:xfrm>
            <a:off x="7861823" y="2790265"/>
            <a:ext cx="288775" cy="966250"/>
          </a:xfrm>
          <a:prstGeom prst="rect">
            <a:avLst/>
          </a:prstGeom>
          <a:ln>
            <a:noFill/>
          </a:ln>
          <a:extLst>
            <a:ext uri="{53640926-AAD7-44D8-BBD7-CCE9431645EC}">
              <a14:shadowObscured xmlns:a14="http://schemas.microsoft.com/office/drawing/2010/main"/>
            </a:ext>
          </a:extLst>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51680" y="1765266"/>
            <a:ext cx="794937" cy="653521"/>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12"/>
          <a:stretch>
            <a:fillRect/>
          </a:stretch>
        </p:blipFill>
        <p:spPr>
          <a:xfrm>
            <a:off x="4744736" y="1810996"/>
            <a:ext cx="543484" cy="426254"/>
          </a:xfrm>
          <a:prstGeom prst="rect">
            <a:avLst/>
          </a:prstGeom>
        </p:spPr>
      </p:pic>
      <p:pic>
        <p:nvPicPr>
          <p:cNvPr id="25" name="pic"/>
          <p:cNvPicPr/>
          <p:nvPr/>
        </p:nvPicPr>
        <p:blipFill>
          <a:blip r:embed="rId13" cstate="print"/>
          <a:stretch>
            <a:fillRect/>
          </a:stretch>
        </p:blipFill>
        <p:spPr>
          <a:xfrm>
            <a:off x="2886070" y="1817758"/>
            <a:ext cx="477127" cy="675138"/>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15216" y="1784460"/>
            <a:ext cx="418457" cy="623332"/>
          </a:xfrm>
          <a:prstGeom prst="rect">
            <a:avLst/>
          </a:prstGeom>
        </p:spPr>
      </p:pic>
      <p:sp>
        <p:nvSpPr>
          <p:cNvPr id="27" name="Rectangle 2"/>
          <p:cNvSpPr>
            <a:spLocks noChangeArrowheads="1"/>
          </p:cNvSpPr>
          <p:nvPr/>
        </p:nvSpPr>
        <p:spPr bwMode="auto">
          <a:xfrm>
            <a:off x="397479" y="4934745"/>
            <a:ext cx="1793608" cy="555335"/>
          </a:xfrm>
          <a:prstGeom prst="rect">
            <a:avLst/>
          </a:prstGeom>
          <a:solidFill>
            <a:srgbClr val="002060"/>
          </a:solidFill>
          <a:ln w="9525">
            <a:solidFill>
              <a:schemeClr val="tx1"/>
            </a:solidFill>
            <a:miter lim="800000"/>
            <a:headEnd/>
            <a:tailEnd/>
          </a:ln>
          <a:effectLst/>
          <a:scene3d>
            <a:camera prst="orthographicFront"/>
            <a:lightRig rig="threePt" dir="t"/>
          </a:scene3d>
          <a:sp3d>
            <a:bevelT w="165100" prst="coolSlant"/>
          </a:sp3d>
        </p:spPr>
        <p:txBody>
          <a:bodyPr wrap="none" anchor="ctr"/>
          <a:lstStyle/>
          <a:p>
            <a:pPr marL="0" lvl="1" algn="ctr">
              <a:spcBef>
                <a:spcPct val="20000"/>
              </a:spcBef>
              <a:buSzPct val="100000"/>
            </a:pPr>
            <a:r>
              <a:rPr lang="en-US" sz="1200" dirty="0">
                <a:solidFill>
                  <a:schemeClr val="bg1"/>
                </a:solidFill>
                <a:latin typeface="+mj-lt"/>
              </a:rPr>
              <a:t>Engineering Services /</a:t>
            </a:r>
          </a:p>
          <a:p>
            <a:pPr marL="0" lvl="1" algn="ctr">
              <a:spcBef>
                <a:spcPct val="20000"/>
              </a:spcBef>
              <a:buSzPct val="100000"/>
            </a:pPr>
            <a:r>
              <a:rPr lang="tr-TR" sz="1200" dirty="0">
                <a:solidFill>
                  <a:schemeClr val="bg1"/>
                </a:solidFill>
                <a:latin typeface="+mj-lt"/>
              </a:rPr>
              <a:t>Mühendislik Hizmetleri</a:t>
            </a:r>
            <a:endParaRPr lang="en-GB" sz="1200" dirty="0">
              <a:solidFill>
                <a:schemeClr val="bg1"/>
              </a:solidFill>
              <a:latin typeface="+mj-lt"/>
            </a:endParaRPr>
          </a:p>
        </p:txBody>
      </p:sp>
      <p:pic>
        <p:nvPicPr>
          <p:cNvPr id="28" name="Picture 1"/>
          <p:cNvPicPr>
            <a:picLocks noChangeAspect="1" noChangeArrowheads="1"/>
          </p:cNvPicPr>
          <p:nvPr/>
        </p:nvPicPr>
        <p:blipFill>
          <a:blip r:embed="rId15" cstate="print"/>
          <a:srcRect/>
          <a:stretch>
            <a:fillRect/>
          </a:stretch>
        </p:blipFill>
        <p:spPr bwMode="auto">
          <a:xfrm>
            <a:off x="2944912" y="4817500"/>
            <a:ext cx="1245371" cy="759516"/>
          </a:xfrm>
          <a:prstGeom prst="rect">
            <a:avLst/>
          </a:prstGeom>
          <a:noFill/>
          <a:ln w="3175">
            <a:solidFill>
              <a:schemeClr val="tx1"/>
            </a:solidFill>
          </a:ln>
        </p:spPr>
      </p:pic>
      <p:sp>
        <p:nvSpPr>
          <p:cNvPr id="29" name="TextBox 28"/>
          <p:cNvSpPr txBox="1"/>
          <p:nvPr/>
        </p:nvSpPr>
        <p:spPr>
          <a:xfrm>
            <a:off x="2961756" y="5520694"/>
            <a:ext cx="1412581" cy="523220"/>
          </a:xfrm>
          <a:prstGeom prst="rect">
            <a:avLst/>
          </a:prstGeom>
          <a:noFill/>
        </p:spPr>
        <p:txBody>
          <a:bodyPr wrap="square" rtlCol="0">
            <a:spAutoFit/>
          </a:bodyPr>
          <a:lstStyle/>
          <a:p>
            <a:r>
              <a:rPr lang="en-US" sz="1400" dirty="0"/>
              <a:t>Design /</a:t>
            </a:r>
          </a:p>
          <a:p>
            <a:r>
              <a:rPr lang="tr-TR" sz="1400" dirty="0"/>
              <a:t>Sistem Tasarımı</a:t>
            </a:r>
            <a:endParaRPr lang="en-US" sz="1400" dirty="0"/>
          </a:p>
        </p:txBody>
      </p:sp>
      <p:sp>
        <p:nvSpPr>
          <p:cNvPr id="30" name="Rectangle 29"/>
          <p:cNvSpPr/>
          <p:nvPr/>
        </p:nvSpPr>
        <p:spPr>
          <a:xfrm>
            <a:off x="4875563" y="5517232"/>
            <a:ext cx="1287532" cy="523220"/>
          </a:xfrm>
          <a:prstGeom prst="rect">
            <a:avLst/>
          </a:prstGeom>
        </p:spPr>
        <p:txBody>
          <a:bodyPr wrap="none">
            <a:spAutoFit/>
          </a:bodyPr>
          <a:lstStyle/>
          <a:p>
            <a:r>
              <a:rPr lang="en-US" sz="1400" dirty="0"/>
              <a:t>Maintenance</a:t>
            </a:r>
          </a:p>
          <a:p>
            <a:r>
              <a:rPr lang="tr-TR" sz="1400" dirty="0"/>
              <a:t>Bakım Hizmeti</a:t>
            </a:r>
            <a:endParaRPr lang="en-US" sz="1400" dirty="0"/>
          </a:p>
        </p:txBody>
      </p:sp>
      <p:sp>
        <p:nvSpPr>
          <p:cNvPr id="31" name="Rectangle 30"/>
          <p:cNvSpPr/>
          <p:nvPr/>
        </p:nvSpPr>
        <p:spPr>
          <a:xfrm>
            <a:off x="6811944" y="5517232"/>
            <a:ext cx="1576479" cy="523220"/>
          </a:xfrm>
          <a:prstGeom prst="rect">
            <a:avLst/>
          </a:prstGeom>
        </p:spPr>
        <p:txBody>
          <a:bodyPr wrap="square">
            <a:spAutoFit/>
          </a:bodyPr>
          <a:lstStyle/>
          <a:p>
            <a:r>
              <a:rPr lang="en-US" sz="1400" dirty="0"/>
              <a:t>Material Testing</a:t>
            </a:r>
          </a:p>
          <a:p>
            <a:r>
              <a:rPr lang="tr-TR" sz="1400" dirty="0"/>
              <a:t>Malzeme</a:t>
            </a:r>
            <a:r>
              <a:rPr lang="en-US" sz="1400" dirty="0"/>
              <a:t> </a:t>
            </a:r>
            <a:r>
              <a:rPr lang="tr-TR" sz="1400" dirty="0"/>
              <a:t>Testleri</a:t>
            </a:r>
            <a:endParaRPr lang="en-US" sz="1400" dirty="0"/>
          </a:p>
        </p:txBody>
      </p:sp>
      <p:pic>
        <p:nvPicPr>
          <p:cNvPr id="32" name="Picture 31"/>
          <p:cNvPicPr>
            <a:picLocks noChangeAspect="1" noChangeArrowheads="1"/>
          </p:cNvPicPr>
          <p:nvPr/>
        </p:nvPicPr>
        <p:blipFill>
          <a:blip r:embed="rId16" cstate="print"/>
          <a:srcRect/>
          <a:stretch>
            <a:fillRect/>
          </a:stretch>
        </p:blipFill>
        <p:spPr bwMode="auto">
          <a:xfrm>
            <a:off x="4894916" y="4815794"/>
            <a:ext cx="993122" cy="774456"/>
          </a:xfrm>
          <a:prstGeom prst="rect">
            <a:avLst/>
          </a:prstGeom>
          <a:noFill/>
          <a:ln w="3175" algn="ctr">
            <a:solidFill>
              <a:schemeClr val="tx1"/>
            </a:solidFill>
            <a:miter lim="800000"/>
            <a:headEnd/>
            <a:tailEnd/>
          </a:ln>
        </p:spPr>
      </p:pic>
      <p:pic>
        <p:nvPicPr>
          <p:cNvPr id="33" name="Picture 1"/>
          <p:cNvPicPr>
            <a:picLocks noChangeAspect="1" noChangeArrowheads="1"/>
          </p:cNvPicPr>
          <p:nvPr/>
        </p:nvPicPr>
        <p:blipFill>
          <a:blip r:embed="rId17" cstate="print"/>
          <a:srcRect/>
          <a:stretch>
            <a:fillRect/>
          </a:stretch>
        </p:blipFill>
        <p:spPr bwMode="auto">
          <a:xfrm>
            <a:off x="6852839" y="4755175"/>
            <a:ext cx="887513" cy="834065"/>
          </a:xfrm>
          <a:prstGeom prst="rect">
            <a:avLst/>
          </a:prstGeom>
          <a:noFill/>
          <a:ln w="9525">
            <a:noFill/>
            <a:miter lim="800000"/>
            <a:headEnd/>
            <a:tailEnd/>
          </a:ln>
          <a:effectLst/>
        </p:spPr>
      </p:pic>
      <p:pic>
        <p:nvPicPr>
          <p:cNvPr id="34" name="Picture 1"/>
          <p:cNvPicPr>
            <a:picLocks noChangeAspect="1" noChangeArrowheads="1"/>
          </p:cNvPicPr>
          <p:nvPr/>
        </p:nvPicPr>
        <p:blipFill>
          <a:blip r:embed="rId18" cstate="print"/>
          <a:srcRect/>
          <a:stretch>
            <a:fillRect/>
          </a:stretch>
        </p:blipFill>
        <p:spPr bwMode="auto">
          <a:xfrm>
            <a:off x="3971079" y="2776766"/>
            <a:ext cx="744937" cy="993249"/>
          </a:xfrm>
          <a:prstGeom prst="rect">
            <a:avLst/>
          </a:prstGeom>
          <a:ln>
            <a:noFill/>
          </a:ln>
          <a:effectLst>
            <a:outerShdw blurRad="190500" algn="tl" rotWithShape="0">
              <a:srgbClr val="000000">
                <a:alpha val="70000"/>
              </a:srgbClr>
            </a:outerShdw>
          </a:effectLst>
        </p:spPr>
      </p:pic>
      <p:cxnSp>
        <p:nvCxnSpPr>
          <p:cNvPr id="35" name="Straight Connector 34"/>
          <p:cNvCxnSpPr/>
          <p:nvPr/>
        </p:nvCxnSpPr>
        <p:spPr>
          <a:xfrm>
            <a:off x="397479" y="2613049"/>
            <a:ext cx="8524971"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323528" y="3886841"/>
            <a:ext cx="8524971"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397479" y="4740963"/>
            <a:ext cx="8524971" cy="0"/>
          </a:xfrm>
          <a:prstGeom prst="line">
            <a:avLst/>
          </a:prstGeom>
        </p:spPr>
        <p:style>
          <a:lnRef idx="1">
            <a:schemeClr val="dk1"/>
          </a:lnRef>
          <a:fillRef idx="0">
            <a:schemeClr val="dk1"/>
          </a:fillRef>
          <a:effectRef idx="0">
            <a:schemeClr val="dk1"/>
          </a:effectRef>
          <a:fontRef idx="minor">
            <a:schemeClr val="tx1"/>
          </a:fontRef>
        </p:style>
      </p:cxnSp>
      <p:pic>
        <p:nvPicPr>
          <p:cNvPr id="38" name="Picture 3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52273" y="2928899"/>
            <a:ext cx="1512168" cy="773369"/>
          </a:xfrm>
          <a:prstGeom prst="rect">
            <a:avLst/>
          </a:prstGeom>
        </p:spPr>
      </p:pic>
      <p:pic>
        <p:nvPicPr>
          <p:cNvPr id="39"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74213" y="3953453"/>
            <a:ext cx="625969" cy="74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419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tr-TR" sz="4000" dirty="0"/>
              <a:t>Bizde Patlama Olmaz – Yem/Tahıl</a:t>
            </a:r>
            <a:endParaRPr lang="en-GB" sz="4000" dirty="0"/>
          </a:p>
        </p:txBody>
      </p:sp>
      <p:sp>
        <p:nvSpPr>
          <p:cNvPr id="2" name="Rectangle 1"/>
          <p:cNvSpPr/>
          <p:nvPr/>
        </p:nvSpPr>
        <p:spPr>
          <a:xfrm>
            <a:off x="4205944" y="5736922"/>
            <a:ext cx="4572000" cy="646331"/>
          </a:xfrm>
          <a:prstGeom prst="rect">
            <a:avLst/>
          </a:prstGeom>
        </p:spPr>
        <p:txBody>
          <a:bodyPr>
            <a:spAutoFit/>
          </a:bodyPr>
          <a:lstStyle/>
          <a:p>
            <a:pPr lvl="0" fontAlgn="base">
              <a:spcBef>
                <a:spcPct val="20000"/>
              </a:spcBef>
              <a:spcAft>
                <a:spcPct val="0"/>
              </a:spcAft>
              <a:defRPr/>
            </a:pPr>
            <a:r>
              <a:rPr lang="en-US" i="1" kern="0" dirty="0"/>
              <a:t>Ref - Journal of Loss Prevention in the Process Industries 62 (2019) 103928</a:t>
            </a:r>
          </a:p>
        </p:txBody>
      </p:sp>
      <p:pic>
        <p:nvPicPr>
          <p:cNvPr id="3" name="Picture 2">
            <a:extLst>
              <a:ext uri="{FF2B5EF4-FFF2-40B4-BE49-F238E27FC236}">
                <a16:creationId xmlns:a16="http://schemas.microsoft.com/office/drawing/2014/main" id="{7A3D166C-1CC7-457C-A220-9A3E50A6DDDD}"/>
              </a:ext>
            </a:extLst>
          </p:cNvPr>
          <p:cNvPicPr>
            <a:picLocks noChangeAspect="1"/>
          </p:cNvPicPr>
          <p:nvPr/>
        </p:nvPicPr>
        <p:blipFill>
          <a:blip r:embed="rId2"/>
          <a:stretch>
            <a:fillRect/>
          </a:stretch>
        </p:blipFill>
        <p:spPr>
          <a:xfrm>
            <a:off x="342900" y="1630680"/>
            <a:ext cx="8458200" cy="3596640"/>
          </a:xfrm>
          <a:prstGeom prst="rect">
            <a:avLst/>
          </a:prstGeom>
        </p:spPr>
      </p:pic>
    </p:spTree>
    <p:extLst>
      <p:ext uri="{BB962C8B-B14F-4D97-AF65-F5344CB8AC3E}">
        <p14:creationId xmlns:p14="http://schemas.microsoft.com/office/powerpoint/2010/main" val="3394111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tr-TR" dirty="0"/>
              <a:t>Patlama Engelleme</a:t>
            </a:r>
            <a:endParaRPr lang="en-GB" dirty="0"/>
          </a:p>
        </p:txBody>
      </p:sp>
      <p:sp>
        <p:nvSpPr>
          <p:cNvPr id="40" name="Rectangle 2"/>
          <p:cNvSpPr>
            <a:spLocks noChangeArrowheads="1"/>
          </p:cNvSpPr>
          <p:nvPr/>
        </p:nvSpPr>
        <p:spPr bwMode="auto">
          <a:xfrm>
            <a:off x="422025" y="1857372"/>
            <a:ext cx="2497415" cy="536338"/>
          </a:xfrm>
          <a:prstGeom prst="rect">
            <a:avLst/>
          </a:prstGeom>
          <a:solidFill>
            <a:srgbClr val="002060"/>
          </a:solidFill>
          <a:ln w="9525">
            <a:solidFill>
              <a:schemeClr val="tx1"/>
            </a:solidFill>
            <a:miter lim="800000"/>
            <a:headEnd/>
            <a:tailEnd/>
          </a:ln>
          <a:effectLst/>
          <a:scene3d>
            <a:camera prst="orthographicFront"/>
            <a:lightRig rig="threePt" dir="t"/>
          </a:scene3d>
          <a:sp3d>
            <a:bevelT w="165100" prst="coolSlant"/>
          </a:sp3d>
        </p:spPr>
        <p:txBody>
          <a:bodyPr wrap="none" anchor="ctr"/>
          <a:lstStyle/>
          <a:p>
            <a:pPr marL="0" lvl="1" algn="ctr">
              <a:spcBef>
                <a:spcPct val="20000"/>
              </a:spcBef>
              <a:buSzPct val="100000"/>
            </a:pPr>
            <a:r>
              <a:rPr lang="en-US" sz="1200" dirty="0">
                <a:solidFill>
                  <a:schemeClr val="bg1"/>
                </a:solidFill>
                <a:latin typeface="+mj-lt"/>
              </a:rPr>
              <a:t>Spark Detection &amp; extinguishment / </a:t>
            </a:r>
          </a:p>
          <a:p>
            <a:pPr marL="0" lvl="1" algn="ctr">
              <a:spcBef>
                <a:spcPct val="20000"/>
              </a:spcBef>
              <a:buSzPct val="100000"/>
            </a:pPr>
            <a:r>
              <a:rPr lang="tr-TR" sz="1200" dirty="0">
                <a:solidFill>
                  <a:schemeClr val="bg1"/>
                </a:solidFill>
                <a:latin typeface="+mj-lt"/>
              </a:rPr>
              <a:t>Kıvılcım Algılama ve Söndürme</a:t>
            </a:r>
            <a:endParaRPr lang="en-GB" sz="1200" dirty="0">
              <a:solidFill>
                <a:schemeClr val="bg1"/>
              </a:solidFill>
              <a:latin typeface="+mj-lt"/>
            </a:endParaRPr>
          </a:p>
        </p:txBody>
      </p:sp>
      <p:sp>
        <p:nvSpPr>
          <p:cNvPr id="41" name="Rectangle 2"/>
          <p:cNvSpPr>
            <a:spLocks noChangeArrowheads="1"/>
          </p:cNvSpPr>
          <p:nvPr/>
        </p:nvSpPr>
        <p:spPr bwMode="auto">
          <a:xfrm>
            <a:off x="422026" y="2907945"/>
            <a:ext cx="2522885" cy="521056"/>
          </a:xfrm>
          <a:prstGeom prst="rect">
            <a:avLst/>
          </a:prstGeom>
          <a:solidFill>
            <a:srgbClr val="002060"/>
          </a:solidFill>
          <a:ln w="9525">
            <a:solidFill>
              <a:schemeClr val="tx1"/>
            </a:solidFill>
            <a:miter lim="800000"/>
            <a:headEnd/>
            <a:tailEnd/>
          </a:ln>
          <a:effectLst/>
          <a:scene3d>
            <a:camera prst="orthographicFront"/>
            <a:lightRig rig="threePt" dir="t"/>
          </a:scene3d>
          <a:sp3d>
            <a:bevelT w="165100" prst="coolSlant"/>
          </a:sp3d>
        </p:spPr>
        <p:txBody>
          <a:bodyPr wrap="none" anchor="ctr"/>
          <a:lstStyle/>
          <a:p>
            <a:pPr marL="0" lvl="1" algn="ctr">
              <a:spcBef>
                <a:spcPct val="20000"/>
              </a:spcBef>
              <a:buSzPct val="100000"/>
            </a:pPr>
            <a:r>
              <a:rPr lang="tr-TR" sz="1200" dirty="0">
                <a:solidFill>
                  <a:schemeClr val="bg1"/>
                </a:solidFill>
                <a:latin typeface="+mj-lt"/>
              </a:rPr>
              <a:t>Flame Detection</a:t>
            </a:r>
            <a:r>
              <a:rPr lang="en-US" sz="1200" dirty="0">
                <a:solidFill>
                  <a:schemeClr val="bg1"/>
                </a:solidFill>
                <a:latin typeface="+mj-lt"/>
              </a:rPr>
              <a:t>/ </a:t>
            </a:r>
          </a:p>
          <a:p>
            <a:pPr marL="0" lvl="1" algn="ctr">
              <a:spcBef>
                <a:spcPct val="20000"/>
              </a:spcBef>
              <a:buSzPct val="100000"/>
            </a:pPr>
            <a:r>
              <a:rPr lang="tr-TR" sz="1200" dirty="0">
                <a:solidFill>
                  <a:schemeClr val="bg1"/>
                </a:solidFill>
                <a:latin typeface="+mj-lt"/>
              </a:rPr>
              <a:t>Alev Algılama</a:t>
            </a:r>
            <a:endParaRPr lang="en-GB" sz="1200" dirty="0">
              <a:solidFill>
                <a:schemeClr val="bg1"/>
              </a:solidFill>
              <a:latin typeface="+mj-lt"/>
            </a:endParaRPr>
          </a:p>
        </p:txBody>
      </p:sp>
      <p:sp>
        <p:nvSpPr>
          <p:cNvPr id="42" name="Rectangle 2"/>
          <p:cNvSpPr>
            <a:spLocks noChangeArrowheads="1"/>
          </p:cNvSpPr>
          <p:nvPr/>
        </p:nvSpPr>
        <p:spPr bwMode="auto">
          <a:xfrm>
            <a:off x="422026" y="4005065"/>
            <a:ext cx="2497413" cy="555335"/>
          </a:xfrm>
          <a:prstGeom prst="rect">
            <a:avLst/>
          </a:prstGeom>
          <a:solidFill>
            <a:srgbClr val="002060"/>
          </a:solidFill>
          <a:ln w="9525">
            <a:solidFill>
              <a:schemeClr val="tx1"/>
            </a:solidFill>
            <a:miter lim="800000"/>
            <a:headEnd/>
            <a:tailEnd/>
          </a:ln>
          <a:effectLst/>
          <a:scene3d>
            <a:camera prst="orthographicFront"/>
            <a:lightRig rig="threePt" dir="t"/>
          </a:scene3d>
          <a:sp3d>
            <a:bevelT w="165100" prst="coolSlant"/>
          </a:sp3d>
        </p:spPr>
        <p:txBody>
          <a:bodyPr wrap="none" anchor="ctr"/>
          <a:lstStyle/>
          <a:p>
            <a:pPr marL="0" lvl="1" algn="ctr">
              <a:spcBef>
                <a:spcPct val="20000"/>
              </a:spcBef>
              <a:buSzPct val="100000"/>
            </a:pPr>
            <a:r>
              <a:rPr lang="tr-TR" sz="1200" dirty="0">
                <a:solidFill>
                  <a:schemeClr val="bg1"/>
                </a:solidFill>
                <a:latin typeface="+mj-lt"/>
              </a:rPr>
              <a:t>CO and Smoke Detection </a:t>
            </a:r>
            <a:r>
              <a:rPr lang="en-US" sz="1200" dirty="0">
                <a:solidFill>
                  <a:schemeClr val="bg1"/>
                </a:solidFill>
                <a:latin typeface="+mj-lt"/>
              </a:rPr>
              <a:t>/ </a:t>
            </a:r>
          </a:p>
          <a:p>
            <a:pPr marL="0" lvl="1" algn="ctr">
              <a:spcBef>
                <a:spcPct val="20000"/>
              </a:spcBef>
              <a:buSzPct val="100000"/>
            </a:pPr>
            <a:r>
              <a:rPr lang="tr-TR" sz="1200" dirty="0">
                <a:solidFill>
                  <a:schemeClr val="bg1"/>
                </a:solidFill>
                <a:latin typeface="+mj-lt"/>
              </a:rPr>
              <a:t>Karbon Monoksit ve Duman Algılama</a:t>
            </a:r>
            <a:endParaRPr lang="en-GB" sz="1200" dirty="0">
              <a:solidFill>
                <a:schemeClr val="bg1"/>
              </a:solidFill>
              <a:latin typeface="+mj-lt"/>
            </a:endParaRPr>
          </a:p>
        </p:txBody>
      </p:sp>
      <p:sp>
        <p:nvSpPr>
          <p:cNvPr id="43" name="Rectangle 2"/>
          <p:cNvSpPr>
            <a:spLocks noChangeArrowheads="1"/>
          </p:cNvSpPr>
          <p:nvPr/>
        </p:nvSpPr>
        <p:spPr bwMode="auto">
          <a:xfrm>
            <a:off x="397478" y="4934746"/>
            <a:ext cx="2521961" cy="555335"/>
          </a:xfrm>
          <a:prstGeom prst="rect">
            <a:avLst/>
          </a:prstGeom>
          <a:solidFill>
            <a:srgbClr val="002060"/>
          </a:solidFill>
          <a:ln w="9525">
            <a:solidFill>
              <a:schemeClr val="tx1"/>
            </a:solidFill>
            <a:miter lim="800000"/>
            <a:headEnd/>
            <a:tailEnd/>
          </a:ln>
          <a:effectLst/>
          <a:scene3d>
            <a:camera prst="orthographicFront"/>
            <a:lightRig rig="threePt" dir="t"/>
          </a:scene3d>
          <a:sp3d>
            <a:bevelT w="165100" prst="coolSlant"/>
          </a:sp3d>
        </p:spPr>
        <p:txBody>
          <a:bodyPr wrap="none" anchor="ctr"/>
          <a:lstStyle/>
          <a:p>
            <a:pPr marL="0" lvl="1" algn="ctr">
              <a:spcBef>
                <a:spcPct val="20000"/>
              </a:spcBef>
              <a:buSzPct val="100000"/>
            </a:pPr>
            <a:r>
              <a:rPr lang="tr-TR" sz="1200" dirty="0">
                <a:solidFill>
                  <a:schemeClr val="bg1"/>
                </a:solidFill>
                <a:latin typeface="+mj-lt"/>
              </a:rPr>
              <a:t>Overheat Detection</a:t>
            </a:r>
            <a:r>
              <a:rPr lang="en-US" sz="1200" dirty="0">
                <a:solidFill>
                  <a:schemeClr val="bg1"/>
                </a:solidFill>
                <a:latin typeface="+mj-lt"/>
              </a:rPr>
              <a:t> /</a:t>
            </a:r>
          </a:p>
          <a:p>
            <a:pPr marL="0" lvl="1" algn="ctr">
              <a:spcBef>
                <a:spcPct val="20000"/>
              </a:spcBef>
              <a:buSzPct val="100000"/>
            </a:pPr>
            <a:r>
              <a:rPr lang="tr-TR" sz="1200" dirty="0">
                <a:solidFill>
                  <a:schemeClr val="bg1"/>
                </a:solidFill>
                <a:latin typeface="+mj-lt"/>
              </a:rPr>
              <a:t>Makina Aşırı Isınma Algılama</a:t>
            </a:r>
            <a:endParaRPr lang="en-GB" sz="1200" dirty="0">
              <a:solidFill>
                <a:schemeClr val="bg1"/>
              </a:solidFill>
              <a:latin typeface="+mj-lt"/>
            </a:endParaRPr>
          </a:p>
        </p:txBody>
      </p:sp>
      <p:cxnSp>
        <p:nvCxnSpPr>
          <p:cNvPr id="44" name="Straight Connector 43"/>
          <p:cNvCxnSpPr/>
          <p:nvPr/>
        </p:nvCxnSpPr>
        <p:spPr>
          <a:xfrm>
            <a:off x="397479" y="2613050"/>
            <a:ext cx="8524971" cy="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a:off x="323528" y="3789041"/>
            <a:ext cx="8524971" cy="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397479" y="4740964"/>
            <a:ext cx="8524971" cy="0"/>
          </a:xfrm>
          <a:prstGeom prst="line">
            <a:avLst/>
          </a:prstGeom>
        </p:spPr>
        <p:style>
          <a:lnRef idx="1">
            <a:schemeClr val="dk1"/>
          </a:lnRef>
          <a:fillRef idx="0">
            <a:schemeClr val="dk1"/>
          </a:fillRef>
          <a:effectRef idx="0">
            <a:schemeClr val="dk1"/>
          </a:effectRef>
          <a:fontRef idx="minor">
            <a:schemeClr val="tx1"/>
          </a:fontRef>
        </p:style>
      </p:cxnSp>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959" y="1830925"/>
            <a:ext cx="788463" cy="73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279" y="1732497"/>
            <a:ext cx="1500905" cy="78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2198" y="2715440"/>
            <a:ext cx="875986" cy="95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6601" y="2667515"/>
            <a:ext cx="1417364" cy="1049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2198" y="3854201"/>
            <a:ext cx="1102139" cy="85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3198" y="3854201"/>
            <a:ext cx="1249065" cy="76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2198" y="4818211"/>
            <a:ext cx="1624340" cy="1059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824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 y="122238"/>
            <a:ext cx="8534400" cy="609600"/>
          </a:xfrm>
        </p:spPr>
        <p:txBody>
          <a:bodyPr>
            <a:normAutofit fontScale="90000"/>
          </a:bodyPr>
          <a:lstStyle/>
          <a:p>
            <a:pPr eaLnBrk="1" hangingPunct="1"/>
            <a:r>
              <a:rPr lang="en-US" altLang="en-US" dirty="0" err="1"/>
              <a:t>Elektrosatik</a:t>
            </a:r>
            <a:r>
              <a:rPr lang="en-US" altLang="en-US" dirty="0"/>
              <a:t> </a:t>
            </a:r>
            <a:r>
              <a:rPr lang="en-US" altLang="en-US" dirty="0" err="1"/>
              <a:t>Kontroller</a:t>
            </a:r>
            <a:endParaRPr lang="en-US" altLang="en-US" dirty="0"/>
          </a:p>
        </p:txBody>
      </p:sp>
      <p:pic>
        <p:nvPicPr>
          <p:cNvPr id="12290" name="Picture 2" descr="Image result for electrostatic controls, fluid bed dr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36712"/>
            <a:ext cx="8572500" cy="59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68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F1C31-9583-4BC8-A0D7-DF1829FC4039}"/>
              </a:ext>
            </a:extLst>
          </p:cNvPr>
          <p:cNvSpPr>
            <a:spLocks noGrp="1"/>
          </p:cNvSpPr>
          <p:nvPr>
            <p:ph type="title"/>
          </p:nvPr>
        </p:nvSpPr>
        <p:spPr>
          <a:xfrm>
            <a:off x="323528" y="352098"/>
            <a:ext cx="8591872" cy="700638"/>
          </a:xfrm>
        </p:spPr>
        <p:txBody>
          <a:bodyPr anchor="t">
            <a:normAutofit fontScale="90000"/>
          </a:bodyPr>
          <a:lstStyle/>
          <a:p>
            <a:r>
              <a:rPr lang="tr-TR" dirty="0"/>
              <a:t>Kıvılcım Algılama ve Sönümleme</a:t>
            </a:r>
            <a:endParaRPr lang="en-US" dirty="0"/>
          </a:p>
        </p:txBody>
      </p:sp>
      <p:pic>
        <p:nvPicPr>
          <p:cNvPr id="5" name="Picture 3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628800"/>
            <a:ext cx="5979773" cy="3909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Kuva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1862138"/>
            <a:ext cx="1034837" cy="9658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086997"/>
            <a:ext cx="1578099" cy="1258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283" y="5085689"/>
            <a:ext cx="138112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248" y="3695039"/>
            <a:ext cx="150495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1259632" y="3583463"/>
            <a:ext cx="1152128" cy="16457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932040" y="2345062"/>
            <a:ext cx="1872208" cy="795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876773" y="1988840"/>
            <a:ext cx="327075"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499992" y="4221088"/>
            <a:ext cx="216024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a:hlinkClick r:id="rId7" action="ppaction://hlinkfile"/>
          </p:cNvPr>
          <p:cNvSpPr txBox="1"/>
          <p:nvPr/>
        </p:nvSpPr>
        <p:spPr>
          <a:xfrm>
            <a:off x="6654062" y="5373102"/>
            <a:ext cx="2304256" cy="369332"/>
          </a:xfrm>
          <a:prstGeom prst="rect">
            <a:avLst/>
          </a:prstGeom>
          <a:noFill/>
        </p:spPr>
        <p:txBody>
          <a:bodyPr wrap="square" rtlCol="0">
            <a:spAutoFit/>
          </a:bodyPr>
          <a:lstStyle/>
          <a:p>
            <a:r>
              <a:rPr lang="tr-TR" b="1" dirty="0"/>
              <a:t>Hassas Algılama</a:t>
            </a:r>
            <a:endParaRPr lang="en-US" b="1" dirty="0"/>
          </a:p>
        </p:txBody>
      </p:sp>
      <p:sp>
        <p:nvSpPr>
          <p:cNvPr id="19" name="TextBox 18">
            <a:hlinkClick r:id="rId8" action="ppaction://hlinkfile"/>
          </p:cNvPr>
          <p:cNvSpPr txBox="1"/>
          <p:nvPr/>
        </p:nvSpPr>
        <p:spPr>
          <a:xfrm>
            <a:off x="6660232" y="5939988"/>
            <a:ext cx="2304256" cy="646331"/>
          </a:xfrm>
          <a:prstGeom prst="rect">
            <a:avLst/>
          </a:prstGeom>
          <a:noFill/>
        </p:spPr>
        <p:txBody>
          <a:bodyPr wrap="square" rtlCol="0">
            <a:spAutoFit/>
          </a:bodyPr>
          <a:lstStyle/>
          <a:p>
            <a:r>
              <a:rPr lang="tr-TR" b="1" dirty="0"/>
              <a:t>300oC Altı Isıda sıcak parçacık algılama</a:t>
            </a:r>
            <a:endParaRPr lang="en-US" b="1" dirty="0"/>
          </a:p>
        </p:txBody>
      </p:sp>
      <p:sp>
        <p:nvSpPr>
          <p:cNvPr id="14" name="TextBox 13"/>
          <p:cNvSpPr txBox="1"/>
          <p:nvPr/>
        </p:nvSpPr>
        <p:spPr>
          <a:xfrm>
            <a:off x="1680408" y="5589240"/>
            <a:ext cx="3613490" cy="646331"/>
          </a:xfrm>
          <a:prstGeom prst="rect">
            <a:avLst/>
          </a:prstGeom>
          <a:noFill/>
        </p:spPr>
        <p:txBody>
          <a:bodyPr wrap="none" rtlCol="0">
            <a:spAutoFit/>
          </a:bodyPr>
          <a:lstStyle/>
          <a:p>
            <a:r>
              <a:rPr lang="tr-TR" dirty="0"/>
              <a:t>Rulman, blower, </a:t>
            </a:r>
          </a:p>
          <a:p>
            <a:r>
              <a:rPr lang="tr-TR" dirty="0"/>
              <a:t>Dönen ekipman aşırı ısınma algılama</a:t>
            </a:r>
            <a:endParaRPr lang="en-US" dirty="0"/>
          </a:p>
        </p:txBody>
      </p:sp>
      <p:sp>
        <p:nvSpPr>
          <p:cNvPr id="15" name="TextBox 14"/>
          <p:cNvSpPr txBox="1"/>
          <p:nvPr/>
        </p:nvSpPr>
        <p:spPr>
          <a:xfrm>
            <a:off x="3557811" y="1259212"/>
            <a:ext cx="2976649" cy="369332"/>
          </a:xfrm>
          <a:prstGeom prst="rect">
            <a:avLst/>
          </a:prstGeom>
          <a:noFill/>
        </p:spPr>
        <p:txBody>
          <a:bodyPr wrap="none" rtlCol="0">
            <a:spAutoFit/>
          </a:bodyPr>
          <a:lstStyle/>
          <a:p>
            <a:r>
              <a:rPr lang="tr-TR" dirty="0"/>
              <a:t>Atomize su kıvılcım söndürme</a:t>
            </a:r>
            <a:endParaRPr lang="en-US" dirty="0"/>
          </a:p>
        </p:txBody>
      </p:sp>
      <p:sp>
        <p:nvSpPr>
          <p:cNvPr id="16" name="TextBox 15"/>
          <p:cNvSpPr txBox="1"/>
          <p:nvPr/>
        </p:nvSpPr>
        <p:spPr>
          <a:xfrm>
            <a:off x="7749538" y="1988840"/>
            <a:ext cx="1394462" cy="1323439"/>
          </a:xfrm>
          <a:prstGeom prst="rect">
            <a:avLst/>
          </a:prstGeom>
          <a:noFill/>
        </p:spPr>
        <p:txBody>
          <a:bodyPr wrap="square" rtlCol="0">
            <a:spAutoFit/>
          </a:bodyPr>
          <a:lstStyle/>
          <a:p>
            <a:r>
              <a:rPr lang="tr-TR" sz="1600" dirty="0"/>
              <a:t>Kıvılcım/sıcak parçacık algılama,geniş spektrum, geniş açı</a:t>
            </a:r>
            <a:endParaRPr lang="en-US" sz="1600" dirty="0"/>
          </a:p>
        </p:txBody>
      </p:sp>
      <p:sp>
        <p:nvSpPr>
          <p:cNvPr id="17" name="TextBox 16"/>
          <p:cNvSpPr txBox="1"/>
          <p:nvPr/>
        </p:nvSpPr>
        <p:spPr>
          <a:xfrm>
            <a:off x="6660232" y="3583463"/>
            <a:ext cx="1498744" cy="369332"/>
          </a:xfrm>
          <a:prstGeom prst="rect">
            <a:avLst/>
          </a:prstGeom>
          <a:noFill/>
        </p:spPr>
        <p:txBody>
          <a:bodyPr wrap="none" rtlCol="0">
            <a:spAutoFit/>
          </a:bodyPr>
          <a:lstStyle/>
          <a:p>
            <a:r>
              <a:rPr lang="tr-TR" dirty="0"/>
              <a:t>Kontrol paneli</a:t>
            </a:r>
            <a:endParaRPr lang="en-US" dirty="0"/>
          </a:p>
        </p:txBody>
      </p:sp>
    </p:spTree>
    <p:extLst>
      <p:ext uri="{BB962C8B-B14F-4D97-AF65-F5344CB8AC3E}">
        <p14:creationId xmlns:p14="http://schemas.microsoft.com/office/powerpoint/2010/main" val="1210140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F1C31-9583-4BC8-A0D7-DF1829FC4039}"/>
              </a:ext>
            </a:extLst>
          </p:cNvPr>
          <p:cNvSpPr>
            <a:spLocks noGrp="1"/>
          </p:cNvSpPr>
          <p:nvPr>
            <p:ph type="title"/>
          </p:nvPr>
        </p:nvSpPr>
        <p:spPr>
          <a:xfrm>
            <a:off x="323528" y="352098"/>
            <a:ext cx="8591872" cy="700638"/>
          </a:xfrm>
        </p:spPr>
        <p:txBody>
          <a:bodyPr anchor="t">
            <a:normAutofit fontScale="90000"/>
          </a:bodyPr>
          <a:lstStyle/>
          <a:p>
            <a:r>
              <a:rPr lang="tr-TR" dirty="0"/>
              <a:t>Kıvılcım Algılama ve Sönümleme</a:t>
            </a:r>
            <a:endParaRPr lang="en-US" dirty="0"/>
          </a:p>
        </p:txBody>
      </p:sp>
      <p:pic>
        <p:nvPicPr>
          <p:cNvPr id="18" name="Picture 4">
            <a:extLst>
              <a:ext uri="{FF2B5EF4-FFF2-40B4-BE49-F238E27FC236}">
                <a16:creationId xmlns:a16="http://schemas.microsoft.com/office/drawing/2014/main" id="{37FB8C8E-98F3-45D1-8E04-EDBBDBB13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00808"/>
            <a:ext cx="8701151" cy="431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056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F1C31-9583-4BC8-A0D7-DF1829FC4039}"/>
              </a:ext>
            </a:extLst>
          </p:cNvPr>
          <p:cNvSpPr>
            <a:spLocks noGrp="1"/>
          </p:cNvSpPr>
          <p:nvPr>
            <p:ph type="title"/>
          </p:nvPr>
        </p:nvSpPr>
        <p:spPr>
          <a:xfrm>
            <a:off x="323528" y="352098"/>
            <a:ext cx="8591872" cy="700638"/>
          </a:xfrm>
        </p:spPr>
        <p:txBody>
          <a:bodyPr anchor="t">
            <a:normAutofit fontScale="90000"/>
          </a:bodyPr>
          <a:lstStyle/>
          <a:p>
            <a:r>
              <a:rPr lang="en-US" dirty="0"/>
              <a:t>IEP </a:t>
            </a:r>
            <a:r>
              <a:rPr lang="tr-TR" dirty="0"/>
              <a:t>Uygulamalar – Filtreler</a:t>
            </a:r>
            <a:endParaRPr lang="en-US" dirty="0"/>
          </a:p>
        </p:txBody>
      </p:sp>
      <p:pic>
        <p:nvPicPr>
          <p:cNvPr id="3" name="Picture 2">
            <a:extLst>
              <a:ext uri="{FF2B5EF4-FFF2-40B4-BE49-F238E27FC236}">
                <a16:creationId xmlns:a16="http://schemas.microsoft.com/office/drawing/2014/main" id="{4270A515-7E72-479D-8E33-FFAB8C7EB5A3}"/>
              </a:ext>
            </a:extLst>
          </p:cNvPr>
          <p:cNvPicPr>
            <a:picLocks noChangeAspect="1"/>
          </p:cNvPicPr>
          <p:nvPr/>
        </p:nvPicPr>
        <p:blipFill>
          <a:blip r:embed="rId2"/>
          <a:stretch>
            <a:fillRect/>
          </a:stretch>
        </p:blipFill>
        <p:spPr>
          <a:xfrm>
            <a:off x="179512" y="1445363"/>
            <a:ext cx="8244408" cy="4453184"/>
          </a:xfrm>
          <a:prstGeom prst="rect">
            <a:avLst/>
          </a:prstGeom>
        </p:spPr>
      </p:pic>
    </p:spTree>
    <p:extLst>
      <p:ext uri="{BB962C8B-B14F-4D97-AF65-F5344CB8AC3E}">
        <p14:creationId xmlns:p14="http://schemas.microsoft.com/office/powerpoint/2010/main" val="1031401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F1C31-9583-4BC8-A0D7-DF1829FC4039}"/>
              </a:ext>
            </a:extLst>
          </p:cNvPr>
          <p:cNvSpPr>
            <a:spLocks noGrp="1"/>
          </p:cNvSpPr>
          <p:nvPr>
            <p:ph type="title"/>
          </p:nvPr>
        </p:nvSpPr>
        <p:spPr>
          <a:xfrm>
            <a:off x="323528" y="352098"/>
            <a:ext cx="8591872" cy="700638"/>
          </a:xfrm>
        </p:spPr>
        <p:txBody>
          <a:bodyPr anchor="t">
            <a:normAutofit fontScale="90000"/>
          </a:bodyPr>
          <a:lstStyle/>
          <a:p>
            <a:r>
              <a:rPr lang="tr-TR" dirty="0"/>
              <a:t>Uygulamalar - Tozsuzlaştırma</a:t>
            </a:r>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52736"/>
            <a:ext cx="7621587"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446" y="4509120"/>
            <a:ext cx="4194994" cy="207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3865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F1C31-9583-4BC8-A0D7-DF1829FC4039}"/>
              </a:ext>
            </a:extLst>
          </p:cNvPr>
          <p:cNvSpPr>
            <a:spLocks noGrp="1"/>
          </p:cNvSpPr>
          <p:nvPr>
            <p:ph type="title"/>
          </p:nvPr>
        </p:nvSpPr>
        <p:spPr>
          <a:xfrm>
            <a:off x="323528" y="352098"/>
            <a:ext cx="8591872" cy="700638"/>
          </a:xfrm>
        </p:spPr>
        <p:txBody>
          <a:bodyPr anchor="t">
            <a:normAutofit fontScale="90000"/>
          </a:bodyPr>
          <a:lstStyle/>
          <a:p>
            <a:r>
              <a:rPr lang="tr-TR" dirty="0"/>
              <a:t>Uygulamalar – Pelet Presleri</a:t>
            </a:r>
            <a:endParaRPr lang="en-US"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4494811"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3" y="1628800"/>
            <a:ext cx="3092885"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5157192"/>
            <a:ext cx="1619121" cy="11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93481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F1C31-9583-4BC8-A0D7-DF1829FC4039}"/>
              </a:ext>
            </a:extLst>
          </p:cNvPr>
          <p:cNvSpPr>
            <a:spLocks noGrp="1"/>
          </p:cNvSpPr>
          <p:nvPr>
            <p:ph type="title"/>
          </p:nvPr>
        </p:nvSpPr>
        <p:spPr>
          <a:xfrm>
            <a:off x="323528" y="352098"/>
            <a:ext cx="8591872" cy="700638"/>
          </a:xfrm>
        </p:spPr>
        <p:txBody>
          <a:bodyPr anchor="t">
            <a:normAutofit fontScale="90000"/>
          </a:bodyPr>
          <a:lstStyle/>
          <a:p>
            <a:r>
              <a:rPr lang="tr-TR" dirty="0"/>
              <a:t>Uygulamalar – Silo ve Bunkerler</a:t>
            </a:r>
            <a:endParaRPr lang="en-US" dirty="0"/>
          </a:p>
        </p:txBody>
      </p:sp>
      <p:pic>
        <p:nvPicPr>
          <p:cNvPr id="3" name="Picture 2">
            <a:extLst>
              <a:ext uri="{FF2B5EF4-FFF2-40B4-BE49-F238E27FC236}">
                <a16:creationId xmlns:a16="http://schemas.microsoft.com/office/drawing/2014/main" id="{55EF960A-AB73-4FD6-BC5C-A86757031F7C}"/>
              </a:ext>
            </a:extLst>
          </p:cNvPr>
          <p:cNvPicPr>
            <a:picLocks noChangeAspect="1"/>
          </p:cNvPicPr>
          <p:nvPr/>
        </p:nvPicPr>
        <p:blipFill>
          <a:blip r:embed="rId2"/>
          <a:stretch>
            <a:fillRect/>
          </a:stretch>
        </p:blipFill>
        <p:spPr>
          <a:xfrm>
            <a:off x="1187624" y="1196752"/>
            <a:ext cx="7380312" cy="5018054"/>
          </a:xfrm>
          <a:prstGeom prst="rect">
            <a:avLst/>
          </a:prstGeom>
        </p:spPr>
      </p:pic>
    </p:spTree>
    <p:extLst>
      <p:ext uri="{BB962C8B-B14F-4D97-AF65-F5344CB8AC3E}">
        <p14:creationId xmlns:p14="http://schemas.microsoft.com/office/powerpoint/2010/main" val="23603960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Patlama Korunma Sistemi Seçimi</a:t>
            </a:r>
            <a:endParaRPr lang="en-US" alt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501" y="766464"/>
            <a:ext cx="6249987" cy="583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044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Patlama Tahliye</a:t>
            </a:r>
            <a:endParaRPr lang="en-US" altLang="en-US" dirty="0"/>
          </a:p>
        </p:txBody>
      </p:sp>
      <p:pic>
        <p:nvPicPr>
          <p:cNvPr id="7" name="Picture 3"/>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923928" y="2079859"/>
            <a:ext cx="4896544" cy="293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755" y="1844823"/>
            <a:ext cx="3156173" cy="3302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3608" y="5147416"/>
            <a:ext cx="2786404" cy="646331"/>
          </a:xfrm>
          <a:prstGeom prst="rect">
            <a:avLst/>
          </a:prstGeom>
          <a:noFill/>
        </p:spPr>
        <p:txBody>
          <a:bodyPr wrap="none" rtlCol="0">
            <a:spAutoFit/>
          </a:bodyPr>
          <a:lstStyle/>
          <a:p>
            <a:r>
              <a:rPr lang="tr-TR" dirty="0"/>
              <a:t>Standart patlama kapağı ve </a:t>
            </a:r>
          </a:p>
          <a:p>
            <a:r>
              <a:rPr lang="tr-TR" dirty="0"/>
              <a:t>patlama izolasyonu</a:t>
            </a:r>
            <a:endParaRPr lang="en-US" dirty="0"/>
          </a:p>
        </p:txBody>
      </p:sp>
      <p:sp>
        <p:nvSpPr>
          <p:cNvPr id="8" name="TextBox 7"/>
          <p:cNvSpPr txBox="1"/>
          <p:nvPr/>
        </p:nvSpPr>
        <p:spPr>
          <a:xfrm>
            <a:off x="4881940" y="5157192"/>
            <a:ext cx="2621936" cy="646331"/>
          </a:xfrm>
          <a:prstGeom prst="rect">
            <a:avLst/>
          </a:prstGeom>
          <a:noFill/>
        </p:spPr>
        <p:txBody>
          <a:bodyPr wrap="none" rtlCol="0">
            <a:spAutoFit/>
          </a:bodyPr>
          <a:lstStyle/>
          <a:p>
            <a:r>
              <a:rPr lang="tr-TR" dirty="0"/>
              <a:t>Alevsiz patlama kapağı ve </a:t>
            </a:r>
          </a:p>
          <a:p>
            <a:r>
              <a:rPr lang="tr-TR" dirty="0"/>
              <a:t>patlama izolasyonu</a:t>
            </a:r>
            <a:endParaRPr lang="en-US" dirty="0"/>
          </a:p>
        </p:txBody>
      </p:sp>
    </p:spTree>
    <p:extLst>
      <p:ext uri="{BB962C8B-B14F-4D97-AF65-F5344CB8AC3E}">
        <p14:creationId xmlns:p14="http://schemas.microsoft.com/office/powerpoint/2010/main" val="1478725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11BC0-8F71-4D1D-96A5-7B3331E2E330}"/>
              </a:ext>
            </a:extLst>
          </p:cNvPr>
          <p:cNvPicPr>
            <a:picLocks noChangeAspect="1"/>
          </p:cNvPicPr>
          <p:nvPr/>
        </p:nvPicPr>
        <p:blipFill>
          <a:blip r:embed="rId2"/>
          <a:stretch>
            <a:fillRect/>
          </a:stretch>
        </p:blipFill>
        <p:spPr>
          <a:xfrm>
            <a:off x="2915816" y="1417638"/>
            <a:ext cx="6195060" cy="5105400"/>
          </a:xfrm>
          <a:prstGeom prst="rect">
            <a:avLst/>
          </a:prstGeom>
        </p:spPr>
      </p:pic>
      <p:sp>
        <p:nvSpPr>
          <p:cNvPr id="4" name="Title 3"/>
          <p:cNvSpPr>
            <a:spLocks noGrp="1"/>
          </p:cNvSpPr>
          <p:nvPr>
            <p:ph type="title"/>
          </p:nvPr>
        </p:nvSpPr>
        <p:spPr/>
        <p:txBody>
          <a:bodyPr>
            <a:noAutofit/>
          </a:bodyPr>
          <a:lstStyle/>
          <a:p>
            <a:r>
              <a:rPr lang="tr-TR" sz="4000" dirty="0"/>
              <a:t>Bizde Patlama Olmaz- Yem/Tahıl</a:t>
            </a:r>
            <a:endParaRPr lang="en-GB" sz="4000" dirty="0"/>
          </a:p>
        </p:txBody>
      </p:sp>
      <p:sp>
        <p:nvSpPr>
          <p:cNvPr id="2" name="TextBox 1">
            <a:extLst>
              <a:ext uri="{FF2B5EF4-FFF2-40B4-BE49-F238E27FC236}">
                <a16:creationId xmlns:a16="http://schemas.microsoft.com/office/drawing/2014/main" id="{46A65DEF-5761-4CA8-ADDF-D69B653CD9B5}"/>
              </a:ext>
            </a:extLst>
          </p:cNvPr>
          <p:cNvSpPr txBox="1"/>
          <p:nvPr/>
        </p:nvSpPr>
        <p:spPr>
          <a:xfrm>
            <a:off x="179512" y="1742777"/>
            <a:ext cx="3312368" cy="3693319"/>
          </a:xfrm>
          <a:prstGeom prst="rect">
            <a:avLst/>
          </a:prstGeom>
          <a:noFill/>
        </p:spPr>
        <p:txBody>
          <a:bodyPr wrap="square" rtlCol="0">
            <a:spAutoFit/>
          </a:bodyPr>
          <a:lstStyle/>
          <a:p>
            <a:pPr marL="285750" indent="-285750">
              <a:buFont typeface="Arial" panose="020B0604020202020204" pitchFamily="34" charset="0"/>
              <a:buChar char="•"/>
            </a:pPr>
            <a:r>
              <a:rPr lang="tr-TR" dirty="0"/>
              <a:t>Alevlenme değirmende başlar </a:t>
            </a:r>
          </a:p>
          <a:p>
            <a:pPr marL="285750" indent="-285750">
              <a:buFont typeface="Arial" panose="020B0604020202020204" pitchFamily="34" charset="0"/>
              <a:buChar char="•"/>
            </a:pPr>
            <a:r>
              <a:rPr lang="tr-TR" dirty="0"/>
              <a:t>Değirmen filtresi içinde toz patlaması yaratır (ZONE20 ortam)</a:t>
            </a:r>
          </a:p>
          <a:p>
            <a:pPr marL="285750" indent="-285750">
              <a:buFont typeface="Arial" panose="020B0604020202020204" pitchFamily="34" charset="0"/>
              <a:buChar char="•"/>
            </a:pPr>
            <a:r>
              <a:rPr lang="tr-TR" dirty="0"/>
              <a:t>Patlama bağlantılı boru hatlarından diğer ekipmanlara yayılır</a:t>
            </a:r>
          </a:p>
          <a:p>
            <a:pPr marL="285750" indent="-285750">
              <a:buFont typeface="Arial" panose="020B0604020202020204" pitchFamily="34" charset="0"/>
              <a:buChar char="•"/>
            </a:pPr>
            <a:r>
              <a:rPr lang="tr-TR" dirty="0"/>
              <a:t>Ekipmanlarda oluşan hasarla, bina içine üretim alanlarına dağılır (ZONE22)</a:t>
            </a:r>
          </a:p>
          <a:p>
            <a:pPr marL="285750" indent="-285750">
              <a:buFont typeface="Arial" panose="020B0604020202020204" pitchFamily="34" charset="0"/>
              <a:buChar char="•"/>
            </a:pPr>
            <a:r>
              <a:rPr lang="tr-TR" dirty="0"/>
              <a:t>İkincil patlamalar bina içinde devam eder...</a:t>
            </a:r>
          </a:p>
          <a:p>
            <a:pPr marL="285750" indent="-285750">
              <a:buFont typeface="Arial" panose="020B0604020202020204" pitchFamily="34" charset="0"/>
              <a:buChar char="•"/>
            </a:pPr>
            <a:r>
              <a:rPr lang="tr-TR" dirty="0"/>
              <a:t>Ta ki yakıt bitene kadar...</a:t>
            </a:r>
            <a:endParaRPr lang="en-US" dirty="0"/>
          </a:p>
        </p:txBody>
      </p:sp>
    </p:spTree>
    <p:extLst>
      <p:ext uri="{BB962C8B-B14F-4D97-AF65-F5344CB8AC3E}">
        <p14:creationId xmlns:p14="http://schemas.microsoft.com/office/powerpoint/2010/main" val="3625724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Patlama Tahliye / Vent</a:t>
            </a:r>
            <a:endParaRPr lang="en-US" altLang="en-US" dirty="0"/>
          </a:p>
        </p:txBody>
      </p:sp>
      <p:sp>
        <p:nvSpPr>
          <p:cNvPr id="30" name="Content Placeholder 2"/>
          <p:cNvSpPr>
            <a:spLocks noGrp="1"/>
          </p:cNvSpPr>
          <p:nvPr>
            <p:ph idx="1"/>
          </p:nvPr>
        </p:nvSpPr>
        <p:spPr>
          <a:xfrm>
            <a:off x="76200" y="1052736"/>
            <a:ext cx="8686800" cy="4876800"/>
          </a:xfrm>
        </p:spPr>
        <p:txBody>
          <a:bodyPr>
            <a:normAutofit fontScale="92500" lnSpcReduction="20000"/>
          </a:bodyPr>
          <a:lstStyle/>
          <a:p>
            <a:pPr marL="342900" indent="-342900">
              <a:buFont typeface="Arial" panose="020B0604020202020204" pitchFamily="34" charset="0"/>
              <a:buChar char="•"/>
              <a:defRPr/>
            </a:pPr>
            <a:r>
              <a:rPr lang="tr-TR" sz="2400" b="1" dirty="0"/>
              <a:t>TS EN 14797:2006 Patlama Tahliye Tertibatları (Explosion Venting Devices)</a:t>
            </a:r>
          </a:p>
          <a:p>
            <a:pPr marL="573088" lvl="1" indent="-342900">
              <a:buClrTx/>
              <a:buFont typeface="Arial" panose="020B0604020202020204" pitchFamily="34" charset="0"/>
              <a:buChar char="•"/>
              <a:defRPr/>
            </a:pPr>
            <a:r>
              <a:rPr lang="tr-TR" sz="2000" dirty="0"/>
              <a:t>Fonkisyon ve mekanik bütünlük testleri</a:t>
            </a:r>
          </a:p>
          <a:p>
            <a:pPr marL="573088" lvl="1" indent="-342900">
              <a:buClrTx/>
              <a:buFont typeface="Arial" panose="020B0604020202020204" pitchFamily="34" charset="0"/>
              <a:buChar char="•"/>
              <a:defRPr/>
            </a:pPr>
            <a:r>
              <a:rPr lang="tr-TR" sz="2000" dirty="0"/>
              <a:t>Verimlilik testleri</a:t>
            </a:r>
          </a:p>
          <a:p>
            <a:pPr marL="573088" lvl="1" indent="-342900">
              <a:buClrTx/>
              <a:buFont typeface="Arial" panose="020B0604020202020204" pitchFamily="34" charset="0"/>
              <a:buChar char="•"/>
              <a:defRPr/>
            </a:pPr>
            <a:r>
              <a:rPr lang="tr-TR" sz="2000" dirty="0"/>
              <a:t>Statik açılma basıncı testleri</a:t>
            </a:r>
          </a:p>
          <a:p>
            <a:pPr marL="573088" lvl="1" indent="-342900">
              <a:buClrTx/>
              <a:buFont typeface="Arial" panose="020B0604020202020204" pitchFamily="34" charset="0"/>
              <a:buChar char="•"/>
              <a:defRPr/>
            </a:pPr>
            <a:r>
              <a:rPr lang="tr-TR" sz="2000" dirty="0"/>
              <a:t>Sıcaklık etkisi testleri</a:t>
            </a:r>
          </a:p>
          <a:p>
            <a:pPr marL="573088" lvl="1" indent="-342900">
              <a:buClrTx/>
              <a:buFont typeface="Arial" panose="020B0604020202020204" pitchFamily="34" charset="0"/>
              <a:buChar char="•"/>
              <a:defRPr/>
            </a:pPr>
            <a:r>
              <a:rPr lang="tr-TR" sz="2000" dirty="0"/>
              <a:t>Spesifik ağırık etkisi testleri</a:t>
            </a:r>
          </a:p>
          <a:p>
            <a:pPr marL="573088" lvl="1" indent="-342900">
              <a:buClrTx/>
              <a:buFont typeface="Arial" panose="020B0604020202020204" pitchFamily="34" charset="0"/>
              <a:buChar char="•"/>
              <a:defRPr/>
            </a:pPr>
            <a:r>
              <a:rPr lang="tr-TR" sz="2000" dirty="0"/>
              <a:t>Etiketleme standartları (Bölüm 10.3.2)</a:t>
            </a:r>
          </a:p>
          <a:p>
            <a:pPr marL="803275" lvl="2" indent="-342900">
              <a:buFont typeface="Arial" pitchFamily="34" charset="0"/>
              <a:buChar char="•"/>
              <a:defRPr/>
            </a:pPr>
            <a:r>
              <a:rPr lang="tr-TR" sz="1800" dirty="0"/>
              <a:t>Üretici ad ve adresi</a:t>
            </a:r>
          </a:p>
          <a:p>
            <a:pPr marL="803275" lvl="2" indent="-342900">
              <a:buFont typeface="Arial" pitchFamily="34" charset="0"/>
              <a:buChar char="•"/>
              <a:defRPr/>
            </a:pPr>
            <a:r>
              <a:rPr lang="tr-TR" sz="1800" dirty="0"/>
              <a:t>CE İşareti (İlgili standardına uygun ebatlarda)</a:t>
            </a:r>
          </a:p>
          <a:p>
            <a:pPr marL="803275" lvl="2" indent="-342900">
              <a:buFont typeface="Arial" pitchFamily="34" charset="0"/>
              <a:buChar char="•"/>
              <a:defRPr/>
            </a:pPr>
            <a:r>
              <a:rPr lang="tr-TR" sz="1800" dirty="0"/>
              <a:t>EX işareti (İlgili standardına uygun ebatlarda)</a:t>
            </a:r>
          </a:p>
          <a:p>
            <a:pPr marL="803275" lvl="2" indent="-342900">
              <a:buFont typeface="Arial" pitchFamily="34" charset="0"/>
              <a:buChar char="•"/>
              <a:defRPr/>
            </a:pPr>
            <a:r>
              <a:rPr lang="tr-TR" sz="1800" dirty="0"/>
              <a:t>Gerekli uyarılar (basmayınız vs.)</a:t>
            </a:r>
          </a:p>
          <a:p>
            <a:pPr marL="803275" lvl="2" indent="-342900">
              <a:buFont typeface="Arial" pitchFamily="34" charset="0"/>
              <a:buChar char="•"/>
              <a:defRPr/>
            </a:pPr>
            <a:r>
              <a:rPr lang="tr-TR" sz="1800" dirty="0"/>
              <a:t>Uygulanan Standart</a:t>
            </a:r>
          </a:p>
          <a:p>
            <a:pPr marL="803275" lvl="2" indent="-342900">
              <a:buFont typeface="Arial" pitchFamily="34" charset="0"/>
              <a:buChar char="•"/>
              <a:defRPr/>
            </a:pPr>
            <a:r>
              <a:rPr lang="tr-TR" sz="1800" dirty="0"/>
              <a:t>Model ve statik açılma basıncı bilgileri</a:t>
            </a:r>
          </a:p>
          <a:p>
            <a:pPr lvl="1" indent="0">
              <a:buClrTx/>
              <a:buFont typeface="Wingdings" pitchFamily="2" charset="2"/>
              <a:buNone/>
              <a:defRPr/>
            </a:pPr>
            <a:endParaRPr lang="tr-TR" sz="2000" dirty="0"/>
          </a:p>
          <a:p>
            <a:pPr>
              <a:defRPr/>
            </a:pPr>
            <a:r>
              <a:rPr lang="tr-TR" sz="2400" dirty="0"/>
              <a:t>Üretici firmanın da ATEX üretici onayı olmalı</a:t>
            </a:r>
            <a:endParaRPr lang="en-US" sz="2400" dirty="0"/>
          </a:p>
        </p:txBody>
      </p:sp>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62336"/>
            <a:ext cx="3505200" cy="235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0588" y="4200749"/>
            <a:ext cx="2944812" cy="184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222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body" idx="1"/>
          </p:nvPr>
        </p:nvSpPr>
        <p:spPr>
          <a:xfrm>
            <a:off x="0" y="1574725"/>
            <a:ext cx="3281700" cy="4950619"/>
          </a:xfrm>
        </p:spPr>
        <p:txBody>
          <a:bodyPr>
            <a:noAutofit/>
          </a:bodyPr>
          <a:lstStyle/>
          <a:p>
            <a:pPr eaLnBrk="1" hangingPunct="1"/>
            <a:r>
              <a:rPr lang="tr-TR" altLang="en-US" sz="2000" dirty="0"/>
              <a:t>Basit ve hesaplı uygulama </a:t>
            </a:r>
            <a:endParaRPr lang="en-US" altLang="en-US" sz="2000" dirty="0"/>
          </a:p>
          <a:p>
            <a:pPr eaLnBrk="1" hangingPunct="1"/>
            <a:r>
              <a:rPr lang="tr-TR" altLang="en-US" sz="2000" dirty="0"/>
              <a:t>Ekipman üzerin yerleştirilen zayıf membran</a:t>
            </a:r>
            <a:r>
              <a:rPr lang="en-GB" altLang="en-US" sz="2000" dirty="0"/>
              <a:t> ~ 0.1bar a</a:t>
            </a:r>
            <a:r>
              <a:rPr lang="tr-TR" altLang="en-US" sz="2000" dirty="0"/>
              <a:t>çılma</a:t>
            </a:r>
            <a:endParaRPr lang="en-GB" altLang="en-US" sz="2000" dirty="0"/>
          </a:p>
          <a:p>
            <a:pPr eaLnBrk="1" hangingPunct="1"/>
            <a:r>
              <a:rPr lang="tr-TR" altLang="en-US" sz="2000" dirty="0"/>
              <a:t>Sadece basıncı tahliye eder</a:t>
            </a:r>
            <a:r>
              <a:rPr lang="en-GB" altLang="en-US" sz="2000" dirty="0"/>
              <a:t>– </a:t>
            </a:r>
            <a:r>
              <a:rPr lang="tr-TR" altLang="en-US" sz="2000" dirty="0"/>
              <a:t>Alevi yok etmez</a:t>
            </a:r>
            <a:endParaRPr lang="en-GB" altLang="en-US" sz="2000" dirty="0"/>
          </a:p>
          <a:p>
            <a:pPr eaLnBrk="1" hangingPunct="1"/>
            <a:r>
              <a:rPr lang="tr-TR" altLang="en-US" sz="2000" dirty="0"/>
              <a:t>Patlama sonrası yangın oluşabilir</a:t>
            </a:r>
            <a:endParaRPr lang="en-GB" altLang="en-US" sz="2000" dirty="0"/>
          </a:p>
          <a:p>
            <a:pPr eaLnBrk="1" hangingPunct="1"/>
            <a:r>
              <a:rPr lang="tr-TR" altLang="en-US" sz="2000" dirty="0"/>
              <a:t>Etrafında güvenli alan olmalı</a:t>
            </a:r>
            <a:r>
              <a:rPr lang="en-GB" altLang="en-US" sz="2000" dirty="0"/>
              <a:t>- </a:t>
            </a:r>
            <a:r>
              <a:rPr lang="tr-TR" altLang="en-US" sz="2000" dirty="0"/>
              <a:t>alevsizler dahil</a:t>
            </a:r>
            <a:endParaRPr lang="en-GB" altLang="en-US" sz="2000" dirty="0"/>
          </a:p>
          <a:p>
            <a:pPr eaLnBrk="1" hangingPunct="1"/>
            <a:r>
              <a:rPr lang="tr-TR" altLang="en-US" sz="2000" dirty="0"/>
              <a:t>Tahliye kapağı açıklığından alev topu çıkışı</a:t>
            </a:r>
            <a:r>
              <a:rPr lang="en-GB" altLang="en-US" sz="2000" dirty="0"/>
              <a:t> ~ </a:t>
            </a:r>
            <a:r>
              <a:rPr lang="en-US" altLang="en-US" sz="2000" dirty="0"/>
              <a:t>8</a:t>
            </a:r>
            <a:r>
              <a:rPr lang="en-GB" altLang="en-US" sz="2000" dirty="0"/>
              <a:t> x V</a:t>
            </a:r>
          </a:p>
        </p:txBody>
      </p:sp>
      <p:sp>
        <p:nvSpPr>
          <p:cNvPr id="8"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Patlama Tahliye / Patlama Kapakları</a:t>
            </a:r>
            <a:endParaRPr lang="en-US" altLang="en-US" dirty="0"/>
          </a:p>
        </p:txBody>
      </p:sp>
      <p:grpSp>
        <p:nvGrpSpPr>
          <p:cNvPr id="9" name="Group 4"/>
          <p:cNvGrpSpPr>
            <a:grpSpLocks/>
          </p:cNvGrpSpPr>
          <p:nvPr/>
        </p:nvGrpSpPr>
        <p:grpSpPr bwMode="auto">
          <a:xfrm>
            <a:off x="3779912" y="1484784"/>
            <a:ext cx="5148628" cy="4071398"/>
            <a:chOff x="1056" y="768"/>
            <a:chExt cx="4539" cy="3024"/>
          </a:xfrm>
        </p:grpSpPr>
        <p:sp>
          <p:nvSpPr>
            <p:cNvPr id="10" name="Rectangle 5"/>
            <p:cNvSpPr>
              <a:spLocks noChangeArrowheads="1"/>
            </p:cNvSpPr>
            <p:nvPr/>
          </p:nvSpPr>
          <p:spPr bwMode="auto">
            <a:xfrm>
              <a:off x="1056" y="816"/>
              <a:ext cx="4176" cy="2976"/>
            </a:xfrm>
            <a:prstGeom prst="rect">
              <a:avLst/>
            </a:prstGeom>
            <a:solidFill>
              <a:srgbClr val="FFFF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lr>
                  <a:schemeClr val="accent1"/>
                </a:buClr>
                <a:buSzPct val="80000"/>
                <a:buFont typeface="Wingdings 2" pitchFamily="18" charset="2"/>
                <a:buChar char=""/>
                <a:defRPr sz="3200">
                  <a:solidFill>
                    <a:schemeClr val="tx1"/>
                  </a:solidFill>
                  <a:latin typeface="Corbel" pitchFamily="34" charset="0"/>
                </a:defRPr>
              </a:lvl1pPr>
              <a:lvl2pPr marL="742950" indent="-2857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a:spcBef>
                  <a:spcPct val="20000"/>
                </a:spcBef>
                <a:buClr>
                  <a:srgbClr val="6BB1C9"/>
                </a:buClr>
                <a:buFont typeface="Arial" charset="0"/>
                <a:buChar char="▪"/>
                <a:defRPr sz="2400">
                  <a:solidFill>
                    <a:schemeClr val="tx1"/>
                  </a:solidFill>
                  <a:latin typeface="Corbel" pitchFamily="34" charset="0"/>
                </a:defRPr>
              </a:lvl3pPr>
              <a:lvl4pPr marL="1600200" indent="-228600">
                <a:spcBef>
                  <a:spcPct val="20000"/>
                </a:spcBef>
                <a:buClr>
                  <a:srgbClr val="6585CF"/>
                </a:buClr>
                <a:buFont typeface="Arial" charset="0"/>
                <a:buChar char="▪"/>
                <a:defRPr sz="2000">
                  <a:solidFill>
                    <a:schemeClr val="tx1"/>
                  </a:solidFill>
                  <a:latin typeface="Corbel" pitchFamily="34" charset="0"/>
                </a:defRPr>
              </a:lvl4pPr>
              <a:lvl5pPr marL="2057400" indent="-228600">
                <a:spcBef>
                  <a:spcPct val="20000"/>
                </a:spcBef>
                <a:buClr>
                  <a:srgbClr val="7E6BC9"/>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a:buClrTx/>
                <a:buSzTx/>
                <a:buFontTx/>
                <a:buNone/>
              </a:pPr>
              <a:endParaRPr lang="en-US" altLang="en-US" sz="2400">
                <a:latin typeface="Times New Roman" pitchFamily="18" charset="0"/>
              </a:endParaRPr>
            </a:p>
          </p:txBody>
        </p:sp>
        <p:pic>
          <p:nvPicPr>
            <p:cNvPr id="11"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 y="864"/>
              <a:ext cx="2736" cy="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7"/>
            <p:cNvSpPr>
              <a:spLocks noChangeArrowheads="1"/>
            </p:cNvSpPr>
            <p:nvPr/>
          </p:nvSpPr>
          <p:spPr bwMode="auto">
            <a:xfrm>
              <a:off x="1172" y="1013"/>
              <a:ext cx="658"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buClr>
                  <a:schemeClr val="accent1"/>
                </a:buClr>
                <a:buSzPct val="80000"/>
                <a:buFont typeface="Wingdings 2" pitchFamily="18" charset="2"/>
                <a:buChar char=""/>
                <a:defRPr sz="3200">
                  <a:solidFill>
                    <a:schemeClr val="tx1"/>
                  </a:solidFill>
                  <a:latin typeface="Corbel" pitchFamily="34" charset="0"/>
                </a:defRPr>
              </a:lvl1pPr>
              <a:lvl2pPr marL="742950" indent="-2857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a:spcBef>
                  <a:spcPct val="20000"/>
                </a:spcBef>
                <a:buClr>
                  <a:srgbClr val="6BB1C9"/>
                </a:buClr>
                <a:buFont typeface="Arial" charset="0"/>
                <a:buChar char="▪"/>
                <a:defRPr sz="2400">
                  <a:solidFill>
                    <a:schemeClr val="tx1"/>
                  </a:solidFill>
                  <a:latin typeface="Corbel" pitchFamily="34" charset="0"/>
                </a:defRPr>
              </a:lvl3pPr>
              <a:lvl4pPr marL="1600200" indent="-228600">
                <a:spcBef>
                  <a:spcPct val="20000"/>
                </a:spcBef>
                <a:buClr>
                  <a:srgbClr val="6585CF"/>
                </a:buClr>
                <a:buFont typeface="Arial" charset="0"/>
                <a:buChar char="▪"/>
                <a:defRPr sz="2000">
                  <a:solidFill>
                    <a:schemeClr val="tx1"/>
                  </a:solidFill>
                  <a:latin typeface="Corbel" pitchFamily="34" charset="0"/>
                </a:defRPr>
              </a:lvl4pPr>
              <a:lvl5pPr marL="2057400" indent="-228600">
                <a:spcBef>
                  <a:spcPct val="20000"/>
                </a:spcBef>
                <a:buClr>
                  <a:srgbClr val="7E6BC9"/>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a:buClrTx/>
                <a:buSzTx/>
                <a:buFontTx/>
                <a:buNone/>
              </a:pPr>
              <a:r>
                <a:rPr lang="tr-TR" altLang="en-US" sz="1800">
                  <a:latin typeface="Arial" charset="0"/>
                </a:rPr>
                <a:t>Basınç</a:t>
              </a:r>
              <a:endParaRPr lang="en-US" altLang="en-US" sz="1800">
                <a:latin typeface="Arial" charset="0"/>
              </a:endParaRPr>
            </a:p>
          </p:txBody>
        </p:sp>
        <p:sp>
          <p:nvSpPr>
            <p:cNvPr id="13" name="Rectangle 8"/>
            <p:cNvSpPr>
              <a:spLocks noChangeArrowheads="1"/>
            </p:cNvSpPr>
            <p:nvPr/>
          </p:nvSpPr>
          <p:spPr bwMode="auto">
            <a:xfrm>
              <a:off x="3670" y="3443"/>
              <a:ext cx="667"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buClr>
                  <a:schemeClr val="accent1"/>
                </a:buClr>
                <a:buSzPct val="80000"/>
                <a:buFont typeface="Wingdings 2" pitchFamily="18" charset="2"/>
                <a:buChar char=""/>
                <a:defRPr sz="3200">
                  <a:solidFill>
                    <a:schemeClr val="tx1"/>
                  </a:solidFill>
                  <a:latin typeface="Corbel" pitchFamily="34" charset="0"/>
                </a:defRPr>
              </a:lvl1pPr>
              <a:lvl2pPr marL="742950" indent="-2857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a:spcBef>
                  <a:spcPct val="20000"/>
                </a:spcBef>
                <a:buClr>
                  <a:srgbClr val="6BB1C9"/>
                </a:buClr>
                <a:buFont typeface="Arial" charset="0"/>
                <a:buChar char="▪"/>
                <a:defRPr sz="2400">
                  <a:solidFill>
                    <a:schemeClr val="tx1"/>
                  </a:solidFill>
                  <a:latin typeface="Corbel" pitchFamily="34" charset="0"/>
                </a:defRPr>
              </a:lvl3pPr>
              <a:lvl4pPr marL="1600200" indent="-228600">
                <a:spcBef>
                  <a:spcPct val="20000"/>
                </a:spcBef>
                <a:buClr>
                  <a:srgbClr val="6585CF"/>
                </a:buClr>
                <a:buFont typeface="Arial" charset="0"/>
                <a:buChar char="▪"/>
                <a:defRPr sz="2000">
                  <a:solidFill>
                    <a:schemeClr val="tx1"/>
                  </a:solidFill>
                  <a:latin typeface="Corbel" pitchFamily="34" charset="0"/>
                </a:defRPr>
              </a:lvl4pPr>
              <a:lvl5pPr marL="2057400" indent="-228600">
                <a:spcBef>
                  <a:spcPct val="20000"/>
                </a:spcBef>
                <a:buClr>
                  <a:srgbClr val="7E6BC9"/>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a:buClrTx/>
                <a:buSzTx/>
                <a:buFontTx/>
                <a:buNone/>
              </a:pPr>
              <a:r>
                <a:rPr lang="tr-TR" altLang="en-US" sz="1800">
                  <a:latin typeface="Arial" charset="0"/>
                </a:rPr>
                <a:t>Zaman</a:t>
              </a:r>
              <a:endParaRPr lang="en-US" altLang="en-US" sz="1800">
                <a:latin typeface="Arial" charset="0"/>
              </a:endParaRPr>
            </a:p>
          </p:txBody>
        </p:sp>
        <p:sp>
          <p:nvSpPr>
            <p:cNvPr id="14" name="Line 9"/>
            <p:cNvSpPr>
              <a:spLocks noChangeShapeType="1"/>
            </p:cNvSpPr>
            <p:nvPr/>
          </p:nvSpPr>
          <p:spPr bwMode="auto">
            <a:xfrm>
              <a:off x="1174" y="3646"/>
              <a:ext cx="2880" cy="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0"/>
            <p:cNvSpPr>
              <a:spLocks noChangeShapeType="1"/>
            </p:cNvSpPr>
            <p:nvPr/>
          </p:nvSpPr>
          <p:spPr bwMode="auto">
            <a:xfrm>
              <a:off x="1195" y="3258"/>
              <a:ext cx="2855" cy="0"/>
            </a:xfrm>
            <a:prstGeom prst="line">
              <a:avLst/>
            </a:prstGeom>
            <a:noFill/>
            <a:ln w="25400">
              <a:solidFill>
                <a:srgbClr val="00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1"/>
            <p:cNvSpPr>
              <a:spLocks noChangeShapeType="1"/>
            </p:cNvSpPr>
            <p:nvPr/>
          </p:nvSpPr>
          <p:spPr bwMode="auto">
            <a:xfrm>
              <a:off x="1176" y="2662"/>
              <a:ext cx="2870" cy="0"/>
            </a:xfrm>
            <a:prstGeom prst="line">
              <a:avLst/>
            </a:prstGeom>
            <a:noFill/>
            <a:ln w="31750">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Rectangle 12"/>
            <p:cNvSpPr>
              <a:spLocks noChangeArrowheads="1"/>
            </p:cNvSpPr>
            <p:nvPr/>
          </p:nvSpPr>
          <p:spPr bwMode="auto">
            <a:xfrm>
              <a:off x="3566" y="1040"/>
              <a:ext cx="664"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buClr>
                  <a:schemeClr val="accent1"/>
                </a:buClr>
                <a:buSzPct val="80000"/>
                <a:buFont typeface="Wingdings 2" pitchFamily="18" charset="2"/>
                <a:buChar char=""/>
                <a:defRPr sz="3200">
                  <a:solidFill>
                    <a:schemeClr val="tx1"/>
                  </a:solidFill>
                  <a:latin typeface="Corbel" pitchFamily="34" charset="0"/>
                </a:defRPr>
              </a:lvl1pPr>
              <a:lvl2pPr marL="742950" indent="-2857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a:spcBef>
                  <a:spcPct val="20000"/>
                </a:spcBef>
                <a:buClr>
                  <a:srgbClr val="6BB1C9"/>
                </a:buClr>
                <a:buFont typeface="Arial" charset="0"/>
                <a:buChar char="▪"/>
                <a:defRPr sz="2400">
                  <a:solidFill>
                    <a:schemeClr val="tx1"/>
                  </a:solidFill>
                  <a:latin typeface="Corbel" pitchFamily="34" charset="0"/>
                </a:defRPr>
              </a:lvl3pPr>
              <a:lvl4pPr marL="1600200" indent="-228600">
                <a:spcBef>
                  <a:spcPct val="20000"/>
                </a:spcBef>
                <a:buClr>
                  <a:srgbClr val="6585CF"/>
                </a:buClr>
                <a:buFont typeface="Arial" charset="0"/>
                <a:buChar char="▪"/>
                <a:defRPr sz="2000">
                  <a:solidFill>
                    <a:schemeClr val="tx1"/>
                  </a:solidFill>
                  <a:latin typeface="Corbel" pitchFamily="34" charset="0"/>
                </a:defRPr>
              </a:lvl4pPr>
              <a:lvl5pPr marL="2057400" indent="-228600">
                <a:spcBef>
                  <a:spcPct val="20000"/>
                </a:spcBef>
                <a:buClr>
                  <a:srgbClr val="7E6BC9"/>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a:spcBef>
                  <a:spcPct val="50000"/>
                </a:spcBef>
                <a:buClrTx/>
                <a:buSzTx/>
                <a:buFontTx/>
                <a:buNone/>
              </a:pPr>
              <a:r>
                <a:rPr lang="en-US" altLang="en-US" sz="1800">
                  <a:latin typeface="Arial" charset="0"/>
                </a:rPr>
                <a:t>P</a:t>
              </a:r>
              <a:r>
                <a:rPr lang="en-US" altLang="en-US" sz="1800" baseline="-25000">
                  <a:latin typeface="Arial" charset="0"/>
                </a:rPr>
                <a:t>max</a:t>
              </a:r>
            </a:p>
          </p:txBody>
        </p:sp>
        <p:sp>
          <p:nvSpPr>
            <p:cNvPr id="18" name="Rectangle 13"/>
            <p:cNvSpPr>
              <a:spLocks noChangeArrowheads="1"/>
            </p:cNvSpPr>
            <p:nvPr/>
          </p:nvSpPr>
          <p:spPr bwMode="auto">
            <a:xfrm>
              <a:off x="2511" y="1902"/>
              <a:ext cx="2049"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buClr>
                  <a:schemeClr val="accent1"/>
                </a:buClr>
                <a:buSzPct val="80000"/>
                <a:buFont typeface="Wingdings 2" pitchFamily="18" charset="2"/>
                <a:buChar char=""/>
                <a:defRPr sz="3200">
                  <a:solidFill>
                    <a:schemeClr val="tx1"/>
                  </a:solidFill>
                  <a:latin typeface="Corbel" pitchFamily="34" charset="0"/>
                </a:defRPr>
              </a:lvl1pPr>
              <a:lvl2pPr marL="742950" indent="-2857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a:spcBef>
                  <a:spcPct val="20000"/>
                </a:spcBef>
                <a:buClr>
                  <a:srgbClr val="6BB1C9"/>
                </a:buClr>
                <a:buFont typeface="Arial" charset="0"/>
                <a:buChar char="▪"/>
                <a:defRPr sz="2400">
                  <a:solidFill>
                    <a:schemeClr val="tx1"/>
                  </a:solidFill>
                  <a:latin typeface="Corbel" pitchFamily="34" charset="0"/>
                </a:defRPr>
              </a:lvl3pPr>
              <a:lvl4pPr marL="1600200" indent="-228600">
                <a:spcBef>
                  <a:spcPct val="20000"/>
                </a:spcBef>
                <a:buClr>
                  <a:srgbClr val="6585CF"/>
                </a:buClr>
                <a:buFont typeface="Arial" charset="0"/>
                <a:buChar char="▪"/>
                <a:defRPr sz="2000">
                  <a:solidFill>
                    <a:schemeClr val="tx1"/>
                  </a:solidFill>
                  <a:latin typeface="Corbel" pitchFamily="34" charset="0"/>
                </a:defRPr>
              </a:lvl4pPr>
              <a:lvl5pPr marL="2057400" indent="-228600">
                <a:spcBef>
                  <a:spcPct val="20000"/>
                </a:spcBef>
                <a:buClr>
                  <a:srgbClr val="7E6BC9"/>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a:buClrTx/>
                <a:buSzTx/>
                <a:buFontTx/>
                <a:buNone/>
              </a:pPr>
              <a:r>
                <a:rPr lang="tr-TR" altLang="en-US" sz="1800" b="1" dirty="0">
                  <a:latin typeface="Arial" charset="0"/>
                </a:rPr>
                <a:t>Patlama kapağı yok</a:t>
              </a:r>
              <a:endParaRPr lang="en-US" altLang="en-US" sz="1800" b="1" dirty="0">
                <a:latin typeface="Arial" charset="0"/>
              </a:endParaRPr>
            </a:p>
          </p:txBody>
        </p:sp>
        <p:sp>
          <p:nvSpPr>
            <p:cNvPr id="19" name="Rectangle 14"/>
            <p:cNvSpPr>
              <a:spLocks noChangeArrowheads="1"/>
            </p:cNvSpPr>
            <p:nvPr/>
          </p:nvSpPr>
          <p:spPr bwMode="auto">
            <a:xfrm>
              <a:off x="3431" y="2367"/>
              <a:ext cx="2032"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buClr>
                  <a:schemeClr val="accent1"/>
                </a:buClr>
                <a:buSzPct val="80000"/>
                <a:buFont typeface="Wingdings 2" pitchFamily="18" charset="2"/>
                <a:buChar char=""/>
                <a:defRPr sz="3200">
                  <a:solidFill>
                    <a:schemeClr val="tx1"/>
                  </a:solidFill>
                  <a:latin typeface="Corbel" pitchFamily="34" charset="0"/>
                </a:defRPr>
              </a:lvl1pPr>
              <a:lvl2pPr marL="742950" indent="-2857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a:spcBef>
                  <a:spcPct val="20000"/>
                </a:spcBef>
                <a:buClr>
                  <a:srgbClr val="6BB1C9"/>
                </a:buClr>
                <a:buFont typeface="Arial" charset="0"/>
                <a:buChar char="▪"/>
                <a:defRPr sz="2400">
                  <a:solidFill>
                    <a:schemeClr val="tx1"/>
                  </a:solidFill>
                  <a:latin typeface="Corbel" pitchFamily="34" charset="0"/>
                </a:defRPr>
              </a:lvl3pPr>
              <a:lvl4pPr marL="1600200" indent="-228600">
                <a:spcBef>
                  <a:spcPct val="20000"/>
                </a:spcBef>
                <a:buClr>
                  <a:srgbClr val="6585CF"/>
                </a:buClr>
                <a:buFont typeface="Arial" charset="0"/>
                <a:buChar char="▪"/>
                <a:defRPr sz="2000">
                  <a:solidFill>
                    <a:schemeClr val="tx1"/>
                  </a:solidFill>
                  <a:latin typeface="Corbel" pitchFamily="34" charset="0"/>
                </a:defRPr>
              </a:lvl4pPr>
              <a:lvl5pPr marL="2057400" indent="-228600">
                <a:spcBef>
                  <a:spcPct val="20000"/>
                </a:spcBef>
                <a:buClr>
                  <a:srgbClr val="7E6BC9"/>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a:buClrTx/>
                <a:buSzTx/>
                <a:buFontTx/>
                <a:buNone/>
              </a:pPr>
              <a:r>
                <a:rPr lang="tr-TR" altLang="en-US" sz="2000" dirty="0">
                  <a:solidFill>
                    <a:srgbClr val="FF0000"/>
                  </a:solidFill>
                  <a:latin typeface="Arial" charset="0"/>
                </a:rPr>
                <a:t>Ekipman dayanımı</a:t>
              </a:r>
              <a:endParaRPr lang="en-US" altLang="en-US" sz="1800" dirty="0">
                <a:solidFill>
                  <a:srgbClr val="FF0000"/>
                </a:solidFill>
                <a:latin typeface="Arial" charset="0"/>
              </a:endParaRPr>
            </a:p>
          </p:txBody>
        </p:sp>
        <p:sp>
          <p:nvSpPr>
            <p:cNvPr id="20" name="Rectangle 15"/>
            <p:cNvSpPr>
              <a:spLocks noChangeArrowheads="1"/>
            </p:cNvSpPr>
            <p:nvPr/>
          </p:nvSpPr>
          <p:spPr bwMode="auto">
            <a:xfrm>
              <a:off x="2327" y="2654"/>
              <a:ext cx="2735"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buClr>
                  <a:schemeClr val="accent1"/>
                </a:buClr>
                <a:buSzPct val="80000"/>
                <a:buFont typeface="Wingdings 2" pitchFamily="18" charset="2"/>
                <a:buChar char=""/>
                <a:defRPr sz="3200">
                  <a:solidFill>
                    <a:schemeClr val="tx1"/>
                  </a:solidFill>
                  <a:latin typeface="Corbel" pitchFamily="34" charset="0"/>
                </a:defRPr>
              </a:lvl1pPr>
              <a:lvl2pPr marL="742950" indent="-2857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a:spcBef>
                  <a:spcPct val="20000"/>
                </a:spcBef>
                <a:buClr>
                  <a:srgbClr val="6BB1C9"/>
                </a:buClr>
                <a:buFont typeface="Arial" charset="0"/>
                <a:buChar char="▪"/>
                <a:defRPr sz="2400">
                  <a:solidFill>
                    <a:schemeClr val="tx1"/>
                  </a:solidFill>
                  <a:latin typeface="Corbel" pitchFamily="34" charset="0"/>
                </a:defRPr>
              </a:lvl3pPr>
              <a:lvl4pPr marL="1600200" indent="-228600">
                <a:spcBef>
                  <a:spcPct val="20000"/>
                </a:spcBef>
                <a:buClr>
                  <a:srgbClr val="6585CF"/>
                </a:buClr>
                <a:buFont typeface="Arial" charset="0"/>
                <a:buChar char="▪"/>
                <a:defRPr sz="2000">
                  <a:solidFill>
                    <a:schemeClr val="tx1"/>
                  </a:solidFill>
                  <a:latin typeface="Corbel" pitchFamily="34" charset="0"/>
                </a:defRPr>
              </a:lvl4pPr>
              <a:lvl5pPr marL="2057400" indent="-228600">
                <a:spcBef>
                  <a:spcPct val="20000"/>
                </a:spcBef>
                <a:buClr>
                  <a:srgbClr val="7E6BC9"/>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a:buClrTx/>
                <a:buSzTx/>
                <a:buFontTx/>
                <a:buNone/>
              </a:pPr>
              <a:r>
                <a:rPr lang="en-US" altLang="en-US" sz="2000" dirty="0">
                  <a:latin typeface="Arial" charset="0"/>
                </a:rPr>
                <a:t>P </a:t>
              </a:r>
              <a:r>
                <a:rPr lang="en-US" altLang="en-US" sz="2000" baseline="-25000" dirty="0">
                  <a:latin typeface="Arial" charset="0"/>
                </a:rPr>
                <a:t>red</a:t>
              </a:r>
              <a:r>
                <a:rPr lang="en-US" altLang="en-US" sz="2000" dirty="0">
                  <a:latin typeface="Arial" charset="0"/>
                </a:rPr>
                <a:t> – </a:t>
              </a:r>
              <a:r>
                <a:rPr lang="tr-TR" altLang="en-US" sz="2000" dirty="0">
                  <a:latin typeface="Arial" charset="0"/>
                </a:rPr>
                <a:t>İndirgenmiş basınç</a:t>
              </a:r>
              <a:endParaRPr lang="en-US" altLang="en-US" sz="1800" dirty="0">
                <a:latin typeface="Arial" charset="0"/>
              </a:endParaRPr>
            </a:p>
          </p:txBody>
        </p:sp>
        <p:sp>
          <p:nvSpPr>
            <p:cNvPr id="21" name="Rectangle 16"/>
            <p:cNvSpPr>
              <a:spLocks noChangeArrowheads="1"/>
            </p:cNvSpPr>
            <p:nvPr/>
          </p:nvSpPr>
          <p:spPr bwMode="auto">
            <a:xfrm>
              <a:off x="2869" y="2934"/>
              <a:ext cx="2726"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buClr>
                  <a:schemeClr val="accent1"/>
                </a:buClr>
                <a:buSzPct val="80000"/>
                <a:buFont typeface="Wingdings 2" pitchFamily="18" charset="2"/>
                <a:buChar char=""/>
                <a:defRPr sz="3200">
                  <a:solidFill>
                    <a:schemeClr val="tx1"/>
                  </a:solidFill>
                  <a:latin typeface="Corbel" pitchFamily="34" charset="0"/>
                </a:defRPr>
              </a:lvl1pPr>
              <a:lvl2pPr marL="742950" indent="-2857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a:spcBef>
                  <a:spcPct val="20000"/>
                </a:spcBef>
                <a:buClr>
                  <a:srgbClr val="6BB1C9"/>
                </a:buClr>
                <a:buFont typeface="Arial" charset="0"/>
                <a:buChar char="▪"/>
                <a:defRPr sz="2400">
                  <a:solidFill>
                    <a:schemeClr val="tx1"/>
                  </a:solidFill>
                  <a:latin typeface="Corbel" pitchFamily="34" charset="0"/>
                </a:defRPr>
              </a:lvl3pPr>
              <a:lvl4pPr marL="1600200" indent="-228600">
                <a:spcBef>
                  <a:spcPct val="20000"/>
                </a:spcBef>
                <a:buClr>
                  <a:srgbClr val="6585CF"/>
                </a:buClr>
                <a:buFont typeface="Arial" charset="0"/>
                <a:buChar char="▪"/>
                <a:defRPr sz="2000">
                  <a:solidFill>
                    <a:schemeClr val="tx1"/>
                  </a:solidFill>
                  <a:latin typeface="Corbel" pitchFamily="34" charset="0"/>
                </a:defRPr>
              </a:lvl4pPr>
              <a:lvl5pPr marL="2057400" indent="-228600">
                <a:spcBef>
                  <a:spcPct val="20000"/>
                </a:spcBef>
                <a:buClr>
                  <a:srgbClr val="7E6BC9"/>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a:buClrTx/>
                <a:buSzTx/>
                <a:buFontTx/>
                <a:buNone/>
              </a:pPr>
              <a:r>
                <a:rPr lang="en-US" altLang="en-US" sz="2000" dirty="0" err="1">
                  <a:latin typeface="Arial" charset="0"/>
                </a:rPr>
                <a:t>P</a:t>
              </a:r>
              <a:r>
                <a:rPr lang="en-US" altLang="en-US" sz="2000" baseline="-25000" dirty="0" err="1">
                  <a:latin typeface="Arial" charset="0"/>
                </a:rPr>
                <a:t>stat</a:t>
              </a:r>
              <a:r>
                <a:rPr lang="en-US" altLang="en-US" sz="2000" dirty="0">
                  <a:latin typeface="Arial" charset="0"/>
                </a:rPr>
                <a:t> –</a:t>
              </a:r>
              <a:r>
                <a:rPr lang="tr-TR" altLang="en-US" sz="1800" dirty="0">
                  <a:latin typeface="Arial" charset="0"/>
                </a:rPr>
                <a:t>Kapak açılış basıncı</a:t>
              </a:r>
              <a:endParaRPr lang="en-US" altLang="en-US" sz="1600" dirty="0">
                <a:latin typeface="Arial" charset="0"/>
              </a:endParaRPr>
            </a:p>
          </p:txBody>
        </p:sp>
        <p:sp>
          <p:nvSpPr>
            <p:cNvPr id="22" name="Rectangle 17"/>
            <p:cNvSpPr>
              <a:spLocks noChangeArrowheads="1"/>
            </p:cNvSpPr>
            <p:nvPr/>
          </p:nvSpPr>
          <p:spPr bwMode="auto">
            <a:xfrm>
              <a:off x="3307" y="3338"/>
              <a:ext cx="2066"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buClr>
                  <a:schemeClr val="accent1"/>
                </a:buClr>
                <a:buSzPct val="80000"/>
                <a:buFont typeface="Wingdings 2" pitchFamily="18" charset="2"/>
                <a:buChar char=""/>
                <a:defRPr sz="3200">
                  <a:solidFill>
                    <a:schemeClr val="tx1"/>
                  </a:solidFill>
                  <a:latin typeface="Corbel" pitchFamily="34" charset="0"/>
                </a:defRPr>
              </a:lvl1pPr>
              <a:lvl2pPr marL="742950" indent="-2857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a:spcBef>
                  <a:spcPct val="20000"/>
                </a:spcBef>
                <a:buClr>
                  <a:srgbClr val="6BB1C9"/>
                </a:buClr>
                <a:buFont typeface="Arial" charset="0"/>
                <a:buChar char="▪"/>
                <a:defRPr sz="2400">
                  <a:solidFill>
                    <a:schemeClr val="tx1"/>
                  </a:solidFill>
                  <a:latin typeface="Corbel" pitchFamily="34" charset="0"/>
                </a:defRPr>
              </a:lvl3pPr>
              <a:lvl4pPr marL="1600200" indent="-228600">
                <a:spcBef>
                  <a:spcPct val="20000"/>
                </a:spcBef>
                <a:buClr>
                  <a:srgbClr val="6585CF"/>
                </a:buClr>
                <a:buFont typeface="Arial" charset="0"/>
                <a:buChar char="▪"/>
                <a:defRPr sz="2000">
                  <a:solidFill>
                    <a:schemeClr val="tx1"/>
                  </a:solidFill>
                  <a:latin typeface="Corbel" pitchFamily="34" charset="0"/>
                </a:defRPr>
              </a:lvl4pPr>
              <a:lvl5pPr marL="2057400" indent="-228600">
                <a:spcBef>
                  <a:spcPct val="20000"/>
                </a:spcBef>
                <a:buClr>
                  <a:srgbClr val="7E6BC9"/>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a:buClrTx/>
                <a:buSzTx/>
                <a:buFontTx/>
                <a:buNone/>
              </a:pPr>
              <a:r>
                <a:rPr lang="tr-TR" altLang="en-US" sz="1800" b="1" dirty="0">
                  <a:latin typeface="Arial" charset="0"/>
                </a:rPr>
                <a:t>Patlama kapağı var</a:t>
              </a:r>
              <a:endParaRPr lang="en-US" altLang="en-US" sz="1800" b="1" dirty="0">
                <a:latin typeface="Arial" charset="0"/>
              </a:endParaRPr>
            </a:p>
          </p:txBody>
        </p:sp>
        <p:sp>
          <p:nvSpPr>
            <p:cNvPr id="23" name="Line 18"/>
            <p:cNvSpPr>
              <a:spLocks noChangeShapeType="1"/>
            </p:cNvSpPr>
            <p:nvPr/>
          </p:nvSpPr>
          <p:spPr bwMode="auto">
            <a:xfrm flipH="1">
              <a:off x="3180" y="2462"/>
              <a:ext cx="252" cy="1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19"/>
            <p:cNvSpPr>
              <a:spLocks noChangeShapeType="1"/>
            </p:cNvSpPr>
            <p:nvPr/>
          </p:nvSpPr>
          <p:spPr bwMode="auto">
            <a:xfrm flipH="1">
              <a:off x="2045" y="2767"/>
              <a:ext cx="312" cy="13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20"/>
            <p:cNvSpPr>
              <a:spLocks noChangeShapeType="1"/>
            </p:cNvSpPr>
            <p:nvPr/>
          </p:nvSpPr>
          <p:spPr bwMode="auto">
            <a:xfrm flipH="1">
              <a:off x="2688" y="3072"/>
              <a:ext cx="211" cy="17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Rectangle 21"/>
            <p:cNvSpPr>
              <a:spLocks noChangeArrowheads="1"/>
            </p:cNvSpPr>
            <p:nvPr/>
          </p:nvSpPr>
          <p:spPr bwMode="auto">
            <a:xfrm>
              <a:off x="1981" y="768"/>
              <a:ext cx="1981"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buClr>
                  <a:schemeClr val="accent1"/>
                </a:buClr>
                <a:buSzPct val="80000"/>
                <a:buFont typeface="Wingdings 2" pitchFamily="18" charset="2"/>
                <a:buChar char=""/>
                <a:defRPr sz="3200">
                  <a:solidFill>
                    <a:schemeClr val="tx1"/>
                  </a:solidFill>
                  <a:latin typeface="Corbel" pitchFamily="34" charset="0"/>
                </a:defRPr>
              </a:lvl1pPr>
              <a:lvl2pPr marL="742950" indent="-2857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a:spcBef>
                  <a:spcPct val="20000"/>
                </a:spcBef>
                <a:buClr>
                  <a:srgbClr val="6BB1C9"/>
                </a:buClr>
                <a:buFont typeface="Arial" charset="0"/>
                <a:buChar char="▪"/>
                <a:defRPr sz="2400">
                  <a:solidFill>
                    <a:schemeClr val="tx1"/>
                  </a:solidFill>
                  <a:latin typeface="Corbel" pitchFamily="34" charset="0"/>
                </a:defRPr>
              </a:lvl3pPr>
              <a:lvl4pPr marL="1600200" indent="-228600">
                <a:spcBef>
                  <a:spcPct val="20000"/>
                </a:spcBef>
                <a:buClr>
                  <a:srgbClr val="6585CF"/>
                </a:buClr>
                <a:buFont typeface="Arial" charset="0"/>
                <a:buChar char="▪"/>
                <a:defRPr sz="2000">
                  <a:solidFill>
                    <a:schemeClr val="tx1"/>
                  </a:solidFill>
                  <a:latin typeface="Corbel" pitchFamily="34" charset="0"/>
                </a:defRPr>
              </a:lvl4pPr>
              <a:lvl5pPr marL="2057400" indent="-228600">
                <a:spcBef>
                  <a:spcPct val="20000"/>
                </a:spcBef>
                <a:buClr>
                  <a:srgbClr val="7E6BC9"/>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a:buClrTx/>
                <a:buSzTx/>
                <a:buFontTx/>
                <a:buNone/>
              </a:pPr>
              <a:r>
                <a:rPr lang="tr-TR" altLang="en-US" sz="2000" dirty="0">
                  <a:latin typeface="Arial" charset="0"/>
                </a:rPr>
                <a:t>Basınç</a:t>
              </a:r>
              <a:r>
                <a:rPr lang="en-US" altLang="en-US" sz="2000" dirty="0">
                  <a:latin typeface="Arial" charset="0"/>
                </a:rPr>
                <a:t>-</a:t>
              </a:r>
              <a:r>
                <a:rPr lang="tr-TR" altLang="en-US" sz="2000" dirty="0">
                  <a:latin typeface="Arial" charset="0"/>
                </a:rPr>
                <a:t>Zaman</a:t>
              </a:r>
              <a:r>
                <a:rPr lang="en-US" altLang="en-US" sz="2000" dirty="0">
                  <a:latin typeface="Arial" charset="0"/>
                </a:rPr>
                <a:t> </a:t>
              </a:r>
              <a:r>
                <a:rPr lang="en-US" altLang="en-US" sz="2000" dirty="0" err="1">
                  <a:latin typeface="Arial" charset="0"/>
                </a:rPr>
                <a:t>Gra</a:t>
              </a:r>
              <a:r>
                <a:rPr lang="tr-TR" altLang="en-US" sz="2000" dirty="0">
                  <a:latin typeface="Arial" charset="0"/>
                </a:rPr>
                <a:t>fiği</a:t>
              </a:r>
              <a:endParaRPr lang="en-US" altLang="en-US" sz="2000" dirty="0">
                <a:latin typeface="Arial" charset="0"/>
              </a:endParaRPr>
            </a:p>
          </p:txBody>
        </p:sp>
        <p:sp>
          <p:nvSpPr>
            <p:cNvPr id="27" name="Line 22"/>
            <p:cNvSpPr>
              <a:spLocks noChangeShapeType="1"/>
            </p:cNvSpPr>
            <p:nvPr/>
          </p:nvSpPr>
          <p:spPr bwMode="auto">
            <a:xfrm flipH="1" flipV="1">
              <a:off x="3250" y="1142"/>
              <a:ext cx="316" cy="2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23"/>
            <p:cNvSpPr>
              <a:spLocks noChangeShapeType="1"/>
            </p:cNvSpPr>
            <p:nvPr/>
          </p:nvSpPr>
          <p:spPr bwMode="auto">
            <a:xfrm flipV="1">
              <a:off x="1183" y="930"/>
              <a:ext cx="0" cy="2723"/>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13500000" algn="ctr" rotWithShape="0">
                      <a:srgbClr val="995C1F"/>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3568778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Patlama Tahliye</a:t>
            </a:r>
            <a:r>
              <a:rPr lang="en-US" altLang="en-US" dirty="0"/>
              <a:t> </a:t>
            </a:r>
            <a:r>
              <a:rPr lang="en-US" altLang="en-US" dirty="0" err="1"/>
              <a:t>Kapak</a:t>
            </a:r>
            <a:r>
              <a:rPr lang="tr-TR" altLang="en-US" dirty="0"/>
              <a:t>ları</a:t>
            </a:r>
            <a:endParaRPr lang="en-US" altLang="en-US" dirty="0"/>
          </a:p>
        </p:txBody>
      </p:sp>
      <p:grpSp>
        <p:nvGrpSpPr>
          <p:cNvPr id="5" name="Gruppieren 50"/>
          <p:cNvGrpSpPr/>
          <p:nvPr/>
        </p:nvGrpSpPr>
        <p:grpSpPr>
          <a:xfrm>
            <a:off x="411735" y="1076510"/>
            <a:ext cx="7153166" cy="4790890"/>
            <a:chOff x="-240897" y="2211953"/>
            <a:chExt cx="7153166" cy="4790890"/>
          </a:xfrm>
        </p:grpSpPr>
        <p:sp>
          <p:nvSpPr>
            <p:cNvPr id="6" name="Textfeld 6"/>
            <p:cNvSpPr txBox="1"/>
            <p:nvPr/>
          </p:nvSpPr>
          <p:spPr>
            <a:xfrm>
              <a:off x="3957468" y="2971863"/>
              <a:ext cx="2238350" cy="369332"/>
            </a:xfrm>
            <a:prstGeom prst="rect">
              <a:avLst/>
            </a:prstGeom>
            <a:solidFill>
              <a:srgbClr val="FFC000"/>
            </a:solidFill>
            <a:ln>
              <a:noFill/>
            </a:ln>
          </p:spPr>
          <p:txBody>
            <a:bodyPr wrap="square" rtlCol="0">
              <a:spAutoFit/>
            </a:bodyPr>
            <a:lstStyle/>
            <a:p>
              <a:pPr algn="ctr"/>
              <a:r>
                <a:rPr lang="tr-TR" dirty="0">
                  <a:latin typeface="+mj-lt"/>
                </a:rPr>
                <a:t>Alevsiz</a:t>
              </a:r>
              <a:endParaRPr lang="en-US" dirty="0">
                <a:latin typeface="+mj-lt"/>
              </a:endParaRPr>
            </a:p>
          </p:txBody>
        </p:sp>
        <p:sp>
          <p:nvSpPr>
            <p:cNvPr id="7" name="Textfeld 22"/>
            <p:cNvSpPr txBox="1"/>
            <p:nvPr/>
          </p:nvSpPr>
          <p:spPr>
            <a:xfrm>
              <a:off x="-240897" y="3033140"/>
              <a:ext cx="2808312" cy="369332"/>
            </a:xfrm>
            <a:prstGeom prst="rect">
              <a:avLst/>
            </a:prstGeom>
            <a:solidFill>
              <a:srgbClr val="FFCCCC"/>
            </a:solidFill>
            <a:ln>
              <a:noFill/>
            </a:ln>
          </p:spPr>
          <p:txBody>
            <a:bodyPr wrap="square" rtlCol="0">
              <a:spAutoFit/>
            </a:bodyPr>
            <a:lstStyle/>
            <a:p>
              <a:pPr algn="ctr"/>
              <a:r>
                <a:rPr lang="tr-TR" dirty="0">
                  <a:latin typeface="+mj-lt"/>
                </a:rPr>
                <a:t>Standart</a:t>
              </a:r>
              <a:endParaRPr lang="en-US" dirty="0">
                <a:latin typeface="+mj-lt"/>
              </a:endParaRPr>
            </a:p>
          </p:txBody>
        </p:sp>
        <p:cxnSp>
          <p:nvCxnSpPr>
            <p:cNvPr id="8" name="Gerade Verbindung 8"/>
            <p:cNvCxnSpPr/>
            <p:nvPr/>
          </p:nvCxnSpPr>
          <p:spPr bwMode="auto">
            <a:xfrm>
              <a:off x="3343304" y="2581285"/>
              <a:ext cx="0" cy="28803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3"/>
            <p:cNvCxnSpPr/>
            <p:nvPr/>
          </p:nvCxnSpPr>
          <p:spPr bwMode="auto">
            <a:xfrm flipH="1">
              <a:off x="935944" y="2869317"/>
              <a:ext cx="2983424" cy="2463"/>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4"/>
            <p:cNvCxnSpPr/>
            <p:nvPr/>
          </p:nvCxnSpPr>
          <p:spPr bwMode="auto">
            <a:xfrm flipH="1">
              <a:off x="935493" y="2860025"/>
              <a:ext cx="452" cy="173115"/>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26"/>
            <p:cNvCxnSpPr/>
            <p:nvPr/>
          </p:nvCxnSpPr>
          <p:spPr bwMode="auto">
            <a:xfrm flipH="1" flipV="1">
              <a:off x="3919369" y="2869550"/>
              <a:ext cx="1159748" cy="471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7"/>
            <p:cNvCxnSpPr/>
            <p:nvPr/>
          </p:nvCxnSpPr>
          <p:spPr bwMode="auto">
            <a:xfrm>
              <a:off x="5074548" y="2860025"/>
              <a:ext cx="4569" cy="117224"/>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25"/>
            <p:cNvCxnSpPr/>
            <p:nvPr/>
          </p:nvCxnSpPr>
          <p:spPr bwMode="auto">
            <a:xfrm>
              <a:off x="5074548" y="3433528"/>
              <a:ext cx="4569" cy="298975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33"/>
            <p:cNvSpPr txBox="1"/>
            <p:nvPr/>
          </p:nvSpPr>
          <p:spPr>
            <a:xfrm>
              <a:off x="5244084" y="3622287"/>
              <a:ext cx="1656184" cy="492443"/>
            </a:xfrm>
            <a:prstGeom prst="rect">
              <a:avLst/>
            </a:prstGeom>
            <a:solidFill>
              <a:srgbClr val="FFC000"/>
            </a:solidFill>
            <a:ln>
              <a:noFill/>
            </a:ln>
          </p:spPr>
          <p:txBody>
            <a:bodyPr wrap="square" rtlCol="0">
              <a:spAutoFit/>
            </a:bodyPr>
            <a:lstStyle/>
            <a:p>
              <a:pPr algn="ctr"/>
              <a:r>
                <a:rPr lang="de-AT" sz="1600" dirty="0">
                  <a:latin typeface="+mj-lt"/>
                </a:rPr>
                <a:t>IndoorVent IV</a:t>
              </a:r>
            </a:p>
            <a:p>
              <a:pPr algn="ctr"/>
              <a:r>
                <a:rPr lang="tr-TR" sz="1000" dirty="0">
                  <a:latin typeface="+mj-lt"/>
                </a:rPr>
                <a:t>Yuvarlak Panel</a:t>
              </a:r>
              <a:endParaRPr lang="de-AT" sz="1000" dirty="0">
                <a:latin typeface="+mj-lt"/>
              </a:endParaRPr>
            </a:p>
          </p:txBody>
        </p:sp>
        <p:cxnSp>
          <p:nvCxnSpPr>
            <p:cNvPr id="15" name="Gerade Verbindung 34"/>
            <p:cNvCxnSpPr/>
            <p:nvPr/>
          </p:nvCxnSpPr>
          <p:spPr bwMode="auto">
            <a:xfrm>
              <a:off x="5071496" y="3902417"/>
              <a:ext cx="172408"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feld 38"/>
            <p:cNvSpPr txBox="1"/>
            <p:nvPr/>
          </p:nvSpPr>
          <p:spPr>
            <a:xfrm>
              <a:off x="5243904" y="4705374"/>
              <a:ext cx="1656184" cy="492443"/>
            </a:xfrm>
            <a:prstGeom prst="rect">
              <a:avLst/>
            </a:prstGeom>
            <a:solidFill>
              <a:srgbClr val="FFC000"/>
            </a:solidFill>
            <a:ln>
              <a:noFill/>
            </a:ln>
          </p:spPr>
          <p:txBody>
            <a:bodyPr wrap="square" rtlCol="0">
              <a:spAutoFit/>
            </a:bodyPr>
            <a:lstStyle/>
            <a:p>
              <a:pPr algn="ctr"/>
              <a:r>
                <a:rPr lang="tr-TR" sz="1600" dirty="0">
                  <a:latin typeface="+mj-lt"/>
                </a:rPr>
                <a:t>IV8</a:t>
              </a:r>
              <a:endParaRPr lang="de-AT" sz="1600" dirty="0">
                <a:latin typeface="+mj-lt"/>
              </a:endParaRPr>
            </a:p>
            <a:p>
              <a:pPr algn="ctr"/>
              <a:r>
                <a:rPr lang="tr-TR" sz="1000" dirty="0">
                  <a:latin typeface="+mj-lt"/>
                </a:rPr>
                <a:t>Yüksek Verimli</a:t>
              </a:r>
              <a:endParaRPr lang="de-AT" sz="1000" dirty="0">
                <a:latin typeface="+mj-lt"/>
              </a:endParaRPr>
            </a:p>
          </p:txBody>
        </p:sp>
        <p:cxnSp>
          <p:nvCxnSpPr>
            <p:cNvPr id="17" name="Gerade Verbindung 39"/>
            <p:cNvCxnSpPr/>
            <p:nvPr/>
          </p:nvCxnSpPr>
          <p:spPr bwMode="auto">
            <a:xfrm>
              <a:off x="5067116" y="4893017"/>
              <a:ext cx="176968"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1"/>
            <p:cNvCxnSpPr/>
            <p:nvPr/>
          </p:nvCxnSpPr>
          <p:spPr bwMode="auto">
            <a:xfrm flipH="1">
              <a:off x="-113080" y="3508097"/>
              <a:ext cx="3052" cy="316835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feld 42"/>
            <p:cNvSpPr txBox="1"/>
            <p:nvPr/>
          </p:nvSpPr>
          <p:spPr>
            <a:xfrm>
              <a:off x="390977" y="3638690"/>
              <a:ext cx="1656183" cy="584775"/>
            </a:xfrm>
            <a:prstGeom prst="rect">
              <a:avLst/>
            </a:prstGeom>
            <a:solidFill>
              <a:srgbClr val="FFCCCC"/>
            </a:solidFill>
            <a:ln>
              <a:noFill/>
            </a:ln>
          </p:spPr>
          <p:txBody>
            <a:bodyPr wrap="square" rtlCol="0">
              <a:spAutoFit/>
            </a:bodyPr>
            <a:lstStyle/>
            <a:p>
              <a:r>
                <a:rPr lang="en-US" sz="1600" dirty="0">
                  <a:latin typeface="+mj-lt"/>
                </a:rPr>
                <a:t>GE  </a:t>
              </a:r>
              <a:r>
                <a:rPr lang="en-US" sz="1600" dirty="0">
                  <a:latin typeface="+mj-lt"/>
                  <a:sym typeface="Wingdings" panose="05000000000000000000" pitchFamily="2" charset="2"/>
                </a:rPr>
                <a:t></a:t>
              </a:r>
              <a:r>
                <a:rPr lang="en-US" sz="1600" dirty="0">
                  <a:latin typeface="+mj-lt"/>
                </a:rPr>
                <a:t> </a:t>
              </a:r>
              <a:r>
                <a:rPr lang="tr-TR" sz="1600" dirty="0">
                  <a:latin typeface="+mj-lt"/>
                </a:rPr>
                <a:t>Domed, vakuma uygun</a:t>
              </a:r>
              <a:endParaRPr lang="en-US" sz="1600" dirty="0">
                <a:latin typeface="+mj-lt"/>
              </a:endParaRPr>
            </a:p>
          </p:txBody>
        </p:sp>
        <p:cxnSp>
          <p:nvCxnSpPr>
            <p:cNvPr id="20" name="Gerade Verbindung 43"/>
            <p:cNvCxnSpPr/>
            <p:nvPr/>
          </p:nvCxnSpPr>
          <p:spPr bwMode="auto">
            <a:xfrm>
              <a:off x="-110029" y="3807967"/>
              <a:ext cx="501005"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feld 51"/>
            <p:cNvSpPr txBox="1"/>
            <p:nvPr/>
          </p:nvSpPr>
          <p:spPr>
            <a:xfrm>
              <a:off x="387925" y="4579506"/>
              <a:ext cx="1659235" cy="584775"/>
            </a:xfrm>
            <a:prstGeom prst="rect">
              <a:avLst/>
            </a:prstGeom>
            <a:solidFill>
              <a:srgbClr val="FFCCCC"/>
            </a:solidFill>
            <a:ln>
              <a:noFill/>
            </a:ln>
          </p:spPr>
          <p:txBody>
            <a:bodyPr wrap="square" rtlCol="0">
              <a:spAutoFit/>
            </a:bodyPr>
            <a:lstStyle/>
            <a:p>
              <a:r>
                <a:rPr lang="en-US" sz="1600" dirty="0">
                  <a:latin typeface="+mj-lt"/>
                </a:rPr>
                <a:t>GE  </a:t>
              </a:r>
              <a:r>
                <a:rPr lang="en-US" sz="1600" dirty="0">
                  <a:latin typeface="+mj-lt"/>
                  <a:sym typeface="Wingdings" panose="05000000000000000000" pitchFamily="2" charset="2"/>
                </a:rPr>
                <a:t></a:t>
              </a:r>
              <a:r>
                <a:rPr lang="en-US" sz="1600" dirty="0">
                  <a:latin typeface="+mj-lt"/>
                </a:rPr>
                <a:t> </a:t>
              </a:r>
              <a:r>
                <a:rPr lang="tr-TR" sz="1600" dirty="0"/>
                <a:t>Domed, vakuma uygun</a:t>
              </a:r>
              <a:endParaRPr lang="en-US" sz="1600" dirty="0"/>
            </a:p>
          </p:txBody>
        </p:sp>
        <p:cxnSp>
          <p:nvCxnSpPr>
            <p:cNvPr id="22" name="Gerade Verbindung 52"/>
            <p:cNvCxnSpPr/>
            <p:nvPr/>
          </p:nvCxnSpPr>
          <p:spPr bwMode="auto">
            <a:xfrm>
              <a:off x="-113080" y="5812353"/>
              <a:ext cx="501005"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feld 53"/>
            <p:cNvSpPr txBox="1"/>
            <p:nvPr/>
          </p:nvSpPr>
          <p:spPr>
            <a:xfrm>
              <a:off x="408529" y="5524321"/>
              <a:ext cx="1638632" cy="584775"/>
            </a:xfrm>
            <a:prstGeom prst="rect">
              <a:avLst/>
            </a:prstGeom>
            <a:solidFill>
              <a:srgbClr val="FFCCCC"/>
            </a:solidFill>
            <a:ln>
              <a:noFill/>
            </a:ln>
          </p:spPr>
          <p:txBody>
            <a:bodyPr wrap="square" rtlCol="0">
              <a:spAutoFit/>
            </a:bodyPr>
            <a:lstStyle/>
            <a:p>
              <a:r>
                <a:rPr lang="de-AT" sz="1600" dirty="0">
                  <a:latin typeface="+mj-lt"/>
                </a:rPr>
                <a:t>KE   </a:t>
              </a:r>
              <a:r>
                <a:rPr lang="de-AT" sz="1600" dirty="0">
                  <a:latin typeface="+mj-lt"/>
                  <a:sym typeface="Wingdings" panose="05000000000000000000" pitchFamily="2" charset="2"/>
                </a:rPr>
                <a:t></a:t>
              </a:r>
              <a:r>
                <a:rPr lang="de-AT" sz="1600" dirty="0">
                  <a:latin typeface="+mj-lt"/>
                </a:rPr>
                <a:t>  </a:t>
              </a:r>
              <a:r>
                <a:rPr lang="tr-TR" sz="1600" dirty="0">
                  <a:latin typeface="+mj-lt"/>
                </a:rPr>
                <a:t>Düz, flanş gerekli</a:t>
              </a:r>
              <a:endParaRPr lang="de-AT" sz="1600" dirty="0">
                <a:latin typeface="+mj-lt"/>
              </a:endParaRPr>
            </a:p>
          </p:txBody>
        </p:sp>
        <p:sp>
          <p:nvSpPr>
            <p:cNvPr id="24" name="Textfeld 55"/>
            <p:cNvSpPr txBox="1"/>
            <p:nvPr/>
          </p:nvSpPr>
          <p:spPr>
            <a:xfrm>
              <a:off x="391862" y="6418068"/>
              <a:ext cx="1711994" cy="584775"/>
            </a:xfrm>
            <a:prstGeom prst="rect">
              <a:avLst/>
            </a:prstGeom>
            <a:solidFill>
              <a:srgbClr val="FFCCCC"/>
            </a:solidFill>
            <a:ln>
              <a:noFill/>
            </a:ln>
          </p:spPr>
          <p:txBody>
            <a:bodyPr wrap="square" rtlCol="0">
              <a:spAutoFit/>
            </a:bodyPr>
            <a:lstStyle/>
            <a:p>
              <a:r>
                <a:rPr lang="de-AT" sz="1600" dirty="0">
                  <a:latin typeface="+mj-lt"/>
                </a:rPr>
                <a:t>KER </a:t>
              </a:r>
              <a:r>
                <a:rPr lang="de-AT" sz="1600" dirty="0">
                  <a:latin typeface="+mj-lt"/>
                  <a:sym typeface="Wingdings" panose="05000000000000000000" pitchFamily="2" charset="2"/>
                </a:rPr>
                <a:t></a:t>
              </a:r>
              <a:r>
                <a:rPr lang="de-AT" sz="1600" dirty="0">
                  <a:latin typeface="+mj-lt"/>
                </a:rPr>
                <a:t> </a:t>
              </a:r>
              <a:r>
                <a:rPr lang="tr-TR" sz="1600" dirty="0"/>
                <a:t>Düz, flanş dahil</a:t>
              </a:r>
              <a:endParaRPr lang="de-AT" sz="1600" dirty="0"/>
            </a:p>
          </p:txBody>
        </p:sp>
        <p:cxnSp>
          <p:nvCxnSpPr>
            <p:cNvPr id="25" name="Gerade Verbindung 57"/>
            <p:cNvCxnSpPr/>
            <p:nvPr/>
          </p:nvCxnSpPr>
          <p:spPr bwMode="auto">
            <a:xfrm>
              <a:off x="-113080" y="4876249"/>
              <a:ext cx="501005"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59"/>
            <p:cNvSpPr txBox="1"/>
            <p:nvPr/>
          </p:nvSpPr>
          <p:spPr>
            <a:xfrm>
              <a:off x="879310" y="2211953"/>
              <a:ext cx="4912266" cy="276999"/>
            </a:xfrm>
            <a:prstGeom prst="rect">
              <a:avLst/>
            </a:prstGeom>
            <a:solidFill>
              <a:schemeClr val="bg1">
                <a:lumMod val="85000"/>
              </a:schemeClr>
            </a:solidFill>
            <a:ln>
              <a:noFill/>
            </a:ln>
          </p:spPr>
          <p:txBody>
            <a:bodyPr wrap="square" lIns="0" tIns="0" rIns="0" bIns="0" rtlCol="0">
              <a:spAutoFit/>
            </a:bodyPr>
            <a:lstStyle/>
            <a:p>
              <a:pPr algn="ctr"/>
              <a:r>
                <a:rPr lang="tr-TR" dirty="0">
                  <a:latin typeface="+mj-lt"/>
                </a:rPr>
                <a:t>Patlama Kapakları</a:t>
              </a:r>
              <a:endParaRPr lang="en-US" dirty="0">
                <a:latin typeface="+mj-lt"/>
              </a:endParaRPr>
            </a:p>
          </p:txBody>
        </p:sp>
        <p:cxnSp>
          <p:nvCxnSpPr>
            <p:cNvPr id="27" name="Gerade Verbindung 39"/>
            <p:cNvCxnSpPr/>
            <p:nvPr/>
          </p:nvCxnSpPr>
          <p:spPr bwMode="auto">
            <a:xfrm>
              <a:off x="5079117" y="6112217"/>
              <a:ext cx="176968"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feld 38"/>
            <p:cNvSpPr txBox="1"/>
            <p:nvPr/>
          </p:nvSpPr>
          <p:spPr>
            <a:xfrm>
              <a:off x="5256085" y="5926063"/>
              <a:ext cx="1656184" cy="646331"/>
            </a:xfrm>
            <a:prstGeom prst="rect">
              <a:avLst/>
            </a:prstGeom>
            <a:solidFill>
              <a:srgbClr val="FFC000"/>
            </a:solidFill>
            <a:ln>
              <a:noFill/>
            </a:ln>
          </p:spPr>
          <p:txBody>
            <a:bodyPr wrap="square" rtlCol="0">
              <a:spAutoFit/>
            </a:bodyPr>
            <a:lstStyle/>
            <a:p>
              <a:pPr algn="ctr"/>
              <a:r>
                <a:rPr lang="tr-TR" sz="1600" dirty="0">
                  <a:latin typeface="+mj-lt"/>
                </a:rPr>
                <a:t>EVN 2.0</a:t>
              </a:r>
              <a:endParaRPr lang="tr-TR" sz="1600" dirty="0">
                <a:solidFill>
                  <a:srgbClr val="FF0000"/>
                </a:solidFill>
                <a:latin typeface="+mj-lt"/>
              </a:endParaRPr>
            </a:p>
            <a:p>
              <a:pPr algn="ctr"/>
              <a:r>
                <a:rPr lang="tr-TR" sz="1000" dirty="0"/>
                <a:t>Uygulama Kolaylığı</a:t>
              </a:r>
            </a:p>
            <a:p>
              <a:pPr algn="ctr"/>
              <a:r>
                <a:rPr lang="tr-TR" sz="1000" dirty="0"/>
                <a:t>Açılır-kapanır</a:t>
              </a:r>
              <a:endParaRPr lang="de-AT" sz="1000" dirty="0"/>
            </a:p>
          </p:txBody>
        </p:sp>
      </p:grpSp>
      <p:pic>
        <p:nvPicPr>
          <p:cNvPr id="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103" r="54713"/>
          <a:stretch/>
        </p:blipFill>
        <p:spPr bwMode="auto">
          <a:xfrm>
            <a:off x="2972423" y="3356992"/>
            <a:ext cx="927765" cy="905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2423" y="4366326"/>
            <a:ext cx="928408" cy="790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6331" y="5183637"/>
            <a:ext cx="864096" cy="757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518" t="8703"/>
          <a:stretch/>
        </p:blipFill>
        <p:spPr bwMode="auto">
          <a:xfrm>
            <a:off x="2927290" y="2420888"/>
            <a:ext cx="1021429" cy="908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8996" y="1467095"/>
            <a:ext cx="1154716" cy="1428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1225" y="4657491"/>
            <a:ext cx="1524000" cy="863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Grafik 7">
            <a:extLst>
              <a:ext uri="{FF2B5EF4-FFF2-40B4-BE49-F238E27FC236}">
                <a16:creationId xmlns:a16="http://schemas.microsoft.com/office/drawing/2014/main" id="{EE39AFA9-9EF6-41E3-BA73-42AA9A57C068}"/>
              </a:ext>
            </a:extLst>
          </p:cNvPr>
          <p:cNvPicPr>
            <a:picLocks noChangeAspect="1"/>
          </p:cNvPicPr>
          <p:nvPr/>
        </p:nvPicPr>
        <p:blipFill>
          <a:blip r:embed="rId8"/>
          <a:stretch>
            <a:fillRect/>
          </a:stretch>
        </p:blipFill>
        <p:spPr>
          <a:xfrm>
            <a:off x="7611075" y="3339321"/>
            <a:ext cx="1384300" cy="1146217"/>
          </a:xfrm>
          <a:prstGeom prst="rect">
            <a:avLst/>
          </a:prstGeom>
        </p:spPr>
      </p:pic>
    </p:spTree>
    <p:extLst>
      <p:ext uri="{BB962C8B-B14F-4D97-AF65-F5344CB8AC3E}">
        <p14:creationId xmlns:p14="http://schemas.microsoft.com/office/powerpoint/2010/main" val="40364939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dirty="0"/>
              <a:t>Filtrelerde Patlama Kapak Kullanımı</a:t>
            </a:r>
          </a:p>
        </p:txBody>
      </p:sp>
      <p:sp>
        <p:nvSpPr>
          <p:cNvPr id="8" name="TextBox 7"/>
          <p:cNvSpPr txBox="1"/>
          <p:nvPr/>
        </p:nvSpPr>
        <p:spPr>
          <a:xfrm>
            <a:off x="2843808" y="6286301"/>
            <a:ext cx="5715000" cy="261610"/>
          </a:xfrm>
          <a:prstGeom prst="rect">
            <a:avLst/>
          </a:prstGeom>
          <a:noFill/>
        </p:spPr>
        <p:txBody>
          <a:bodyPr wrap="square" rtlCol="0">
            <a:spAutoFit/>
          </a:bodyPr>
          <a:lstStyle/>
          <a:p>
            <a:r>
              <a:rPr lang="en-US" sz="1050" dirty="0"/>
              <a:t>201</a:t>
            </a:r>
            <a:r>
              <a:rPr lang="tr-TR" sz="1050" dirty="0"/>
              <a:t>8</a:t>
            </a:r>
            <a:r>
              <a:rPr lang="en-US" sz="1050" dirty="0"/>
              <a:t> © IEP Technologies – </a:t>
            </a:r>
            <a:r>
              <a:rPr lang="en-US" sz="1050" dirty="0" err="1"/>
              <a:t>izinsiz</a:t>
            </a:r>
            <a:r>
              <a:rPr lang="en-US" sz="1050" dirty="0"/>
              <a:t> </a:t>
            </a:r>
            <a:r>
              <a:rPr lang="en-US" sz="1050" dirty="0" err="1"/>
              <a:t>kopyalanmaz</a:t>
            </a:r>
            <a:endParaRPr lang="en-US" sz="1050" dirty="0"/>
          </a:p>
        </p:txBody>
      </p:sp>
      <p:pic>
        <p:nvPicPr>
          <p:cNvPr id="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2725" y="1700808"/>
            <a:ext cx="4968875" cy="444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C6F3D"/>
                  </a:outerShdw>
                </a:effectLst>
              </a14:hiddenEffects>
            </a:ext>
          </a:extLst>
        </p:spPr>
      </p:pic>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705570"/>
            <a:ext cx="3760787" cy="4437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843808" y="3284984"/>
            <a:ext cx="576064"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8946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Elevatörlerde Patlama Kapağı Kullanımı</a:t>
            </a:r>
          </a:p>
        </p:txBody>
      </p:sp>
      <p:pic>
        <p:nvPicPr>
          <p:cNvPr id="3" name="Picture 2">
            <a:extLst>
              <a:ext uri="{FF2B5EF4-FFF2-40B4-BE49-F238E27FC236}">
                <a16:creationId xmlns:a16="http://schemas.microsoft.com/office/drawing/2014/main" id="{BBC03291-C216-48F0-B2C9-A119287F7C4C}"/>
              </a:ext>
            </a:extLst>
          </p:cNvPr>
          <p:cNvPicPr>
            <a:picLocks noChangeAspect="1"/>
          </p:cNvPicPr>
          <p:nvPr/>
        </p:nvPicPr>
        <p:blipFill>
          <a:blip r:embed="rId2"/>
          <a:stretch>
            <a:fillRect/>
          </a:stretch>
        </p:blipFill>
        <p:spPr>
          <a:xfrm>
            <a:off x="1187624" y="1556792"/>
            <a:ext cx="2808312" cy="4518375"/>
          </a:xfrm>
          <a:prstGeom prst="rect">
            <a:avLst/>
          </a:prstGeom>
        </p:spPr>
      </p:pic>
      <p:pic>
        <p:nvPicPr>
          <p:cNvPr id="5" name="Picture 4">
            <a:extLst>
              <a:ext uri="{FF2B5EF4-FFF2-40B4-BE49-F238E27FC236}">
                <a16:creationId xmlns:a16="http://schemas.microsoft.com/office/drawing/2014/main" id="{69F8F759-2C32-449C-9456-C9C341F530F9}"/>
              </a:ext>
            </a:extLst>
          </p:cNvPr>
          <p:cNvPicPr>
            <a:picLocks noChangeAspect="1"/>
          </p:cNvPicPr>
          <p:nvPr/>
        </p:nvPicPr>
        <p:blipFill>
          <a:blip r:embed="rId3"/>
          <a:stretch>
            <a:fillRect/>
          </a:stretch>
        </p:blipFill>
        <p:spPr>
          <a:xfrm>
            <a:off x="4355976" y="1557920"/>
            <a:ext cx="3120917" cy="4517247"/>
          </a:xfrm>
          <a:prstGeom prst="rect">
            <a:avLst/>
          </a:prstGeom>
        </p:spPr>
      </p:pic>
    </p:spTree>
    <p:extLst>
      <p:ext uri="{BB962C8B-B14F-4D97-AF65-F5344CB8AC3E}">
        <p14:creationId xmlns:p14="http://schemas.microsoft.com/office/powerpoint/2010/main" val="9844710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Patlama Tahliye Kapakları - Elevatörler</a:t>
            </a:r>
            <a:endParaRPr lang="en-US" altLang="en-US"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96752"/>
            <a:ext cx="5871352" cy="4104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169987"/>
            <a:ext cx="255270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9512" y="5445224"/>
            <a:ext cx="961161" cy="369332"/>
          </a:xfrm>
          <a:prstGeom prst="rect">
            <a:avLst/>
          </a:prstGeom>
          <a:noFill/>
        </p:spPr>
        <p:txBody>
          <a:bodyPr wrap="none" rtlCol="0">
            <a:spAutoFit/>
          </a:bodyPr>
          <a:lstStyle/>
          <a:p>
            <a:r>
              <a:rPr lang="tr-TR" dirty="0"/>
              <a:t>NFPA 61</a:t>
            </a:r>
            <a:endParaRPr lang="en-US" dirty="0"/>
          </a:p>
        </p:txBody>
      </p:sp>
      <p:sp>
        <p:nvSpPr>
          <p:cNvPr id="5" name="TextBox 4"/>
          <p:cNvSpPr txBox="1"/>
          <p:nvPr/>
        </p:nvSpPr>
        <p:spPr>
          <a:xfrm>
            <a:off x="6702889" y="5589240"/>
            <a:ext cx="1037463" cy="369332"/>
          </a:xfrm>
          <a:prstGeom prst="rect">
            <a:avLst/>
          </a:prstGeom>
          <a:noFill/>
        </p:spPr>
        <p:txBody>
          <a:bodyPr wrap="none" rtlCol="0">
            <a:spAutoFit/>
          </a:bodyPr>
          <a:lstStyle/>
          <a:p>
            <a:r>
              <a:rPr lang="tr-TR" dirty="0"/>
              <a:t>VDI 2263</a:t>
            </a:r>
            <a:endParaRPr lang="en-US" dirty="0"/>
          </a:p>
        </p:txBody>
      </p:sp>
    </p:spTree>
    <p:extLst>
      <p:ext uri="{BB962C8B-B14F-4D97-AF65-F5344CB8AC3E}">
        <p14:creationId xmlns:p14="http://schemas.microsoft.com/office/powerpoint/2010/main" val="33715304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Silolarda Patlama Kapağı Kullanımı</a:t>
            </a:r>
          </a:p>
        </p:txBody>
      </p:sp>
      <p:pic>
        <p:nvPicPr>
          <p:cNvPr id="4" name="Picture 3">
            <a:extLst>
              <a:ext uri="{FF2B5EF4-FFF2-40B4-BE49-F238E27FC236}">
                <a16:creationId xmlns:a16="http://schemas.microsoft.com/office/drawing/2014/main" id="{DB6B90B9-833F-4279-B087-AA99714C5017}"/>
              </a:ext>
            </a:extLst>
          </p:cNvPr>
          <p:cNvPicPr>
            <a:picLocks noChangeAspect="1"/>
          </p:cNvPicPr>
          <p:nvPr/>
        </p:nvPicPr>
        <p:blipFill>
          <a:blip r:embed="rId2"/>
          <a:stretch>
            <a:fillRect/>
          </a:stretch>
        </p:blipFill>
        <p:spPr>
          <a:xfrm>
            <a:off x="3275856" y="1556792"/>
            <a:ext cx="2962913" cy="4869160"/>
          </a:xfrm>
          <a:prstGeom prst="rect">
            <a:avLst/>
          </a:prstGeom>
        </p:spPr>
      </p:pic>
    </p:spTree>
    <p:extLst>
      <p:ext uri="{BB962C8B-B14F-4D97-AF65-F5344CB8AC3E}">
        <p14:creationId xmlns:p14="http://schemas.microsoft.com/office/powerpoint/2010/main" val="32344882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Alevsiz Patlama Kapağı</a:t>
            </a:r>
            <a:endParaRPr lang="en-US" altLang="en-US" dirty="0"/>
          </a:p>
        </p:txBody>
      </p:sp>
      <p:sp>
        <p:nvSpPr>
          <p:cNvPr id="30" name="TextBox 1"/>
          <p:cNvSpPr txBox="1">
            <a:spLocks noChangeArrowheads="1"/>
          </p:cNvSpPr>
          <p:nvPr/>
        </p:nvSpPr>
        <p:spPr bwMode="auto">
          <a:xfrm>
            <a:off x="533400" y="953740"/>
            <a:ext cx="800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80000"/>
              <a:buFont typeface="Wingdings 2" pitchFamily="18" charset="2"/>
              <a:buChar char=""/>
              <a:defRPr sz="3200">
                <a:solidFill>
                  <a:schemeClr val="tx1"/>
                </a:solidFill>
                <a:latin typeface="Corbel" pitchFamily="34" charset="0"/>
              </a:defRPr>
            </a:lvl1pPr>
            <a:lvl2pPr marL="742950" indent="-2857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a:spcBef>
                <a:spcPct val="20000"/>
              </a:spcBef>
              <a:buClr>
                <a:srgbClr val="6BB1C9"/>
              </a:buClr>
              <a:buFont typeface="Arial" charset="0"/>
              <a:buChar char="▪"/>
              <a:defRPr sz="2400">
                <a:solidFill>
                  <a:schemeClr val="tx1"/>
                </a:solidFill>
                <a:latin typeface="Corbel" pitchFamily="34" charset="0"/>
              </a:defRPr>
            </a:lvl3pPr>
            <a:lvl4pPr marL="1600200" indent="-228600">
              <a:spcBef>
                <a:spcPct val="20000"/>
              </a:spcBef>
              <a:buClr>
                <a:srgbClr val="6585CF"/>
              </a:buClr>
              <a:buFont typeface="Arial" charset="0"/>
              <a:buChar char="▪"/>
              <a:defRPr sz="2000">
                <a:solidFill>
                  <a:schemeClr val="tx1"/>
                </a:solidFill>
                <a:latin typeface="Corbel" pitchFamily="34" charset="0"/>
              </a:defRPr>
            </a:lvl4pPr>
            <a:lvl5pPr marL="2057400" indent="-228600">
              <a:spcBef>
                <a:spcPct val="20000"/>
              </a:spcBef>
              <a:buClr>
                <a:srgbClr val="7E6BC9"/>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algn="ctr" eaLnBrk="1" hangingPunct="1">
              <a:buClrTx/>
              <a:buSzTx/>
              <a:buFontTx/>
              <a:buNone/>
            </a:pPr>
            <a:r>
              <a:rPr lang="tr-TR" altLang="en-US" sz="2400" b="1" dirty="0">
                <a:latin typeface="Times New Roman" pitchFamily="18" charset="0"/>
              </a:rPr>
              <a:t>EVN </a:t>
            </a:r>
            <a:r>
              <a:rPr lang="en-US" altLang="en-US" sz="2400" b="1" dirty="0" err="1">
                <a:latin typeface="Times New Roman" pitchFamily="18" charset="0"/>
              </a:rPr>
              <a:t>Alevsiz</a:t>
            </a:r>
            <a:r>
              <a:rPr lang="en-US" altLang="en-US" sz="2400" b="1" dirty="0">
                <a:latin typeface="Times New Roman" pitchFamily="18" charset="0"/>
              </a:rPr>
              <a:t> </a:t>
            </a:r>
            <a:r>
              <a:rPr lang="tr-TR" altLang="en-US" sz="2400" b="1" dirty="0">
                <a:latin typeface="Times New Roman" pitchFamily="18" charset="0"/>
              </a:rPr>
              <a:t>Patlama Kapağı (Çok Kullanımlı Tasarım)</a:t>
            </a:r>
            <a:endParaRPr lang="en-US" altLang="en-US" sz="2400" b="1" dirty="0">
              <a:latin typeface="Times New Roman" pitchFamily="18" charset="0"/>
            </a:endParaRPr>
          </a:p>
        </p:txBody>
      </p:sp>
      <p:pic>
        <p:nvPicPr>
          <p:cNvPr id="31"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740441"/>
            <a:ext cx="2699792" cy="1395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7C6F3D"/>
                  </a:outerShdw>
                </a:effectLst>
              </a14:hiddenEffects>
            </a:ext>
          </a:extLst>
        </p:spPr>
      </p:pic>
      <p:pic>
        <p:nvPicPr>
          <p:cNvPr id="3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460981"/>
            <a:ext cx="569753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EVO_Schnittbild"/>
          <p:cNvPicPr>
            <a:picLocks noChangeAspect="1" noChangeArrowheads="1"/>
          </p:cNvPicPr>
          <p:nvPr/>
        </p:nvPicPr>
        <p:blipFill>
          <a:blip r:embed="rId6" cstate="print">
            <a:extLst>
              <a:ext uri="{28A0092B-C50C-407E-A947-70E740481C1C}">
                <a14:useLocalDpi xmlns:a14="http://schemas.microsoft.com/office/drawing/2010/main" val="0"/>
              </a:ext>
            </a:extLst>
          </a:blip>
          <a:srcRect l="2000" t="23399" r="4800" b="21600"/>
          <a:stretch>
            <a:fillRect/>
          </a:stretch>
        </p:blipFill>
        <p:spPr bwMode="auto">
          <a:xfrm>
            <a:off x="3779912" y="1608252"/>
            <a:ext cx="2796149" cy="166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3591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2"/>
          <p:cNvSpPr>
            <a:spLocks noGrp="1" noChangeArrowheads="1"/>
          </p:cNvSpPr>
          <p:nvPr>
            <p:ph type="title"/>
          </p:nvPr>
        </p:nvSpPr>
        <p:spPr>
          <a:xfrm>
            <a:off x="304800" y="332656"/>
            <a:ext cx="8534400" cy="457200"/>
          </a:xfrm>
        </p:spPr>
        <p:txBody>
          <a:bodyPr>
            <a:normAutofit fontScale="90000"/>
          </a:bodyPr>
          <a:lstStyle/>
          <a:p>
            <a:pPr eaLnBrk="1" hangingPunct="1"/>
            <a:r>
              <a:rPr lang="en-GB" altLang="en-US" dirty="0"/>
              <a:t>IV8 </a:t>
            </a:r>
            <a:r>
              <a:rPr lang="en-GB" altLang="en-US" dirty="0" err="1"/>
              <a:t>Alevsiz</a:t>
            </a:r>
            <a:r>
              <a:rPr lang="en-GB" altLang="en-US" dirty="0"/>
              <a:t> </a:t>
            </a:r>
            <a:r>
              <a:rPr lang="en-GB" altLang="en-US" dirty="0" err="1"/>
              <a:t>Patlama</a:t>
            </a:r>
            <a:r>
              <a:rPr lang="en-GB" altLang="en-US" dirty="0"/>
              <a:t> </a:t>
            </a:r>
            <a:r>
              <a:rPr lang="en-GB" altLang="en-US" dirty="0" err="1"/>
              <a:t>Kapağı</a:t>
            </a:r>
            <a:endParaRPr lang="en-US" altLang="en-US" baseline="-25000" dirty="0"/>
          </a:p>
        </p:txBody>
      </p:sp>
      <p:sp>
        <p:nvSpPr>
          <p:cNvPr id="6" name="Rectangle 3">
            <a:extLst>
              <a:ext uri="{FF2B5EF4-FFF2-40B4-BE49-F238E27FC236}">
                <a16:creationId xmlns:a16="http://schemas.microsoft.com/office/drawing/2014/main" id="{05AD9C72-97D4-4244-9DA7-352C31A72A7C}"/>
              </a:ext>
            </a:extLst>
          </p:cNvPr>
          <p:cNvSpPr txBox="1">
            <a:spLocks noChangeArrowheads="1"/>
          </p:cNvSpPr>
          <p:nvPr/>
        </p:nvSpPr>
        <p:spPr>
          <a:xfrm>
            <a:off x="301627" y="789857"/>
            <a:ext cx="8537575" cy="48965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a:spcBef>
                <a:spcPct val="20000"/>
              </a:spcBef>
              <a:buClr>
                <a:srgbClr val="FF0000"/>
              </a:buClr>
            </a:pPr>
            <a:r>
              <a:rPr lang="en-GB" altLang="en-US" sz="1800" dirty="0"/>
              <a:t>  </a:t>
            </a:r>
          </a:p>
        </p:txBody>
      </p:sp>
      <p:pic>
        <p:nvPicPr>
          <p:cNvPr id="5" name="Picture 4">
            <a:extLst>
              <a:ext uri="{FF2B5EF4-FFF2-40B4-BE49-F238E27FC236}">
                <a16:creationId xmlns:a16="http://schemas.microsoft.com/office/drawing/2014/main" id="{F1E9BC86-7125-4287-8D35-AAE3FD66CE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16981" y="2800105"/>
            <a:ext cx="2678324" cy="2649835"/>
          </a:xfrm>
          <a:prstGeom prst="rect">
            <a:avLst/>
          </a:prstGeom>
        </p:spPr>
      </p:pic>
      <p:pic>
        <p:nvPicPr>
          <p:cNvPr id="3" name="Picture 2">
            <a:extLst>
              <a:ext uri="{FF2B5EF4-FFF2-40B4-BE49-F238E27FC236}">
                <a16:creationId xmlns:a16="http://schemas.microsoft.com/office/drawing/2014/main" id="{9965F8F1-0E0C-4C73-B63E-7AD656E3012B}"/>
              </a:ext>
            </a:extLst>
          </p:cNvPr>
          <p:cNvPicPr>
            <a:picLocks noChangeAspect="1"/>
          </p:cNvPicPr>
          <p:nvPr/>
        </p:nvPicPr>
        <p:blipFill>
          <a:blip r:embed="rId4"/>
          <a:stretch>
            <a:fillRect/>
          </a:stretch>
        </p:blipFill>
        <p:spPr>
          <a:xfrm>
            <a:off x="0" y="2033526"/>
            <a:ext cx="6335009" cy="3610479"/>
          </a:xfrm>
          <a:prstGeom prst="rect">
            <a:avLst/>
          </a:prstGeom>
        </p:spPr>
      </p:pic>
    </p:spTree>
    <p:extLst>
      <p:ext uri="{BB962C8B-B14F-4D97-AF65-F5344CB8AC3E}">
        <p14:creationId xmlns:p14="http://schemas.microsoft.com/office/powerpoint/2010/main" val="218792973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4000" dirty="0"/>
              <a:t>Alevsiz Patlama Kapakları -VDI 2263 8.1</a:t>
            </a:r>
          </a:p>
        </p:txBody>
      </p:sp>
      <p:pic>
        <p:nvPicPr>
          <p:cNvPr id="7" name="Picture 11" descr="WIELAND Blowvac_mit Retus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4045292" cy="273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Voest_S20_ 1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628800"/>
            <a:ext cx="2832100" cy="4246563"/>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2287" y="3751546"/>
            <a:ext cx="2740886" cy="277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573016"/>
            <a:ext cx="2532310" cy="315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88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7504" y="195039"/>
            <a:ext cx="8578502" cy="1143000"/>
          </a:xfrm>
        </p:spPr>
        <p:txBody>
          <a:bodyPr>
            <a:normAutofit/>
          </a:bodyPr>
          <a:lstStyle/>
          <a:p>
            <a:pPr algn="l"/>
            <a:r>
              <a:rPr lang="tr-TR" dirty="0"/>
              <a:t>Bizde toz patlaması olmaz.../Ahşap</a:t>
            </a:r>
          </a:p>
        </p:txBody>
      </p:sp>
      <p:pic>
        <p:nvPicPr>
          <p:cNvPr id="3" name="Picture 2">
            <a:extLst>
              <a:ext uri="{FF2B5EF4-FFF2-40B4-BE49-F238E27FC236}">
                <a16:creationId xmlns:a16="http://schemas.microsoft.com/office/drawing/2014/main" id="{ECCD22C5-60E6-478B-A3E7-C8CCFD22AC70}"/>
              </a:ext>
            </a:extLst>
          </p:cNvPr>
          <p:cNvPicPr>
            <a:picLocks noChangeAspect="1"/>
          </p:cNvPicPr>
          <p:nvPr/>
        </p:nvPicPr>
        <p:blipFill>
          <a:blip r:embed="rId2"/>
          <a:stretch>
            <a:fillRect/>
          </a:stretch>
        </p:blipFill>
        <p:spPr>
          <a:xfrm>
            <a:off x="124656" y="1412776"/>
            <a:ext cx="4130040" cy="4640580"/>
          </a:xfrm>
          <a:prstGeom prst="rect">
            <a:avLst/>
          </a:prstGeom>
        </p:spPr>
      </p:pic>
      <p:pic>
        <p:nvPicPr>
          <p:cNvPr id="5" name="Picture 4">
            <a:extLst>
              <a:ext uri="{FF2B5EF4-FFF2-40B4-BE49-F238E27FC236}">
                <a16:creationId xmlns:a16="http://schemas.microsoft.com/office/drawing/2014/main" id="{F2A1BEDD-ED36-4C68-A4C9-585C42AF0B88}"/>
              </a:ext>
            </a:extLst>
          </p:cNvPr>
          <p:cNvPicPr>
            <a:picLocks noChangeAspect="1"/>
          </p:cNvPicPr>
          <p:nvPr/>
        </p:nvPicPr>
        <p:blipFill>
          <a:blip r:embed="rId3"/>
          <a:stretch>
            <a:fillRect/>
          </a:stretch>
        </p:blipFill>
        <p:spPr>
          <a:xfrm>
            <a:off x="4537720" y="1412776"/>
            <a:ext cx="4343400" cy="4640580"/>
          </a:xfrm>
          <a:prstGeom prst="rect">
            <a:avLst/>
          </a:prstGeom>
        </p:spPr>
      </p:pic>
    </p:spTree>
    <p:extLst>
      <p:ext uri="{BB962C8B-B14F-4D97-AF65-F5344CB8AC3E}">
        <p14:creationId xmlns:p14="http://schemas.microsoft.com/office/powerpoint/2010/main" val="27660792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304800" y="122238"/>
            <a:ext cx="8534400" cy="609600"/>
          </a:xfrm>
        </p:spPr>
        <p:txBody>
          <a:bodyPr>
            <a:normAutofit fontScale="90000"/>
          </a:bodyPr>
          <a:lstStyle/>
          <a:p>
            <a:pPr eaLnBrk="1" hangingPunct="1"/>
            <a:r>
              <a:rPr lang="tr-TR" altLang="en-US" dirty="0"/>
              <a:t>100% Pasif Korunma Çözümü</a:t>
            </a:r>
            <a:endParaRPr lang="en-US" altLang="en-US" dirty="0"/>
          </a:p>
        </p:txBody>
      </p:sp>
      <p:pic>
        <p:nvPicPr>
          <p:cNvPr id="11266" name="Picture 2" descr="https://image-store.slidesharecdn.com/00827da4-579b-4ed1-a6c8-3152fe83ab65-original.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999873"/>
            <a:ext cx="5112568" cy="532985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1619672" y="4437112"/>
            <a:ext cx="158417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flipV="1">
            <a:off x="6516216" y="3140968"/>
            <a:ext cx="1728192" cy="14401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195736" y="2852936"/>
            <a:ext cx="2808312" cy="9361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019" y="1276813"/>
            <a:ext cx="1725054" cy="1864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031" y="4429472"/>
            <a:ext cx="1500014" cy="119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23528" y="1281534"/>
            <a:ext cx="1691689" cy="646331"/>
          </a:xfrm>
          <a:prstGeom prst="rect">
            <a:avLst/>
          </a:prstGeom>
          <a:noFill/>
        </p:spPr>
        <p:txBody>
          <a:bodyPr wrap="square" rtlCol="0">
            <a:spAutoFit/>
          </a:bodyPr>
          <a:lstStyle/>
          <a:p>
            <a:r>
              <a:rPr lang="tr-TR" dirty="0"/>
              <a:t>Toz Emiş Hattı üzerinde Flap</a:t>
            </a:r>
            <a:endParaRPr lang="en-US" dirty="0"/>
          </a:p>
        </p:txBody>
      </p:sp>
      <p:sp>
        <p:nvSpPr>
          <p:cNvPr id="13" name="TextBox 12"/>
          <p:cNvSpPr txBox="1"/>
          <p:nvPr/>
        </p:nvSpPr>
        <p:spPr>
          <a:xfrm>
            <a:off x="179512" y="3861048"/>
            <a:ext cx="1835705" cy="646331"/>
          </a:xfrm>
          <a:prstGeom prst="rect">
            <a:avLst/>
          </a:prstGeom>
          <a:noFill/>
        </p:spPr>
        <p:txBody>
          <a:bodyPr wrap="square" rtlCol="0">
            <a:spAutoFit/>
          </a:bodyPr>
          <a:lstStyle/>
          <a:p>
            <a:r>
              <a:rPr lang="tr-TR" dirty="0"/>
              <a:t>Temiz hava çıkış hattı üzeri Ventex</a:t>
            </a:r>
            <a:endParaRPr lang="en-US" dirty="0"/>
          </a:p>
        </p:txBody>
      </p:sp>
      <p:pic>
        <p:nvPicPr>
          <p:cNvPr id="11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437689" y="2867567"/>
            <a:ext cx="1942474" cy="104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915372" y="4365104"/>
            <a:ext cx="1049116" cy="1200329"/>
          </a:xfrm>
          <a:prstGeom prst="rect">
            <a:avLst/>
          </a:prstGeom>
          <a:noFill/>
        </p:spPr>
        <p:txBody>
          <a:bodyPr wrap="square" rtlCol="0">
            <a:spAutoFit/>
          </a:bodyPr>
          <a:lstStyle/>
          <a:p>
            <a:r>
              <a:rPr lang="tr-TR" dirty="0"/>
              <a:t>EVN Alevsiz Patlama Kapağı</a:t>
            </a:r>
            <a:endParaRPr lang="en-US" dirty="0"/>
          </a:p>
        </p:txBody>
      </p:sp>
    </p:spTree>
    <p:extLst>
      <p:ext uri="{BB962C8B-B14F-4D97-AF65-F5344CB8AC3E}">
        <p14:creationId xmlns:p14="http://schemas.microsoft.com/office/powerpoint/2010/main" val="22540479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304800" y="122237"/>
            <a:ext cx="8534400" cy="809625"/>
          </a:xfrm>
        </p:spPr>
        <p:txBody>
          <a:bodyPr>
            <a:normAutofit/>
          </a:bodyPr>
          <a:lstStyle/>
          <a:p>
            <a:pPr eaLnBrk="1" hangingPunct="1"/>
            <a:r>
              <a:rPr lang="tr-TR" altLang="en-US" dirty="0"/>
              <a:t>Patlama</a:t>
            </a:r>
            <a:r>
              <a:rPr lang="en-US" altLang="en-US" dirty="0"/>
              <a:t> S</a:t>
            </a:r>
            <a:r>
              <a:rPr lang="tr-TR" altLang="en-US" dirty="0"/>
              <a:t>öndürme</a:t>
            </a:r>
            <a:endParaRPr lang="en-US" altLang="en-US" dirty="0"/>
          </a:p>
        </p:txBody>
      </p:sp>
      <p:sp>
        <p:nvSpPr>
          <p:cNvPr id="29705" name="Text Box 8"/>
          <p:cNvSpPr txBox="1">
            <a:spLocks noChangeArrowheads="1"/>
          </p:cNvSpPr>
          <p:nvPr/>
        </p:nvSpPr>
        <p:spPr bwMode="auto">
          <a:xfrm>
            <a:off x="3347864" y="1129968"/>
            <a:ext cx="54006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i="1">
                <a:solidFill>
                  <a:schemeClr val="tx1"/>
                </a:solidFill>
                <a:latin typeface="Arial" panose="020B0604020202020204" pitchFamily="34" charset="0"/>
              </a:defRPr>
            </a:lvl1pPr>
            <a:lvl2pPr marL="742950" indent="-285750">
              <a:defRPr sz="1200" i="1">
                <a:solidFill>
                  <a:schemeClr val="tx1"/>
                </a:solidFill>
                <a:latin typeface="Arial" panose="020B0604020202020204" pitchFamily="34" charset="0"/>
              </a:defRPr>
            </a:lvl2pPr>
            <a:lvl3pPr marL="1143000" indent="-228600">
              <a:defRPr sz="1200" i="1">
                <a:solidFill>
                  <a:schemeClr val="tx1"/>
                </a:solidFill>
                <a:latin typeface="Arial" panose="020B0604020202020204" pitchFamily="34" charset="0"/>
              </a:defRPr>
            </a:lvl3pPr>
            <a:lvl4pPr marL="1600200" indent="-228600">
              <a:defRPr sz="1200" i="1">
                <a:solidFill>
                  <a:schemeClr val="tx1"/>
                </a:solidFill>
                <a:latin typeface="Arial" panose="020B0604020202020204" pitchFamily="34" charset="0"/>
              </a:defRPr>
            </a:lvl4pPr>
            <a:lvl5pPr marL="2057400" indent="-228600">
              <a:defRPr sz="1200" i="1">
                <a:solidFill>
                  <a:schemeClr val="tx1"/>
                </a:solidFill>
                <a:latin typeface="Arial" panose="020B0604020202020204" pitchFamily="34" charset="0"/>
              </a:defRPr>
            </a:lvl5pPr>
            <a:lvl6pPr marL="2514600" indent="-228600" eaLnBrk="0" fontAlgn="base" hangingPunct="0">
              <a:spcBef>
                <a:spcPct val="0"/>
              </a:spcBef>
              <a:spcAft>
                <a:spcPct val="0"/>
              </a:spcAft>
              <a:defRPr sz="1200" i="1">
                <a:solidFill>
                  <a:schemeClr val="tx1"/>
                </a:solidFill>
                <a:latin typeface="Arial" panose="020B0604020202020204" pitchFamily="34" charset="0"/>
              </a:defRPr>
            </a:lvl6pPr>
            <a:lvl7pPr marL="2971800" indent="-228600" eaLnBrk="0" fontAlgn="base" hangingPunct="0">
              <a:spcBef>
                <a:spcPct val="0"/>
              </a:spcBef>
              <a:spcAft>
                <a:spcPct val="0"/>
              </a:spcAft>
              <a:defRPr sz="1200" i="1">
                <a:solidFill>
                  <a:schemeClr val="tx1"/>
                </a:solidFill>
                <a:latin typeface="Arial" panose="020B0604020202020204" pitchFamily="34" charset="0"/>
              </a:defRPr>
            </a:lvl7pPr>
            <a:lvl8pPr marL="3429000" indent="-228600" eaLnBrk="0" fontAlgn="base" hangingPunct="0">
              <a:spcBef>
                <a:spcPct val="0"/>
              </a:spcBef>
              <a:spcAft>
                <a:spcPct val="0"/>
              </a:spcAft>
              <a:defRPr sz="1200" i="1">
                <a:solidFill>
                  <a:schemeClr val="tx1"/>
                </a:solidFill>
                <a:latin typeface="Arial" panose="020B0604020202020204" pitchFamily="34" charset="0"/>
              </a:defRPr>
            </a:lvl8pPr>
            <a:lvl9pPr marL="3886200" indent="-228600" eaLnBrk="0" fontAlgn="base" hangingPunct="0">
              <a:spcBef>
                <a:spcPct val="0"/>
              </a:spcBef>
              <a:spcAft>
                <a:spcPct val="0"/>
              </a:spcAft>
              <a:defRPr sz="1200" i="1">
                <a:solidFill>
                  <a:schemeClr val="tx1"/>
                </a:solidFill>
                <a:latin typeface="Arial" panose="020B0604020202020204" pitchFamily="34" charset="0"/>
              </a:defRPr>
            </a:lvl9pPr>
          </a:lstStyle>
          <a:p>
            <a:pPr marL="342900" indent="-342900" eaLnBrk="1" hangingPunct="1">
              <a:buFont typeface="Arial" panose="020B0604020202020204" pitchFamily="34" charset="0"/>
              <a:buChar char="•"/>
            </a:pPr>
            <a:r>
              <a:rPr lang="tr-TR" altLang="en-US" sz="2000" b="1" i="0" dirty="0"/>
              <a:t>Aktif sistem </a:t>
            </a:r>
          </a:p>
          <a:p>
            <a:pPr marL="342900" indent="-342900" eaLnBrk="1" hangingPunct="1">
              <a:buFont typeface="Arial" panose="020B0604020202020204" pitchFamily="34" charset="0"/>
              <a:buChar char="•"/>
            </a:pPr>
            <a:r>
              <a:rPr lang="tr-TR" altLang="en-US" sz="2000" b="1" i="0" dirty="0"/>
              <a:t>Kapalı alanlar </a:t>
            </a:r>
          </a:p>
          <a:p>
            <a:pPr marL="342900" indent="-342900" eaLnBrk="1" hangingPunct="1">
              <a:buFont typeface="Arial" panose="020B0604020202020204" pitchFamily="34" charset="0"/>
              <a:buChar char="•"/>
            </a:pPr>
            <a:r>
              <a:rPr lang="tr-TR" altLang="en-US" sz="2000" b="1" i="0" dirty="0"/>
              <a:t>Veya tahliye kapakları kullanılmamadığı zamanlar</a:t>
            </a:r>
            <a:endParaRPr lang="en-GB" altLang="en-US" sz="2000" b="1" i="0" dirty="0"/>
          </a:p>
          <a:p>
            <a:pPr eaLnBrk="1" hangingPunct="1">
              <a:buFontTx/>
              <a:buChar char="•"/>
            </a:pPr>
            <a:endParaRPr lang="en-US" altLang="en-US" sz="2000" b="1" i="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29968"/>
            <a:ext cx="2644775"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2761184"/>
            <a:ext cx="551656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8492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304800" y="122237"/>
            <a:ext cx="8534400" cy="809625"/>
          </a:xfrm>
        </p:spPr>
        <p:txBody>
          <a:bodyPr>
            <a:normAutofit/>
          </a:bodyPr>
          <a:lstStyle/>
          <a:p>
            <a:pPr eaLnBrk="1" hangingPunct="1"/>
            <a:r>
              <a:rPr lang="tr-TR" altLang="en-US" dirty="0"/>
              <a:t>Patlama</a:t>
            </a:r>
            <a:r>
              <a:rPr lang="en-US" altLang="en-US" dirty="0"/>
              <a:t> S</a:t>
            </a:r>
            <a:r>
              <a:rPr lang="tr-TR" altLang="en-US" dirty="0"/>
              <a:t>öndürme</a:t>
            </a:r>
            <a:endParaRPr lang="en-US" altLang="en-US"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12776"/>
            <a:ext cx="5544616" cy="4366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C6F3D"/>
                  </a:outerShdw>
                </a:effectLst>
              </a14:hiddenEffects>
            </a:ext>
          </a:extLst>
        </p:spPr>
      </p:pic>
      <p:sp>
        <p:nvSpPr>
          <p:cNvPr id="2" name="TextBox 1"/>
          <p:cNvSpPr txBox="1"/>
          <p:nvPr/>
        </p:nvSpPr>
        <p:spPr>
          <a:xfrm>
            <a:off x="1835696" y="5949280"/>
            <a:ext cx="5256584" cy="369332"/>
          </a:xfrm>
          <a:prstGeom prst="rect">
            <a:avLst/>
          </a:prstGeom>
          <a:noFill/>
        </p:spPr>
        <p:txBody>
          <a:bodyPr wrap="square" rtlCol="0">
            <a:spAutoFit/>
          </a:bodyPr>
          <a:lstStyle/>
          <a:p>
            <a:r>
              <a:rPr lang="tr-TR" dirty="0"/>
              <a:t>Ref – GMP proses, filtre patlama korunması</a:t>
            </a:r>
            <a:endParaRPr lang="en-US" dirty="0"/>
          </a:p>
        </p:txBody>
      </p:sp>
    </p:spTree>
    <p:extLst>
      <p:ext uri="{BB962C8B-B14F-4D97-AF65-F5344CB8AC3E}">
        <p14:creationId xmlns:p14="http://schemas.microsoft.com/office/powerpoint/2010/main" val="17904030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457200" y="274638"/>
            <a:ext cx="8229600" cy="1143000"/>
          </a:xfrm>
        </p:spPr>
        <p:txBody>
          <a:bodyPr>
            <a:normAutofit/>
          </a:bodyPr>
          <a:lstStyle/>
          <a:p>
            <a:r>
              <a:rPr lang="tr-TR" b="1" dirty="0"/>
              <a:t>Dinamik Patlama Basıncı Algılama</a:t>
            </a:r>
            <a:endParaRPr lang="de-DE" dirty="0"/>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955" y="3575082"/>
            <a:ext cx="3348220" cy="25182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3"/>
          <p:cNvGraphicFramePr>
            <a:graphicFrameLocks noChangeAspect="1"/>
          </p:cNvGraphicFramePr>
          <p:nvPr>
            <p:extLst>
              <p:ext uri="{D42A27DB-BD31-4B8C-83A1-F6EECF244321}">
                <p14:modId xmlns:p14="http://schemas.microsoft.com/office/powerpoint/2010/main" val="2338592831"/>
              </p:ext>
            </p:extLst>
          </p:nvPr>
        </p:nvGraphicFramePr>
        <p:xfrm>
          <a:off x="162395" y="1589254"/>
          <a:ext cx="5040560" cy="4339881"/>
        </p:xfrm>
        <a:graphic>
          <a:graphicData uri="http://schemas.openxmlformats.org/presentationml/2006/ole">
            <mc:AlternateContent xmlns:mc="http://schemas.openxmlformats.org/markup-compatibility/2006">
              <mc:Choice xmlns:v="urn:schemas-microsoft-com:vml" Requires="v">
                <p:oleObj spid="_x0000_s10297" name="CorelDRAW" r:id="rId4" imgW="8429040" imgH="6031440" progId="CorelDraw.Graphic.8">
                  <p:embed/>
                </p:oleObj>
              </mc:Choice>
              <mc:Fallback>
                <p:oleObj name="CorelDRAW" r:id="rId4" imgW="8429040" imgH="6031440" progId="CorelDraw.Graphic.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395" y="1589254"/>
                        <a:ext cx="5040560" cy="4339881"/>
                      </a:xfrm>
                      <a:prstGeom prst="rect">
                        <a:avLst/>
                      </a:prstGeom>
                      <a:noFill/>
                      <a:ln>
                        <a:noFill/>
                      </a:ln>
                      <a:effectLst/>
                    </p:spPr>
                  </p:pic>
                </p:oleObj>
              </mc:Fallback>
            </mc:AlternateContent>
          </a:graphicData>
        </a:graphic>
      </p:graphicFrame>
      <p:pic>
        <p:nvPicPr>
          <p:cNvPr id="9" name="Picture 8"/>
          <p:cNvPicPr>
            <a:picLocks noChangeAspect="1"/>
          </p:cNvPicPr>
          <p:nvPr/>
        </p:nvPicPr>
        <p:blipFill>
          <a:blip r:embed="rId6"/>
          <a:stretch>
            <a:fillRect/>
          </a:stretch>
        </p:blipFill>
        <p:spPr>
          <a:xfrm>
            <a:off x="4612744" y="1673465"/>
            <a:ext cx="2304256" cy="1726430"/>
          </a:xfrm>
          <a:prstGeom prst="rect">
            <a:avLst/>
          </a:prstGeom>
        </p:spPr>
      </p:pic>
      <p:pic>
        <p:nvPicPr>
          <p:cNvPr id="10" name="Picture 9"/>
          <p:cNvPicPr>
            <a:picLocks noChangeAspect="1"/>
          </p:cNvPicPr>
          <p:nvPr/>
        </p:nvPicPr>
        <p:blipFill>
          <a:blip r:embed="rId7"/>
          <a:stretch>
            <a:fillRect/>
          </a:stretch>
        </p:blipFill>
        <p:spPr>
          <a:xfrm>
            <a:off x="7277040" y="1522352"/>
            <a:ext cx="1615440" cy="1935480"/>
          </a:xfrm>
          <a:prstGeom prst="rect">
            <a:avLst/>
          </a:prstGeom>
        </p:spPr>
      </p:pic>
    </p:spTree>
    <p:extLst>
      <p:ext uri="{BB962C8B-B14F-4D97-AF65-F5344CB8AC3E}">
        <p14:creationId xmlns:p14="http://schemas.microsoft.com/office/powerpoint/2010/main" val="11325202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b="1" dirty="0"/>
              <a:t>Örnek</a:t>
            </a:r>
            <a:r>
              <a:rPr lang="en-US" b="1" dirty="0"/>
              <a:t>: </a:t>
            </a:r>
            <a:r>
              <a:rPr lang="tr-TR" b="1" dirty="0"/>
              <a:t>Kurutucular</a:t>
            </a:r>
            <a:endParaRPr lang="de-DE" dirty="0"/>
          </a:p>
        </p:txBody>
      </p:sp>
      <p:pic>
        <p:nvPicPr>
          <p:cNvPr id="5" name="Picture 4">
            <a:extLst>
              <a:ext uri="{FF2B5EF4-FFF2-40B4-BE49-F238E27FC236}">
                <a16:creationId xmlns:a16="http://schemas.microsoft.com/office/drawing/2014/main" id="{C23AB520-A774-4557-A77D-4927EBA8444B}"/>
              </a:ext>
            </a:extLst>
          </p:cNvPr>
          <p:cNvPicPr>
            <a:picLocks noChangeAspect="1"/>
          </p:cNvPicPr>
          <p:nvPr/>
        </p:nvPicPr>
        <p:blipFill>
          <a:blip r:embed="rId2"/>
          <a:stretch>
            <a:fillRect/>
          </a:stretch>
        </p:blipFill>
        <p:spPr>
          <a:xfrm>
            <a:off x="117824" y="116632"/>
            <a:ext cx="8604448" cy="6012124"/>
          </a:xfrm>
          <a:prstGeom prst="rect">
            <a:avLst/>
          </a:prstGeom>
        </p:spPr>
      </p:pic>
    </p:spTree>
    <p:extLst>
      <p:ext uri="{BB962C8B-B14F-4D97-AF65-F5344CB8AC3E}">
        <p14:creationId xmlns:p14="http://schemas.microsoft.com/office/powerpoint/2010/main" val="26119514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tr-TR" b="1" dirty="0"/>
              <a:t>Örnek</a:t>
            </a:r>
            <a:r>
              <a:rPr lang="en-US" b="1" dirty="0"/>
              <a:t>: </a:t>
            </a:r>
            <a:r>
              <a:rPr lang="tr-TR" b="1" dirty="0"/>
              <a:t>Kurutucular</a:t>
            </a:r>
            <a:endParaRPr lang="de-D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940" y="1624754"/>
            <a:ext cx="3398837"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624754"/>
            <a:ext cx="4676431"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62653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tr-TR" b="1" dirty="0"/>
              <a:t>Örnek</a:t>
            </a:r>
            <a:r>
              <a:rPr lang="en-US" b="1" dirty="0"/>
              <a:t>: </a:t>
            </a:r>
            <a:r>
              <a:rPr lang="tr-TR" b="1" dirty="0"/>
              <a:t>Değirmenler/Transfer Hatları</a:t>
            </a:r>
            <a:endParaRPr lang="de-DE"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474" y="1566987"/>
            <a:ext cx="3357446" cy="4480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388" y="1566987"/>
            <a:ext cx="3059060" cy="4480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63994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4"/>
          <p:cNvSpPr>
            <a:spLocks noChangeArrowheads="1"/>
          </p:cNvSpPr>
          <p:nvPr/>
        </p:nvSpPr>
        <p:spPr bwMode="auto">
          <a:xfrm>
            <a:off x="107504" y="1489844"/>
            <a:ext cx="8856984"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50000"/>
              </a:spcBef>
              <a:spcAft>
                <a:spcPct val="50000"/>
              </a:spcAft>
              <a:buClr>
                <a:srgbClr val="6F97DF"/>
              </a:buClr>
              <a:buFont typeface="Wingdings" panose="05000000000000000000" pitchFamily="2" charset="2"/>
              <a:buChar char="§"/>
              <a:defRPr sz="2000">
                <a:solidFill>
                  <a:schemeClr val="tx1"/>
                </a:solidFill>
                <a:latin typeface="Arial" panose="020B0604020202020204" pitchFamily="34" charset="0"/>
              </a:defRPr>
            </a:lvl1pPr>
            <a:lvl2pPr>
              <a:spcBef>
                <a:spcPct val="20000"/>
              </a:spcBef>
              <a:spcAft>
                <a:spcPct val="30000"/>
              </a:spcAft>
              <a:buClr>
                <a:srgbClr val="969696"/>
              </a:buClr>
              <a:buFont typeface="Wingdings" panose="05000000000000000000" pitchFamily="2" charset="2"/>
              <a:buChar char="§"/>
              <a:defRPr sz="2000">
                <a:solidFill>
                  <a:schemeClr val="tx1"/>
                </a:solidFill>
                <a:latin typeface="Arial" panose="020B0604020202020204" pitchFamily="34" charset="0"/>
              </a:defRPr>
            </a:lvl2pPr>
            <a:lvl3pPr marL="1084263" indent="-169863">
              <a:spcBef>
                <a:spcPct val="20000"/>
              </a:spcBef>
              <a:buClr>
                <a:schemeClr val="accent2"/>
              </a:buClr>
              <a:buFont typeface="Wingdings" panose="05000000000000000000" pitchFamily="2" charset="2"/>
              <a:buChar char="§"/>
              <a:defRPr>
                <a:solidFill>
                  <a:schemeClr val="tx1"/>
                </a:solidFill>
                <a:latin typeface="Arial" panose="020B0604020202020204" pitchFamily="34" charset="0"/>
              </a:defRPr>
            </a:lvl3pPr>
            <a:lvl4pPr marL="1547813" indent="-176213">
              <a:spcBef>
                <a:spcPct val="20000"/>
              </a:spcBef>
              <a:buClr>
                <a:schemeClr val="tx1"/>
              </a:buClr>
              <a:defRPr sz="2000">
                <a:solidFill>
                  <a:schemeClr val="tx1"/>
                </a:solidFill>
                <a:latin typeface="Arial" panose="020B0604020202020204" pitchFamily="34" charset="0"/>
              </a:defRPr>
            </a:lvl4pPr>
            <a:lvl5pPr marL="1997075" indent="-168275">
              <a:spcBef>
                <a:spcPct val="20000"/>
              </a:spcBef>
              <a:buClr>
                <a:schemeClr val="tx1"/>
              </a:buClr>
              <a:defRPr sz="2000">
                <a:solidFill>
                  <a:schemeClr val="tx1"/>
                </a:solidFill>
                <a:latin typeface="Arial" panose="020B0604020202020204" pitchFamily="34" charset="0"/>
              </a:defRPr>
            </a:lvl5pPr>
            <a:lvl6pPr marL="2454275" indent="-168275" eaLnBrk="0" fontAlgn="base" hangingPunct="0">
              <a:spcBef>
                <a:spcPct val="20000"/>
              </a:spcBef>
              <a:spcAft>
                <a:spcPct val="0"/>
              </a:spcAft>
              <a:buClr>
                <a:schemeClr val="tx1"/>
              </a:buClr>
              <a:defRPr sz="2000">
                <a:solidFill>
                  <a:schemeClr val="tx1"/>
                </a:solidFill>
                <a:latin typeface="Arial" panose="020B0604020202020204" pitchFamily="34" charset="0"/>
              </a:defRPr>
            </a:lvl6pPr>
            <a:lvl7pPr marL="2911475" indent="-168275" eaLnBrk="0" fontAlgn="base" hangingPunct="0">
              <a:spcBef>
                <a:spcPct val="20000"/>
              </a:spcBef>
              <a:spcAft>
                <a:spcPct val="0"/>
              </a:spcAft>
              <a:buClr>
                <a:schemeClr val="tx1"/>
              </a:buClr>
              <a:defRPr sz="2000">
                <a:solidFill>
                  <a:schemeClr val="tx1"/>
                </a:solidFill>
                <a:latin typeface="Arial" panose="020B0604020202020204" pitchFamily="34" charset="0"/>
              </a:defRPr>
            </a:lvl7pPr>
            <a:lvl8pPr marL="3368675" indent="-168275" eaLnBrk="0" fontAlgn="base" hangingPunct="0">
              <a:spcBef>
                <a:spcPct val="20000"/>
              </a:spcBef>
              <a:spcAft>
                <a:spcPct val="0"/>
              </a:spcAft>
              <a:buClr>
                <a:schemeClr val="tx1"/>
              </a:buClr>
              <a:defRPr sz="2000">
                <a:solidFill>
                  <a:schemeClr val="tx1"/>
                </a:solidFill>
                <a:latin typeface="Arial" panose="020B0604020202020204" pitchFamily="34" charset="0"/>
              </a:defRPr>
            </a:lvl8pPr>
            <a:lvl9pPr marL="3825875" indent="-168275" eaLnBrk="0" fontAlgn="base" hangingPunct="0">
              <a:spcBef>
                <a:spcPct val="20000"/>
              </a:spcBef>
              <a:spcAft>
                <a:spcPct val="0"/>
              </a:spcAft>
              <a:buClr>
                <a:schemeClr val="tx1"/>
              </a:buClr>
              <a:defRPr sz="2000">
                <a:solidFill>
                  <a:schemeClr val="tx1"/>
                </a:solidFill>
                <a:latin typeface="Arial" panose="020B0604020202020204" pitchFamily="34" charset="0"/>
              </a:defRPr>
            </a:lvl9pPr>
          </a:lstStyle>
          <a:p>
            <a:pPr eaLnBrk="1" hangingPunct="1"/>
            <a:r>
              <a:rPr lang="tr-TR" altLang="en-US" i="0" dirty="0"/>
              <a:t>İhtiva, patlama kapakları veya söndürme uygulamalarının tamamı izolasyon sistemleri ile tamamlanır</a:t>
            </a:r>
          </a:p>
          <a:p>
            <a:pPr eaLnBrk="1" hangingPunct="1"/>
            <a:r>
              <a:rPr lang="tr-TR" altLang="en-US" i="0" dirty="0"/>
              <a:t>Bağlantılı ekipmanlar arası alev geçişi patlama etkisini arttırır</a:t>
            </a:r>
            <a:r>
              <a:rPr lang="de-DE" altLang="en-US" i="0" dirty="0"/>
              <a:t>– Flame Jet Ignition</a:t>
            </a:r>
            <a:r>
              <a:rPr lang="tr-TR" altLang="en-US" i="0" dirty="0"/>
              <a:t> (</a:t>
            </a:r>
            <a:r>
              <a:rPr lang="tr-TR" altLang="en-US" b="1" i="0" dirty="0"/>
              <a:t>İSG 6331 Madde 5</a:t>
            </a:r>
            <a:r>
              <a:rPr lang="tr-TR" altLang="en-US" i="0" dirty="0"/>
              <a:t>)</a:t>
            </a:r>
            <a:endParaRPr lang="en-GB" altLang="en-US" i="0" dirty="0"/>
          </a:p>
        </p:txBody>
      </p:sp>
      <p:sp>
        <p:nvSpPr>
          <p:cNvPr id="8" name="Title 26"/>
          <p:cNvSpPr>
            <a:spLocks noGrp="1"/>
          </p:cNvSpPr>
          <p:nvPr>
            <p:ph type="title"/>
          </p:nvPr>
        </p:nvSpPr>
        <p:spPr>
          <a:xfrm>
            <a:off x="457200" y="274638"/>
            <a:ext cx="8229600" cy="1143000"/>
          </a:xfrm>
        </p:spPr>
        <p:txBody>
          <a:bodyPr>
            <a:normAutofit/>
          </a:bodyPr>
          <a:lstStyle/>
          <a:p>
            <a:r>
              <a:rPr lang="tr-TR" dirty="0"/>
              <a:t>Patlama İzolasyonu</a:t>
            </a:r>
            <a:endParaRPr lang="en-GB" dirty="0"/>
          </a:p>
        </p:txBody>
      </p:sp>
      <p:sp>
        <p:nvSpPr>
          <p:cNvPr id="5" name="Rectangle 4"/>
          <p:cNvSpPr/>
          <p:nvPr/>
        </p:nvSpPr>
        <p:spPr>
          <a:xfrm>
            <a:off x="2843808" y="6170958"/>
            <a:ext cx="5040560" cy="253916"/>
          </a:xfrm>
          <a:prstGeom prst="rect">
            <a:avLst/>
          </a:prstGeom>
        </p:spPr>
        <p:txBody>
          <a:bodyPr wrap="square">
            <a:spAutoFit/>
          </a:bodyPr>
          <a:lstStyle/>
          <a:p>
            <a:pPr>
              <a:buClr>
                <a:srgbClr val="FF9933"/>
              </a:buClr>
              <a:buSzTx/>
            </a:pPr>
            <a:r>
              <a:rPr lang="tr-TR" altLang="en-US" sz="1050" dirty="0">
                <a:latin typeface="Arial" panose="020B0604020202020204" pitchFamily="34" charset="0"/>
              </a:rPr>
              <a:t>REF</a:t>
            </a:r>
            <a:r>
              <a:rPr lang="en-US" altLang="en-US" sz="1050" dirty="0">
                <a:latin typeface="Arial" panose="020B0604020202020204" pitchFamily="34" charset="0"/>
              </a:rPr>
              <a:t>: NFPA 68-98 </a:t>
            </a:r>
            <a:r>
              <a:rPr lang="tr-TR" altLang="en-US" sz="1050" dirty="0">
                <a:latin typeface="Arial" panose="020B0604020202020204" pitchFamily="34" charset="0"/>
              </a:rPr>
              <a:t>Bölüm</a:t>
            </a:r>
            <a:r>
              <a:rPr lang="en-US" altLang="en-US" sz="1050" dirty="0">
                <a:latin typeface="Arial" panose="020B0604020202020204" pitchFamily="34" charset="0"/>
              </a:rPr>
              <a:t> 3-6.7</a:t>
            </a:r>
            <a:r>
              <a:rPr lang="tr-TR" altLang="en-US" sz="1050" dirty="0">
                <a:latin typeface="Arial" panose="020B0604020202020204" pitchFamily="34" charset="0"/>
              </a:rPr>
              <a:t> ve VDI 2263 Bölüm 4</a:t>
            </a:r>
            <a:r>
              <a:rPr lang="en-US" altLang="en-US" sz="1050" dirty="0">
                <a:latin typeface="Arial" panose="020B0604020202020204" pitchFamily="34" charset="0"/>
              </a:rPr>
              <a:t>, NFPA 654-97 </a:t>
            </a:r>
            <a:r>
              <a:rPr lang="tr-TR" altLang="en-US" sz="1050" dirty="0">
                <a:latin typeface="Arial" panose="020B0604020202020204" pitchFamily="34" charset="0"/>
              </a:rPr>
              <a:t>Bölüm</a:t>
            </a:r>
            <a:r>
              <a:rPr lang="en-US" altLang="en-US" sz="1050" dirty="0">
                <a:latin typeface="Arial" panose="020B0604020202020204" pitchFamily="34" charset="0"/>
              </a:rPr>
              <a:t> 3-1.2</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212976"/>
            <a:ext cx="3756025" cy="29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996" y="3212975"/>
            <a:ext cx="3763963" cy="29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35359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tr-TR" sz="4000" dirty="0"/>
              <a:t>Patlama İ</a:t>
            </a:r>
            <a:r>
              <a:rPr lang="en-US" sz="4000" dirty="0" err="1"/>
              <a:t>zolasyon</a:t>
            </a:r>
            <a:r>
              <a:rPr lang="tr-TR" sz="4000" dirty="0"/>
              <a:t>u</a:t>
            </a:r>
            <a:endParaRPr lang="en-GB" sz="4000" dirty="0"/>
          </a:p>
        </p:txBody>
      </p:sp>
      <p:pic>
        <p:nvPicPr>
          <p:cNvPr id="10" name="Picture 9"/>
          <p:cNvPicPr>
            <a:picLocks noChangeAspect="1"/>
          </p:cNvPicPr>
          <p:nvPr/>
        </p:nvPicPr>
        <p:blipFill>
          <a:blip r:embed="rId2"/>
          <a:stretch>
            <a:fillRect/>
          </a:stretch>
        </p:blipFill>
        <p:spPr>
          <a:xfrm>
            <a:off x="146299" y="2552130"/>
            <a:ext cx="2124354" cy="1492106"/>
          </a:xfrm>
          <a:prstGeom prst="rect">
            <a:avLst/>
          </a:prstGeom>
        </p:spPr>
      </p:pic>
      <p:pic>
        <p:nvPicPr>
          <p:cNvPr id="11" name="Picture 10"/>
          <p:cNvPicPr>
            <a:picLocks noChangeAspect="1"/>
          </p:cNvPicPr>
          <p:nvPr/>
        </p:nvPicPr>
        <p:blipFill>
          <a:blip r:embed="rId3"/>
          <a:stretch>
            <a:fillRect/>
          </a:stretch>
        </p:blipFill>
        <p:spPr>
          <a:xfrm>
            <a:off x="4932039" y="2504235"/>
            <a:ext cx="2049571" cy="1760220"/>
          </a:xfrm>
          <a:prstGeom prst="rect">
            <a:avLst/>
          </a:prstGeom>
        </p:spPr>
      </p:pic>
      <p:pic>
        <p:nvPicPr>
          <p:cNvPr id="12" name="Picture 11"/>
          <p:cNvPicPr>
            <a:picLocks noChangeAspect="1"/>
          </p:cNvPicPr>
          <p:nvPr/>
        </p:nvPicPr>
        <p:blipFill>
          <a:blip r:embed="rId4"/>
          <a:stretch>
            <a:fillRect/>
          </a:stretch>
        </p:blipFill>
        <p:spPr>
          <a:xfrm>
            <a:off x="7066835" y="2504235"/>
            <a:ext cx="1318260" cy="1760220"/>
          </a:xfrm>
          <a:prstGeom prst="rect">
            <a:avLst/>
          </a:prstGeom>
        </p:spPr>
      </p:pic>
      <p:pic>
        <p:nvPicPr>
          <p:cNvPr id="15" name="Picture 14"/>
          <p:cNvPicPr>
            <a:picLocks noChangeAspect="1"/>
          </p:cNvPicPr>
          <p:nvPr/>
        </p:nvPicPr>
        <p:blipFill>
          <a:blip r:embed="rId5"/>
          <a:stretch>
            <a:fillRect/>
          </a:stretch>
        </p:blipFill>
        <p:spPr>
          <a:xfrm>
            <a:off x="146299" y="4071478"/>
            <a:ext cx="2125980" cy="1569720"/>
          </a:xfrm>
          <a:prstGeom prst="rect">
            <a:avLst/>
          </a:prstGeom>
        </p:spPr>
      </p:pic>
      <p:pic>
        <p:nvPicPr>
          <p:cNvPr id="16" name="Picture 15"/>
          <p:cNvPicPr>
            <a:picLocks noChangeAspect="1"/>
          </p:cNvPicPr>
          <p:nvPr/>
        </p:nvPicPr>
        <p:blipFill>
          <a:blip r:embed="rId6"/>
          <a:stretch>
            <a:fillRect/>
          </a:stretch>
        </p:blipFill>
        <p:spPr>
          <a:xfrm>
            <a:off x="4932038" y="4385135"/>
            <a:ext cx="2049571" cy="1528494"/>
          </a:xfrm>
          <a:prstGeom prst="rect">
            <a:avLst/>
          </a:prstGeom>
        </p:spPr>
      </p:pic>
      <p:pic>
        <p:nvPicPr>
          <p:cNvPr id="17" name="Picture 16"/>
          <p:cNvPicPr>
            <a:picLocks noChangeAspect="1"/>
          </p:cNvPicPr>
          <p:nvPr/>
        </p:nvPicPr>
        <p:blipFill>
          <a:blip r:embed="rId7"/>
          <a:stretch>
            <a:fillRect/>
          </a:stretch>
        </p:blipFill>
        <p:spPr>
          <a:xfrm rot="16200000">
            <a:off x="7555316" y="4761967"/>
            <a:ext cx="1726394" cy="877729"/>
          </a:xfrm>
          <a:prstGeom prst="rect">
            <a:avLst/>
          </a:prstGeom>
        </p:spPr>
      </p:pic>
      <p:pic>
        <p:nvPicPr>
          <p:cNvPr id="18" name="Picture 17"/>
          <p:cNvPicPr>
            <a:picLocks noChangeAspect="1"/>
          </p:cNvPicPr>
          <p:nvPr/>
        </p:nvPicPr>
        <p:blipFill>
          <a:blip r:embed="rId8"/>
          <a:stretch>
            <a:fillRect/>
          </a:stretch>
        </p:blipFill>
        <p:spPr>
          <a:xfrm>
            <a:off x="7202498" y="4297861"/>
            <a:ext cx="556260" cy="1805940"/>
          </a:xfrm>
          <a:prstGeom prst="rect">
            <a:avLst/>
          </a:prstGeom>
        </p:spPr>
      </p:pic>
      <p:pic>
        <p:nvPicPr>
          <p:cNvPr id="19" name="Picture 18"/>
          <p:cNvPicPr>
            <a:picLocks noChangeAspect="1"/>
          </p:cNvPicPr>
          <p:nvPr/>
        </p:nvPicPr>
        <p:blipFill>
          <a:blip r:embed="rId9"/>
          <a:stretch>
            <a:fillRect/>
          </a:stretch>
        </p:blipFill>
        <p:spPr>
          <a:xfrm>
            <a:off x="2367539" y="4391518"/>
            <a:ext cx="1866900" cy="1249680"/>
          </a:xfrm>
          <a:prstGeom prst="rect">
            <a:avLst/>
          </a:prstGeom>
        </p:spPr>
      </p:pic>
      <p:pic>
        <p:nvPicPr>
          <p:cNvPr id="20" name="Picture 19"/>
          <p:cNvPicPr>
            <a:picLocks noChangeAspect="1"/>
          </p:cNvPicPr>
          <p:nvPr/>
        </p:nvPicPr>
        <p:blipFill>
          <a:blip r:embed="rId10"/>
          <a:stretch>
            <a:fillRect/>
          </a:stretch>
        </p:blipFill>
        <p:spPr>
          <a:xfrm>
            <a:off x="2377757" y="2622592"/>
            <a:ext cx="1866900" cy="1351182"/>
          </a:xfrm>
          <a:prstGeom prst="rect">
            <a:avLst/>
          </a:prstGeom>
        </p:spPr>
      </p:pic>
      <p:sp>
        <p:nvSpPr>
          <p:cNvPr id="21" name="TextBox 20"/>
          <p:cNvSpPr txBox="1"/>
          <p:nvPr/>
        </p:nvSpPr>
        <p:spPr>
          <a:xfrm>
            <a:off x="333507" y="1640842"/>
            <a:ext cx="3898776" cy="1231106"/>
          </a:xfrm>
          <a:prstGeom prst="rect">
            <a:avLst/>
          </a:prstGeom>
          <a:noFill/>
        </p:spPr>
        <p:txBody>
          <a:bodyPr wrap="square" rtlCol="0">
            <a:spAutoFit/>
          </a:bodyPr>
          <a:lstStyle/>
          <a:p>
            <a:r>
              <a:rPr lang="tr-TR" altLang="en-US" sz="2000" b="1" dirty="0"/>
              <a:t>Pasif İzolasyon</a:t>
            </a:r>
            <a:endParaRPr lang="en-US" altLang="en-US" sz="2000" b="1" dirty="0"/>
          </a:p>
          <a:p>
            <a:r>
              <a:rPr lang="en-US" altLang="en-US" dirty="0"/>
              <a:t>(</a:t>
            </a:r>
            <a:r>
              <a:rPr lang="tr-TR" altLang="en-US" dirty="0"/>
              <a:t>ör</a:t>
            </a:r>
            <a:r>
              <a:rPr lang="en-US" altLang="en-US" dirty="0"/>
              <a:t>. </a:t>
            </a:r>
            <a:r>
              <a:rPr lang="tr-TR" altLang="en-US" dirty="0"/>
              <a:t>Detektör veya kontrol sistemi ihtiyacı yok</a:t>
            </a:r>
            <a:r>
              <a:rPr lang="en-US" altLang="en-US" dirty="0"/>
              <a:t>)</a:t>
            </a:r>
          </a:p>
          <a:p>
            <a:endParaRPr lang="en-US" dirty="0"/>
          </a:p>
        </p:txBody>
      </p:sp>
      <p:sp>
        <p:nvSpPr>
          <p:cNvPr id="22" name="TextBox 21"/>
          <p:cNvSpPr txBox="1"/>
          <p:nvPr/>
        </p:nvSpPr>
        <p:spPr>
          <a:xfrm>
            <a:off x="4919665" y="1628800"/>
            <a:ext cx="3486475" cy="1231106"/>
          </a:xfrm>
          <a:prstGeom prst="rect">
            <a:avLst/>
          </a:prstGeom>
          <a:noFill/>
        </p:spPr>
        <p:txBody>
          <a:bodyPr wrap="square" rtlCol="0">
            <a:spAutoFit/>
          </a:bodyPr>
          <a:lstStyle/>
          <a:p>
            <a:pPr marL="0" lvl="1"/>
            <a:r>
              <a:rPr lang="tr-TR" altLang="en-US" sz="2000" b="1" dirty="0"/>
              <a:t>Aktif İzolasyon</a:t>
            </a:r>
            <a:endParaRPr lang="en-US" altLang="en-US" sz="2000" b="1" dirty="0"/>
          </a:p>
          <a:p>
            <a:pPr marL="0" lvl="1"/>
            <a:r>
              <a:rPr lang="en-US" altLang="en-US" dirty="0"/>
              <a:t>(</a:t>
            </a:r>
            <a:r>
              <a:rPr lang="tr-TR" altLang="en-US" dirty="0"/>
              <a:t>ör. HRD söndürme tüpleri, hızlı slide vanalar</a:t>
            </a:r>
            <a:r>
              <a:rPr lang="en-US" altLang="en-US" dirty="0"/>
              <a:t>)</a:t>
            </a:r>
            <a:endParaRPr lang="en-GB" altLang="en-US" dirty="0"/>
          </a:p>
          <a:p>
            <a:endParaRPr lang="en-US" dirty="0"/>
          </a:p>
        </p:txBody>
      </p:sp>
      <p:sp>
        <p:nvSpPr>
          <p:cNvPr id="2" name="TextBox 1">
            <a:extLst>
              <a:ext uri="{FF2B5EF4-FFF2-40B4-BE49-F238E27FC236}">
                <a16:creationId xmlns:a16="http://schemas.microsoft.com/office/drawing/2014/main" id="{DCA151B4-0810-431E-B74C-B8EA8A01B986}"/>
              </a:ext>
            </a:extLst>
          </p:cNvPr>
          <p:cNvSpPr txBox="1"/>
          <p:nvPr/>
        </p:nvSpPr>
        <p:spPr>
          <a:xfrm>
            <a:off x="1475656" y="3645024"/>
            <a:ext cx="1015886" cy="369332"/>
          </a:xfrm>
          <a:prstGeom prst="rect">
            <a:avLst/>
          </a:prstGeom>
          <a:noFill/>
        </p:spPr>
        <p:txBody>
          <a:bodyPr wrap="square" rtlCol="0">
            <a:spAutoFit/>
          </a:bodyPr>
          <a:lstStyle/>
          <a:p>
            <a:r>
              <a:rPr lang="tr-TR" dirty="0"/>
              <a:t>IsoFlap</a:t>
            </a:r>
            <a:endParaRPr lang="en-US" dirty="0"/>
          </a:p>
        </p:txBody>
      </p:sp>
    </p:spTree>
    <p:extLst>
      <p:ext uri="{BB962C8B-B14F-4D97-AF65-F5344CB8AC3E}">
        <p14:creationId xmlns:p14="http://schemas.microsoft.com/office/powerpoint/2010/main" val="37899740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6"/>
          <p:cNvSpPr>
            <a:spLocks noGrp="1"/>
          </p:cNvSpPr>
          <p:nvPr>
            <p:ph type="title"/>
          </p:nvPr>
        </p:nvSpPr>
        <p:spPr>
          <a:xfrm>
            <a:off x="457200" y="274638"/>
            <a:ext cx="8229600" cy="1143000"/>
          </a:xfrm>
        </p:spPr>
        <p:txBody>
          <a:bodyPr>
            <a:normAutofit/>
          </a:bodyPr>
          <a:lstStyle/>
          <a:p>
            <a:r>
              <a:rPr lang="tr-TR" dirty="0"/>
              <a:t>Patlama İzolasyonu</a:t>
            </a:r>
            <a:endParaRPr lang="en-GB" dirty="0"/>
          </a:p>
        </p:txBody>
      </p:sp>
      <p:pic>
        <p:nvPicPr>
          <p:cNvPr id="4" name="Picture 2" descr="C:\Users\u4ag_dg\Pictures\collector EP syste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1556792"/>
            <a:ext cx="5376597"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024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1E26F-4FCF-45DE-A109-E5CC4CC24C42}"/>
              </a:ext>
            </a:extLst>
          </p:cNvPr>
          <p:cNvPicPr>
            <a:picLocks noChangeAspect="1"/>
          </p:cNvPicPr>
          <p:nvPr/>
        </p:nvPicPr>
        <p:blipFill>
          <a:blip r:embed="rId2"/>
          <a:stretch>
            <a:fillRect/>
          </a:stretch>
        </p:blipFill>
        <p:spPr>
          <a:xfrm>
            <a:off x="49530" y="1127759"/>
            <a:ext cx="9044940" cy="4747771"/>
          </a:xfrm>
          <a:prstGeom prst="rect">
            <a:avLst/>
          </a:prstGeom>
        </p:spPr>
      </p:pic>
      <p:sp>
        <p:nvSpPr>
          <p:cNvPr id="2" name="Unvan 1"/>
          <p:cNvSpPr>
            <a:spLocks noGrp="1"/>
          </p:cNvSpPr>
          <p:nvPr>
            <p:ph type="title"/>
          </p:nvPr>
        </p:nvSpPr>
        <p:spPr>
          <a:xfrm>
            <a:off x="107504" y="195039"/>
            <a:ext cx="8578502" cy="1143000"/>
          </a:xfrm>
        </p:spPr>
        <p:txBody>
          <a:bodyPr>
            <a:normAutofit/>
          </a:bodyPr>
          <a:lstStyle/>
          <a:p>
            <a:pPr algn="l"/>
            <a:r>
              <a:rPr lang="tr-TR" dirty="0"/>
              <a:t>Bizde toz patlaması olmaz.../Kağıt</a:t>
            </a:r>
          </a:p>
        </p:txBody>
      </p:sp>
      <p:sp>
        <p:nvSpPr>
          <p:cNvPr id="10" name="Oval 9"/>
          <p:cNvSpPr/>
          <p:nvPr/>
        </p:nvSpPr>
        <p:spPr>
          <a:xfrm>
            <a:off x="2303748" y="1916832"/>
            <a:ext cx="2700300" cy="3024336"/>
          </a:xfrm>
          <a:prstGeom prst="ellipse">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5004048" y="3429000"/>
            <a:ext cx="1512168" cy="936104"/>
          </a:xfrm>
          <a:prstGeom prst="straightConnector1">
            <a:avLst/>
          </a:prstGeom>
          <a:ln w="635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588224" y="4211796"/>
            <a:ext cx="2282727" cy="646331"/>
          </a:xfrm>
          <a:prstGeom prst="rect">
            <a:avLst/>
          </a:prstGeom>
          <a:noFill/>
        </p:spPr>
        <p:txBody>
          <a:bodyPr wrap="square" rtlCol="0">
            <a:spAutoFit/>
          </a:bodyPr>
          <a:lstStyle/>
          <a:p>
            <a:r>
              <a:rPr lang="tr-TR" b="1" dirty="0">
                <a:solidFill>
                  <a:schemeClr val="bg1"/>
                </a:solidFill>
              </a:rPr>
              <a:t>Filtre de patlama ve devamında yangın...</a:t>
            </a:r>
            <a:endParaRPr lang="en-US" b="1" dirty="0">
              <a:solidFill>
                <a:schemeClr val="bg1"/>
              </a:solidFill>
            </a:endParaRPr>
          </a:p>
        </p:txBody>
      </p:sp>
      <p:sp>
        <p:nvSpPr>
          <p:cNvPr id="13" name="TextBox 12"/>
          <p:cNvSpPr txBox="1"/>
          <p:nvPr/>
        </p:nvSpPr>
        <p:spPr>
          <a:xfrm>
            <a:off x="107504" y="5229200"/>
            <a:ext cx="3312368" cy="646331"/>
          </a:xfrm>
          <a:prstGeom prst="rect">
            <a:avLst/>
          </a:prstGeom>
          <a:noFill/>
        </p:spPr>
        <p:txBody>
          <a:bodyPr wrap="square" rtlCol="0">
            <a:spAutoFit/>
          </a:bodyPr>
          <a:lstStyle/>
          <a:p>
            <a:r>
              <a:rPr lang="tr-TR" dirty="0">
                <a:solidFill>
                  <a:schemeClr val="bg1"/>
                </a:solidFill>
              </a:rPr>
              <a:t>Ref- ABD Kağıt Fabrikası Yangın ve Patlaması</a:t>
            </a:r>
            <a:endParaRPr lang="en-US" dirty="0">
              <a:solidFill>
                <a:schemeClr val="bg1"/>
              </a:solidFill>
            </a:endParaRPr>
          </a:p>
        </p:txBody>
      </p:sp>
    </p:spTree>
    <p:extLst>
      <p:ext uri="{BB962C8B-B14F-4D97-AF65-F5344CB8AC3E}">
        <p14:creationId xmlns:p14="http://schemas.microsoft.com/office/powerpoint/2010/main" val="18810766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93" y="1968232"/>
            <a:ext cx="432752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Autofit/>
          </a:bodyPr>
          <a:lstStyle/>
          <a:p>
            <a:r>
              <a:rPr lang="tr-TR" sz="4000" dirty="0"/>
              <a:t>Patlama İ</a:t>
            </a:r>
            <a:r>
              <a:rPr lang="en-US" sz="4000" dirty="0" err="1"/>
              <a:t>zolasyon</a:t>
            </a:r>
            <a:r>
              <a:rPr lang="tr-TR" sz="4000" dirty="0"/>
              <a:t>u</a:t>
            </a:r>
            <a:endParaRPr lang="en-GB" sz="4000" dirty="0"/>
          </a:p>
        </p:txBody>
      </p:sp>
      <p:sp>
        <p:nvSpPr>
          <p:cNvPr id="5" name="Rectangle 2"/>
          <p:cNvSpPr txBox="1">
            <a:spLocks noChangeArrowheads="1"/>
          </p:cNvSpPr>
          <p:nvPr/>
        </p:nvSpPr>
        <p:spPr>
          <a:xfrm>
            <a:off x="24392" y="1516062"/>
            <a:ext cx="4294187" cy="541338"/>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bg1">
                    <a:lumMod val="95000"/>
                  </a:schemeClr>
                </a:solidFill>
                <a:latin typeface="+mj-lt"/>
                <a:ea typeface="+mj-ea"/>
                <a:cs typeface="+mj-cs"/>
              </a:defRPr>
            </a:lvl1pPr>
          </a:lstStyle>
          <a:p>
            <a:pPr algn="l">
              <a:defRPr/>
            </a:pPr>
            <a:r>
              <a:rPr lang="tr-TR" altLang="en-US" sz="1800" dirty="0">
                <a:solidFill>
                  <a:schemeClr val="tx1"/>
                </a:solidFill>
              </a:rPr>
              <a:t>Mekanik İzolasyon - F</a:t>
            </a:r>
            <a:r>
              <a:rPr lang="en-US" altLang="en-US" sz="1800" dirty="0">
                <a:solidFill>
                  <a:schemeClr val="tx1"/>
                </a:solidFill>
              </a:rPr>
              <a:t>lap</a:t>
            </a:r>
            <a:r>
              <a:rPr lang="tr-TR" altLang="en-US" sz="1800" dirty="0">
                <a:solidFill>
                  <a:schemeClr val="tx1"/>
                </a:solidFill>
              </a:rPr>
              <a:t> Vana</a:t>
            </a:r>
            <a:endParaRPr lang="en-US" altLang="en-US" sz="1800" dirty="0">
              <a:solidFill>
                <a:schemeClr val="tx1"/>
              </a:solidFill>
            </a:endParaRPr>
          </a:p>
        </p:txBody>
      </p:sp>
      <p:sp>
        <p:nvSpPr>
          <p:cNvPr id="13" name="TextBox 12"/>
          <p:cNvSpPr txBox="1"/>
          <p:nvPr/>
        </p:nvSpPr>
        <p:spPr>
          <a:xfrm>
            <a:off x="4499992" y="1412776"/>
            <a:ext cx="2328292" cy="646331"/>
          </a:xfrm>
          <a:prstGeom prst="rect">
            <a:avLst/>
          </a:prstGeom>
          <a:noFill/>
        </p:spPr>
        <p:txBody>
          <a:bodyPr wrap="square" rtlCol="0">
            <a:spAutoFit/>
          </a:bodyPr>
          <a:lstStyle/>
          <a:p>
            <a:r>
              <a:rPr lang="tr-TR" dirty="0"/>
              <a:t>Aktif Kimyasal İzolasyon</a:t>
            </a:r>
            <a:endParaRPr lang="en-US" dirty="0"/>
          </a:p>
        </p:txBody>
      </p:sp>
      <p:sp>
        <p:nvSpPr>
          <p:cNvPr id="14" name="TextBox 13"/>
          <p:cNvSpPr txBox="1"/>
          <p:nvPr/>
        </p:nvSpPr>
        <p:spPr>
          <a:xfrm>
            <a:off x="6898534" y="1412776"/>
            <a:ext cx="2088232" cy="923330"/>
          </a:xfrm>
          <a:prstGeom prst="rect">
            <a:avLst/>
          </a:prstGeom>
          <a:noFill/>
        </p:spPr>
        <p:txBody>
          <a:bodyPr wrap="square" rtlCol="0">
            <a:spAutoFit/>
          </a:bodyPr>
          <a:lstStyle/>
          <a:p>
            <a:r>
              <a:rPr lang="tr-TR" dirty="0"/>
              <a:t>Aktif Mekanik İzolasyon</a:t>
            </a:r>
          </a:p>
          <a:p>
            <a:r>
              <a:rPr lang="tr-TR" dirty="0"/>
              <a:t>Slide Vana</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988840"/>
            <a:ext cx="24003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8534" y="2420888"/>
            <a:ext cx="2201863" cy="187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011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tr-TR" sz="4000" dirty="0"/>
              <a:t>Patlama Korunma Olmadığı Zaman</a:t>
            </a:r>
            <a:endParaRPr lang="en-GB" sz="4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888" y="1628800"/>
            <a:ext cx="691832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0138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9552" y="2492896"/>
            <a:ext cx="8229600" cy="1728192"/>
          </a:xfrm>
          <a:prstGeom prst="rect">
            <a:avLst/>
          </a:prstGeom>
          <a:solidFill>
            <a:srgbClr val="003387"/>
          </a:solidFill>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br>
              <a:rPr lang="en-GB" dirty="0"/>
            </a:br>
            <a:r>
              <a:rPr lang="tr-TR" dirty="0"/>
              <a:t>Teşekkürler</a:t>
            </a:r>
            <a:r>
              <a:rPr lang="en-GB" dirty="0"/>
              <a:t>, </a:t>
            </a:r>
            <a:r>
              <a:rPr lang="tr-TR" dirty="0"/>
              <a:t>Emre Ergun</a:t>
            </a:r>
          </a:p>
          <a:p>
            <a:r>
              <a:rPr lang="en-US" dirty="0">
                <a:hlinkClick r:id="rId2"/>
              </a:rPr>
              <a:t>E</a:t>
            </a:r>
            <a:r>
              <a:rPr lang="tr-TR" dirty="0">
                <a:hlinkClick r:id="rId2"/>
              </a:rPr>
              <a:t>mre.Ergun</a:t>
            </a:r>
            <a:r>
              <a:rPr lang="en-US" dirty="0">
                <a:hlinkClick r:id="rId2"/>
              </a:rPr>
              <a:t>@</a:t>
            </a:r>
            <a:r>
              <a:rPr lang="tr-TR" dirty="0">
                <a:hlinkClick r:id="rId2"/>
              </a:rPr>
              <a:t>Hoerbiger</a:t>
            </a:r>
            <a:r>
              <a:rPr lang="en-US" dirty="0">
                <a:hlinkClick r:id="rId2"/>
              </a:rPr>
              <a:t>.com</a:t>
            </a:r>
            <a:r>
              <a:rPr lang="en-US" dirty="0"/>
              <a:t> </a:t>
            </a:r>
          </a:p>
          <a:p>
            <a:r>
              <a:rPr lang="en-US" dirty="0"/>
              <a:t>0533-457-4412</a:t>
            </a:r>
            <a:br>
              <a:rPr lang="en-US" dirty="0"/>
            </a:br>
            <a:endParaRPr lang="en-GB" dirty="0"/>
          </a:p>
        </p:txBody>
      </p:sp>
    </p:spTree>
    <p:extLst>
      <p:ext uri="{BB962C8B-B14F-4D97-AF65-F5344CB8AC3E}">
        <p14:creationId xmlns:p14="http://schemas.microsoft.com/office/powerpoint/2010/main" val="16702594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9552" y="2492896"/>
            <a:ext cx="8229600" cy="1728192"/>
          </a:xfrm>
          <a:prstGeom prst="rect">
            <a:avLst/>
          </a:prstGeom>
          <a:solidFill>
            <a:srgbClr val="003387"/>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tr-TR" dirty="0"/>
              <a:t>EKLER</a:t>
            </a:r>
            <a:endParaRPr lang="en-GB" dirty="0"/>
          </a:p>
        </p:txBody>
      </p:sp>
    </p:spTree>
    <p:extLst>
      <p:ext uri="{BB962C8B-B14F-4D97-AF65-F5344CB8AC3E}">
        <p14:creationId xmlns:p14="http://schemas.microsoft.com/office/powerpoint/2010/main" val="14470444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Kanunlar ve Standartlar</a:t>
            </a:r>
          </a:p>
        </p:txBody>
      </p:sp>
      <p:sp>
        <p:nvSpPr>
          <p:cNvPr id="3" name="İçerik Yer Tutucusu 2"/>
          <p:cNvSpPr>
            <a:spLocks noGrp="1"/>
          </p:cNvSpPr>
          <p:nvPr>
            <p:ph idx="1"/>
          </p:nvPr>
        </p:nvSpPr>
        <p:spPr>
          <a:xfrm>
            <a:off x="35496" y="1412776"/>
            <a:ext cx="8991600" cy="4572000"/>
          </a:xfrm>
        </p:spPr>
        <p:txBody>
          <a:bodyPr>
            <a:noAutofit/>
          </a:bodyPr>
          <a:lstStyle/>
          <a:p>
            <a:pPr marL="0" indent="0" algn="ctr">
              <a:buNone/>
            </a:pPr>
            <a:r>
              <a:rPr lang="tr-TR" sz="1800" b="0" u="sng" dirty="0"/>
              <a:t>Çalışanların Patlayıcı Ortamların Tehlikelerinden Korunması Hakkında Yönetmelik (</a:t>
            </a:r>
            <a:r>
              <a:rPr lang="tr-TR" sz="1800" b="1" u="sng" dirty="0"/>
              <a:t>ISG 6331</a:t>
            </a:r>
            <a:r>
              <a:rPr lang="tr-TR" sz="1800" b="0" u="sng" dirty="0"/>
              <a:t>)</a:t>
            </a:r>
          </a:p>
          <a:p>
            <a:pPr algn="ctr"/>
            <a:r>
              <a:rPr lang="tr-TR" sz="1800" b="0" u="sng" dirty="0"/>
              <a:t>Resmi Gazete 28633 (</a:t>
            </a:r>
            <a:r>
              <a:rPr lang="tr-TR" sz="2000" b="1" u="sng" dirty="0"/>
              <a:t>6331 Numaralı İSG Kanunu Madde 5</a:t>
            </a:r>
            <a:r>
              <a:rPr lang="tr-TR" sz="1800" b="0" u="sng" dirty="0"/>
              <a:t>)</a:t>
            </a:r>
            <a:endParaRPr lang="en-US" sz="1800" b="0" u="sng" dirty="0"/>
          </a:p>
          <a:p>
            <a:pPr algn="ctr"/>
            <a:endParaRPr lang="tr-TR" sz="1800" b="0" u="sng" dirty="0"/>
          </a:p>
          <a:p>
            <a:pPr algn="just"/>
            <a:r>
              <a:rPr lang="tr-TR" sz="1800" b="0" dirty="0"/>
              <a:t>(1) İşveren, patlamaların önlenmesi ve bunlardan korunmayı sağlamak amacıyla, yapılan işlemlerin doğasına uygun olan teknik ve organizasyona yönelik önlemleri alır. Bu önlemler alınırken aşağıda belirtilen temel ilkelere ve verilen öncelik sırasına uyulur;</a:t>
            </a:r>
          </a:p>
          <a:p>
            <a:pPr algn="just"/>
            <a:r>
              <a:rPr lang="tr-TR" sz="1800" b="0" dirty="0"/>
              <a:t>a) </a:t>
            </a:r>
            <a:r>
              <a:rPr lang="tr-TR" sz="2000" b="1" dirty="0"/>
              <a:t>Patlayıcı ortam oluşmasını önlemek</a:t>
            </a:r>
            <a:r>
              <a:rPr lang="tr-TR" sz="1800" b="0" dirty="0"/>
              <a:t>,</a:t>
            </a:r>
          </a:p>
          <a:p>
            <a:pPr algn="just"/>
            <a:r>
              <a:rPr lang="tr-TR" sz="1800" b="0" dirty="0"/>
              <a:t>b) Yapılan işlemlerin doğası gereği patlayıcı ortam oluşmasının önlenmesi mümkün değilse </a:t>
            </a:r>
            <a:r>
              <a:rPr lang="tr-TR" sz="2000" b="1" dirty="0"/>
              <a:t>patlayıcı ortamın tutuşmasını önlemek</a:t>
            </a:r>
            <a:r>
              <a:rPr lang="tr-TR" sz="1800" b="0" dirty="0"/>
              <a:t>,</a:t>
            </a:r>
          </a:p>
          <a:p>
            <a:pPr algn="just"/>
            <a:r>
              <a:rPr lang="tr-TR" sz="1800" dirty="0"/>
              <a:t>c) Çalışanların sağlık ve güvenliklerini sağlayacak şekilde patlamanın </a:t>
            </a:r>
            <a:r>
              <a:rPr lang="tr-TR" sz="2000" b="1" dirty="0"/>
              <a:t>zararlı etkilerini azaltacak önlemleri almak</a:t>
            </a:r>
            <a:r>
              <a:rPr lang="tr-TR" sz="1800" dirty="0"/>
              <a:t>.</a:t>
            </a:r>
          </a:p>
          <a:p>
            <a:pPr algn="just"/>
            <a:r>
              <a:rPr lang="tr-TR" sz="1800" b="0" dirty="0"/>
              <a:t>(2) Birinci fıkrada belirtilen önlemler, </a:t>
            </a:r>
            <a:r>
              <a:rPr lang="tr-TR" sz="1800" dirty="0"/>
              <a:t>gerektiğinde </a:t>
            </a:r>
            <a:r>
              <a:rPr lang="tr-TR" sz="2000" b="1" u="sng" dirty="0"/>
              <a:t>patlamanın yayılmasını önleyecek tedbirlerle birlikte alınır</a:t>
            </a:r>
            <a:r>
              <a:rPr lang="tr-TR" sz="1800" b="0" dirty="0"/>
              <a:t>. Alınan bu tedbirler düzenli aralıklarla ve işyerindeki önemli değişikliklerden sonra yeniden gözden geçirilir.</a:t>
            </a:r>
          </a:p>
        </p:txBody>
      </p:sp>
    </p:spTree>
    <p:extLst>
      <p:ext uri="{BB962C8B-B14F-4D97-AF65-F5344CB8AC3E}">
        <p14:creationId xmlns:p14="http://schemas.microsoft.com/office/powerpoint/2010/main" val="24421235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6200" y="514350"/>
            <a:ext cx="8162925" cy="476250"/>
          </a:xfrm>
        </p:spPr>
        <p:txBody>
          <a:bodyPr>
            <a:noAutofit/>
          </a:bodyPr>
          <a:lstStyle/>
          <a:p>
            <a:pPr eaLnBrk="1" fontAlgn="auto" hangingPunct="1">
              <a:spcAft>
                <a:spcPts val="0"/>
              </a:spcAft>
              <a:defRPr/>
            </a:pPr>
            <a:r>
              <a:rPr lang="en-US" altLang="en-US" sz="4000" dirty="0"/>
              <a:t>DIN/EN </a:t>
            </a:r>
            <a:r>
              <a:rPr lang="en-US" altLang="en-US" sz="4000" dirty="0" err="1"/>
              <a:t>Standardlar</a:t>
            </a:r>
            <a:r>
              <a:rPr lang="tr-TR" altLang="en-US" sz="4000" dirty="0"/>
              <a:t>ı</a:t>
            </a:r>
            <a:endParaRPr lang="en-US" altLang="en-US" sz="4000" dirty="0"/>
          </a:p>
        </p:txBody>
      </p:sp>
      <p:sp>
        <p:nvSpPr>
          <p:cNvPr id="44035" name="Slide Number Placeholder 2"/>
          <p:cNvSpPr>
            <a:spLocks noGrp="1"/>
          </p:cNvSpPr>
          <p:nvPr>
            <p:ph type="sldNum" sz="quarter" idx="4294967295"/>
          </p:nvPr>
        </p:nvSpPr>
        <p:spPr bwMode="auto">
          <a:xfrm>
            <a:off x="8410575" y="6477000"/>
            <a:ext cx="733425" cy="274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itchFamily="18" charset="2"/>
              <a:buChar char=""/>
              <a:defRPr sz="3200">
                <a:solidFill>
                  <a:schemeClr val="tx1"/>
                </a:solidFill>
                <a:latin typeface="Corbel" pitchFamily="34" charset="0"/>
              </a:defRPr>
            </a:lvl1pPr>
            <a:lvl2pPr marL="742950" indent="-2857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a:spcBef>
                <a:spcPct val="20000"/>
              </a:spcBef>
              <a:buClr>
                <a:srgbClr val="6BB1C9"/>
              </a:buClr>
              <a:buFont typeface="Arial" charset="0"/>
              <a:buChar char="▪"/>
              <a:defRPr sz="2400">
                <a:solidFill>
                  <a:schemeClr val="tx1"/>
                </a:solidFill>
                <a:latin typeface="Corbel" pitchFamily="34" charset="0"/>
              </a:defRPr>
            </a:lvl3pPr>
            <a:lvl4pPr marL="1600200" indent="-228600">
              <a:spcBef>
                <a:spcPct val="20000"/>
              </a:spcBef>
              <a:buClr>
                <a:srgbClr val="6585CF"/>
              </a:buClr>
              <a:buFont typeface="Arial" charset="0"/>
              <a:buChar char="▪"/>
              <a:defRPr sz="2000">
                <a:solidFill>
                  <a:schemeClr val="tx1"/>
                </a:solidFill>
                <a:latin typeface="Corbel" pitchFamily="34" charset="0"/>
              </a:defRPr>
            </a:lvl4pPr>
            <a:lvl5pPr marL="2057400" indent="-228600">
              <a:spcBef>
                <a:spcPct val="20000"/>
              </a:spcBef>
              <a:buClr>
                <a:srgbClr val="7E6BC9"/>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a:buClrTx/>
              <a:buSzTx/>
              <a:buFontTx/>
              <a:buNone/>
            </a:pPr>
            <a:fld id="{D2CC0A10-8C20-4492-B56F-C7AF1A814D68}" type="slidenum">
              <a:rPr lang="en-US" altLang="en-US" sz="1200" smtClean="0">
                <a:solidFill>
                  <a:srgbClr val="3F3F3F"/>
                </a:solidFill>
                <a:latin typeface="Times New Roman" pitchFamily="18" charset="0"/>
              </a:rPr>
              <a:pPr>
                <a:buClrTx/>
                <a:buSzTx/>
                <a:buFontTx/>
                <a:buNone/>
              </a:pPr>
              <a:t>85</a:t>
            </a:fld>
            <a:endParaRPr lang="en-US" altLang="en-US" sz="1200">
              <a:solidFill>
                <a:srgbClr val="3F3F3F"/>
              </a:solidFill>
              <a:latin typeface="Times New Roman" pitchFamily="18" charset="0"/>
            </a:endParaRPr>
          </a:p>
        </p:txBody>
      </p:sp>
      <p:sp>
        <p:nvSpPr>
          <p:cNvPr id="6" name="Footer Placeholder 1"/>
          <p:cNvSpPr>
            <a:spLocks noGrp="1"/>
          </p:cNvSpPr>
          <p:nvPr>
            <p:ph type="ftr" sz="quarter" idx="4294967295"/>
          </p:nvPr>
        </p:nvSpPr>
        <p:spPr>
          <a:xfrm>
            <a:off x="0" y="6477000"/>
            <a:ext cx="5508625" cy="274638"/>
          </a:xfrm>
          <a:prstGeom prst="rect">
            <a:avLst/>
          </a:prstGeom>
        </p:spPr>
        <p:txBody>
          <a:bodyPr/>
          <a:lstStyle/>
          <a:p>
            <a:pPr>
              <a:defRPr/>
            </a:pPr>
            <a:r>
              <a:rPr lang="en-US" sz="800" dirty="0"/>
              <a:t>(c) 2016 IEP Technologies A.S. - </a:t>
            </a:r>
            <a:r>
              <a:rPr lang="en-US" sz="800" dirty="0" err="1"/>
              <a:t>İzinsiz</a:t>
            </a:r>
            <a:r>
              <a:rPr lang="en-US" sz="800" dirty="0"/>
              <a:t> </a:t>
            </a:r>
            <a:r>
              <a:rPr lang="en-US" sz="800" dirty="0" err="1"/>
              <a:t>Kopyalanmaz</a:t>
            </a:r>
            <a:endParaRPr lang="en-US" sz="800" dirty="0"/>
          </a:p>
        </p:txBody>
      </p:sp>
      <p:sp>
        <p:nvSpPr>
          <p:cNvPr id="2" name="Rectangle 1"/>
          <p:cNvSpPr/>
          <p:nvPr/>
        </p:nvSpPr>
        <p:spPr>
          <a:xfrm>
            <a:off x="152400" y="1600200"/>
            <a:ext cx="8991600" cy="4976813"/>
          </a:xfrm>
          <a:prstGeom prst="rect">
            <a:avLst/>
          </a:prstGeom>
        </p:spPr>
        <p:txBody>
          <a:bodyPr>
            <a:spAutoFit/>
          </a:bodyPr>
          <a:lstStyle/>
          <a:p>
            <a:pPr marL="285750" indent="-285750" eaLnBrk="1" hangingPunct="1">
              <a:lnSpc>
                <a:spcPct val="115000"/>
              </a:lnSpc>
              <a:spcBef>
                <a:spcPts val="0"/>
              </a:spcBef>
              <a:spcAft>
                <a:spcPts val="0"/>
              </a:spcAft>
              <a:buFont typeface="Arial" panose="020B0604020202020204" pitchFamily="34" charset="0"/>
              <a:buChar char="•"/>
              <a:defRPr/>
            </a:pPr>
            <a:r>
              <a:rPr lang="tr-TR" sz="1800" dirty="0">
                <a:latin typeface="Arial" panose="020B0604020202020204" pitchFamily="34" charset="0"/>
                <a:ea typeface="Calibri" panose="020F0502020204030204" pitchFamily="34" charset="0"/>
                <a:cs typeface="Times New Roman" panose="02020603050405020304" pitchFamily="18" charset="0"/>
              </a:rPr>
              <a:t>TS/EN 60079-10-1Patlayıcı ortamlar- Bölüm 10-1: Alanların sınıflandırılması - Patlayıcı gaz ortamları</a:t>
            </a:r>
          </a:p>
          <a:p>
            <a:pPr marL="285750" indent="-285750" eaLnBrk="1" hangingPunct="1">
              <a:lnSpc>
                <a:spcPct val="115000"/>
              </a:lnSpc>
              <a:spcBef>
                <a:spcPts val="0"/>
              </a:spcBef>
              <a:spcAft>
                <a:spcPts val="0"/>
              </a:spcAft>
              <a:buFont typeface="Arial" panose="020B0604020202020204" pitchFamily="34" charset="0"/>
              <a:buChar char="•"/>
              <a:defRPr/>
            </a:pPr>
            <a:r>
              <a:rPr lang="tr-TR" sz="1800" dirty="0">
                <a:latin typeface="Arial" panose="020B0604020202020204" pitchFamily="34" charset="0"/>
                <a:ea typeface="Calibri" panose="020F0502020204030204" pitchFamily="34" charset="0"/>
                <a:cs typeface="Times New Roman" panose="02020603050405020304" pitchFamily="18" charset="0"/>
              </a:rPr>
              <a:t>TS/EN 60079-10-2 Patlayıcı ortamlar- Bölüm 10-2: Tehlikeli bölgelerin sınıflandırılması-Yanıcı toz atmosferler</a:t>
            </a:r>
          </a:p>
          <a:p>
            <a:pPr marL="285750" indent="-285750" eaLnBrk="1" hangingPunct="1">
              <a:lnSpc>
                <a:spcPct val="115000"/>
              </a:lnSpc>
              <a:spcBef>
                <a:spcPts val="0"/>
              </a:spcBef>
              <a:spcAft>
                <a:spcPts val="0"/>
              </a:spcAft>
              <a:buFont typeface="Arial" panose="020B0604020202020204" pitchFamily="34" charset="0"/>
              <a:buChar char="•"/>
              <a:defRPr/>
            </a:pPr>
            <a:r>
              <a:rPr lang="en-US" sz="1800" b="1" dirty="0">
                <a:latin typeface="Arial" panose="020B0604020202020204" pitchFamily="34" charset="0"/>
                <a:ea typeface="Calibri" panose="020F0502020204030204" pitchFamily="34" charset="0"/>
                <a:cs typeface="Times New Roman" panose="02020603050405020304" pitchFamily="18" charset="0"/>
              </a:rPr>
              <a:t>DIN EN 1127-1 </a:t>
            </a:r>
            <a:r>
              <a:rPr lang="en-US" sz="1800" dirty="0">
                <a:latin typeface="Arial" panose="020B0604020202020204" pitchFamily="34" charset="0"/>
                <a:ea typeface="Calibri" panose="020F0502020204030204" pitchFamily="34" charset="0"/>
                <a:cs typeface="Times New Roman" panose="02020603050405020304" pitchFamily="18" charset="0"/>
              </a:rPr>
              <a:t>Explosive atmospheres, explosion protection Part 1: Fundamental principles and methods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eaLnBrk="1" hangingPunct="1">
              <a:lnSpc>
                <a:spcPct val="115000"/>
              </a:lnSpc>
              <a:spcBef>
                <a:spcPts val="0"/>
              </a:spcBef>
              <a:spcAft>
                <a:spcPts val="0"/>
              </a:spcAft>
              <a:buFont typeface="Arial" panose="020B0604020202020204" pitchFamily="34" charset="0"/>
              <a:buChar char="•"/>
              <a:defRPr/>
            </a:pPr>
            <a:r>
              <a:rPr lang="en-US" sz="1800" dirty="0">
                <a:latin typeface="Arial" panose="020B0604020202020204" pitchFamily="34" charset="0"/>
                <a:ea typeface="Calibri" panose="020F0502020204030204" pitchFamily="34" charset="0"/>
                <a:cs typeface="Times New Roman" panose="02020603050405020304" pitchFamily="18" charset="0"/>
              </a:rPr>
              <a:t>DIN EN 60079 Installation of electrical equipment in hazardous areas, Repair and maintenance of operators intended for use in hazardous areas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eaLnBrk="1" hangingPunct="1">
              <a:lnSpc>
                <a:spcPct val="115000"/>
              </a:lnSpc>
              <a:spcBef>
                <a:spcPts val="0"/>
              </a:spcBef>
              <a:spcAft>
                <a:spcPts val="0"/>
              </a:spcAft>
              <a:buFont typeface="Arial" panose="020B0604020202020204" pitchFamily="34" charset="0"/>
              <a:buChar char="•"/>
              <a:defRPr/>
            </a:pP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b="1" dirty="0">
                <a:latin typeface="Arial" panose="020B0604020202020204" pitchFamily="34" charset="0"/>
                <a:ea typeface="Calibri" panose="020F0502020204030204" pitchFamily="34" charset="0"/>
                <a:cs typeface="Times New Roman" panose="02020603050405020304" pitchFamily="18" charset="0"/>
              </a:rPr>
              <a:t>VDI 2263 </a:t>
            </a:r>
            <a:r>
              <a:rPr lang="en-US" sz="1800" dirty="0">
                <a:latin typeface="Arial" panose="020B0604020202020204" pitchFamily="34" charset="0"/>
                <a:ea typeface="Calibri" panose="020F0502020204030204" pitchFamily="34" charset="0"/>
                <a:cs typeface="Times New Roman" panose="02020603050405020304" pitchFamily="18" charset="0"/>
              </a:rPr>
              <a:t>Dust fires and dust explosions Hazards – Assessment – Protection measures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eaLnBrk="1" hangingPunct="1">
              <a:lnSpc>
                <a:spcPct val="115000"/>
              </a:lnSpc>
              <a:spcBef>
                <a:spcPts val="0"/>
              </a:spcBef>
              <a:spcAft>
                <a:spcPts val="0"/>
              </a:spcAft>
              <a:buFont typeface="Arial" panose="020B0604020202020204" pitchFamily="34" charset="0"/>
              <a:buChar char="•"/>
              <a:defRPr/>
            </a:pPr>
            <a:r>
              <a:rPr lang="en-US" sz="1800" dirty="0">
                <a:latin typeface="Arial" panose="020B0604020202020204" pitchFamily="34" charset="0"/>
                <a:ea typeface="Calibri" panose="020F0502020204030204" pitchFamily="34" charset="0"/>
                <a:cs typeface="Times New Roman" panose="02020603050405020304" pitchFamily="18" charset="0"/>
              </a:rPr>
              <a:t> DIRECTIVE 1999/92/EC OF THE EUROPEAN PARLIAMENT AND OF THE COUNCIL of 16 December 1999 on minimum requirements for improving the safety and health protection of workers potentially at risk from explosive atmospheres (15th individual Directive within the meaning of Article 16(1) of Directive 89/391/EEC)</a:t>
            </a:r>
          </a:p>
          <a:p>
            <a:pPr eaLnBrk="1" hangingPunct="1">
              <a:lnSpc>
                <a:spcPct val="115000"/>
              </a:lnSpc>
              <a:spcBef>
                <a:spcPts val="0"/>
              </a:spcBef>
              <a:spcAft>
                <a:spcPts val="0"/>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447995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163" y="476672"/>
            <a:ext cx="8162925" cy="476250"/>
          </a:xfrm>
        </p:spPr>
        <p:txBody>
          <a:bodyPr>
            <a:noAutofit/>
          </a:bodyPr>
          <a:lstStyle/>
          <a:p>
            <a:pPr>
              <a:defRPr/>
            </a:pPr>
            <a:r>
              <a:rPr lang="tr-TR" altLang="en-US" sz="4000" dirty="0"/>
              <a:t>VDI</a:t>
            </a:r>
            <a:r>
              <a:rPr lang="en-US" altLang="en-US" sz="4000" dirty="0"/>
              <a:t> </a:t>
            </a:r>
            <a:r>
              <a:rPr lang="en-US" altLang="en-US" sz="4000" dirty="0" err="1"/>
              <a:t>Standardlar</a:t>
            </a:r>
            <a:r>
              <a:rPr lang="tr-TR" altLang="en-US" sz="4000" dirty="0"/>
              <a:t>ı</a:t>
            </a:r>
            <a:endParaRPr lang="en-US" altLang="en-US" sz="4000" dirty="0"/>
          </a:p>
        </p:txBody>
      </p:sp>
      <p:sp>
        <p:nvSpPr>
          <p:cNvPr id="46083" name="Slide Number Placeholder 2"/>
          <p:cNvSpPr>
            <a:spLocks noGrp="1"/>
          </p:cNvSpPr>
          <p:nvPr>
            <p:ph type="sldNum" sz="quarter" idx="4294967295"/>
          </p:nvPr>
        </p:nvSpPr>
        <p:spPr bwMode="auto">
          <a:xfrm>
            <a:off x="4419600" y="6477000"/>
            <a:ext cx="733425" cy="274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itchFamily="18" charset="2"/>
              <a:buChar char=""/>
              <a:defRPr sz="3200">
                <a:solidFill>
                  <a:schemeClr val="tx1"/>
                </a:solidFill>
                <a:latin typeface="Corbel" pitchFamily="34" charset="0"/>
              </a:defRPr>
            </a:lvl1pPr>
            <a:lvl2pPr marL="742950" indent="-2857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a:spcBef>
                <a:spcPct val="20000"/>
              </a:spcBef>
              <a:buClr>
                <a:srgbClr val="6BB1C9"/>
              </a:buClr>
              <a:buFont typeface="Arial" charset="0"/>
              <a:buChar char="▪"/>
              <a:defRPr sz="2400">
                <a:solidFill>
                  <a:schemeClr val="tx1"/>
                </a:solidFill>
                <a:latin typeface="Corbel" pitchFamily="34" charset="0"/>
              </a:defRPr>
            </a:lvl3pPr>
            <a:lvl4pPr marL="1600200" indent="-228600">
              <a:spcBef>
                <a:spcPct val="20000"/>
              </a:spcBef>
              <a:buClr>
                <a:srgbClr val="6585CF"/>
              </a:buClr>
              <a:buFont typeface="Arial" charset="0"/>
              <a:buChar char="▪"/>
              <a:defRPr sz="2000">
                <a:solidFill>
                  <a:schemeClr val="tx1"/>
                </a:solidFill>
                <a:latin typeface="Corbel" pitchFamily="34" charset="0"/>
              </a:defRPr>
            </a:lvl4pPr>
            <a:lvl5pPr marL="2057400" indent="-228600">
              <a:spcBef>
                <a:spcPct val="20000"/>
              </a:spcBef>
              <a:buClr>
                <a:srgbClr val="7E6BC9"/>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a:buClrTx/>
              <a:buSzTx/>
              <a:buFontTx/>
              <a:buNone/>
            </a:pPr>
            <a:fld id="{1ED92DAF-9BD6-495C-A45A-747E0F3ECCC0}" type="slidenum">
              <a:rPr lang="en-US" altLang="en-US" sz="1200" smtClean="0">
                <a:solidFill>
                  <a:srgbClr val="3F3F3F"/>
                </a:solidFill>
                <a:latin typeface="Times New Roman" pitchFamily="18" charset="0"/>
              </a:rPr>
              <a:pPr>
                <a:buClrTx/>
                <a:buSzTx/>
                <a:buFontTx/>
                <a:buNone/>
              </a:pPr>
              <a:t>86</a:t>
            </a:fld>
            <a:endParaRPr lang="en-US" altLang="en-US" sz="1200">
              <a:solidFill>
                <a:srgbClr val="3F3F3F"/>
              </a:solidFill>
              <a:latin typeface="Times New Roman" pitchFamily="18" charset="0"/>
            </a:endParaRPr>
          </a:p>
        </p:txBody>
      </p:sp>
      <p:sp>
        <p:nvSpPr>
          <p:cNvPr id="3" name="Footer Placeholder 2"/>
          <p:cNvSpPr>
            <a:spLocks noGrp="1"/>
          </p:cNvSpPr>
          <p:nvPr>
            <p:ph type="ftr" sz="quarter" idx="4294967295"/>
          </p:nvPr>
        </p:nvSpPr>
        <p:spPr>
          <a:xfrm>
            <a:off x="533400" y="6503988"/>
            <a:ext cx="5508625" cy="274637"/>
          </a:xfrm>
          <a:prstGeom prst="rect">
            <a:avLst/>
          </a:prstGeom>
        </p:spPr>
        <p:txBody>
          <a:bodyPr/>
          <a:lstStyle/>
          <a:p>
            <a:pPr>
              <a:defRPr/>
            </a:pPr>
            <a:r>
              <a:rPr lang="en-US" sz="800"/>
              <a:t>(c) 2016 IEP Technologies - </a:t>
            </a:r>
            <a:r>
              <a:rPr lang="en-US" sz="800" err="1"/>
              <a:t>İzinsiz</a:t>
            </a:r>
            <a:r>
              <a:rPr lang="en-US" sz="800"/>
              <a:t> </a:t>
            </a:r>
            <a:r>
              <a:rPr lang="en-US" sz="800" err="1"/>
              <a:t>Kopyalanmaz</a:t>
            </a:r>
            <a:endParaRPr lang="en-US" sz="800"/>
          </a:p>
        </p:txBody>
      </p:sp>
      <p:pic>
        <p:nvPicPr>
          <p:cNvPr id="460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81175"/>
            <a:ext cx="4352925"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C6F3D"/>
                  </a:outerShdw>
                </a:effectLst>
              </a14:hiddenEffects>
            </a:ext>
          </a:extLst>
        </p:spPr>
      </p:pic>
      <p:pic>
        <p:nvPicPr>
          <p:cNvPr id="460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325" y="1776413"/>
            <a:ext cx="3952875" cy="334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C6F3D"/>
                  </a:outerShdw>
                </a:effectLst>
              </a14:hiddenEffects>
            </a:ext>
          </a:extLst>
        </p:spPr>
      </p:pic>
    </p:spTree>
    <p:extLst>
      <p:ext uri="{BB962C8B-B14F-4D97-AF65-F5344CB8AC3E}">
        <p14:creationId xmlns:p14="http://schemas.microsoft.com/office/powerpoint/2010/main" val="153881205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a:xfrm>
            <a:off x="76200" y="304800"/>
            <a:ext cx="8763000" cy="685800"/>
          </a:xfrm>
        </p:spPr>
        <p:txBody>
          <a:bodyPr>
            <a:noAutofit/>
          </a:bodyPr>
          <a:lstStyle/>
          <a:p>
            <a:pPr eaLnBrk="1" fontAlgn="auto" hangingPunct="1">
              <a:spcAft>
                <a:spcPts val="0"/>
              </a:spcAft>
              <a:defRPr/>
            </a:pPr>
            <a:r>
              <a:rPr lang="en-US" altLang="en-US" sz="4000" dirty="0"/>
              <a:t>NFPA</a:t>
            </a:r>
            <a:r>
              <a:rPr lang="tr-TR" altLang="en-US" sz="4000" dirty="0"/>
              <a:t> Standardları</a:t>
            </a:r>
            <a:endParaRPr lang="en-US" altLang="en-US" sz="4000" dirty="0"/>
          </a:p>
        </p:txBody>
      </p:sp>
      <p:sp>
        <p:nvSpPr>
          <p:cNvPr id="47107" name="Rectangle 1027"/>
          <p:cNvSpPr>
            <a:spLocks noGrp="1" noChangeArrowheads="1"/>
          </p:cNvSpPr>
          <p:nvPr>
            <p:ph type="body" sz="half" idx="1"/>
          </p:nvPr>
        </p:nvSpPr>
        <p:spPr>
          <a:xfrm>
            <a:off x="76200" y="1447800"/>
            <a:ext cx="8839200" cy="4114800"/>
          </a:xfrm>
        </p:spPr>
        <p:txBody>
          <a:bodyPr>
            <a:normAutofit fontScale="77500" lnSpcReduction="20000"/>
          </a:bodyPr>
          <a:lstStyle/>
          <a:p>
            <a:pPr eaLnBrk="1" hangingPunct="1">
              <a:lnSpc>
                <a:spcPct val="125000"/>
              </a:lnSpc>
              <a:buFontTx/>
              <a:buNone/>
            </a:pPr>
            <a:r>
              <a:rPr lang="en-US" altLang="en-US" sz="2400" dirty="0"/>
              <a:t>		</a:t>
            </a:r>
            <a:endParaRPr lang="en-US" altLang="en-US" sz="2400" b="1" dirty="0"/>
          </a:p>
          <a:p>
            <a:pPr marL="819150" lvl="1" eaLnBrk="1" hangingPunct="1">
              <a:lnSpc>
                <a:spcPct val="125000"/>
              </a:lnSpc>
              <a:buClr>
                <a:srgbClr val="FF9933"/>
              </a:buClr>
            </a:pPr>
            <a:r>
              <a:rPr lang="tr-TR" altLang="en-US" sz="2400" b="1" dirty="0">
                <a:latin typeface="Arial" charset="0"/>
                <a:ea typeface="Calibri" pitchFamily="34" charset="0"/>
                <a:cs typeface="Times New Roman" pitchFamily="18" charset="0"/>
              </a:rPr>
              <a:t>NFPA 652	</a:t>
            </a:r>
            <a:r>
              <a:rPr lang="tr-TR" altLang="en-US" sz="2400" dirty="0">
                <a:latin typeface="Arial" charset="0"/>
                <a:ea typeface="Calibri" pitchFamily="34" charset="0"/>
                <a:cs typeface="Times New Roman" pitchFamily="18" charset="0"/>
              </a:rPr>
              <a:t>Yanıcı/Parlayıcı Tozlar ve Toz Tehlike Analizleri</a:t>
            </a:r>
          </a:p>
          <a:p>
            <a:pPr marL="819150" lvl="1" eaLnBrk="1" hangingPunct="1">
              <a:lnSpc>
                <a:spcPct val="125000"/>
              </a:lnSpc>
              <a:buClr>
                <a:srgbClr val="FF9933"/>
              </a:buClr>
            </a:pPr>
            <a:r>
              <a:rPr lang="en-US" altLang="en-US" sz="2400" b="1" dirty="0">
                <a:latin typeface="Arial" charset="0"/>
                <a:ea typeface="Calibri" pitchFamily="34" charset="0"/>
                <a:cs typeface="Times New Roman" pitchFamily="18" charset="0"/>
              </a:rPr>
              <a:t>NFPA 654</a:t>
            </a:r>
            <a:r>
              <a:rPr lang="en-US" altLang="en-US" sz="2400" dirty="0">
                <a:latin typeface="Arial" charset="0"/>
                <a:ea typeface="Calibri" pitchFamily="34" charset="0"/>
                <a:cs typeface="Times New Roman" pitchFamily="18" charset="0"/>
              </a:rPr>
              <a:t>	</a:t>
            </a:r>
            <a:r>
              <a:rPr lang="en-US" altLang="en-US" sz="2400" dirty="0" err="1">
                <a:latin typeface="Arial" charset="0"/>
                <a:ea typeface="Calibri" pitchFamily="34" charset="0"/>
                <a:cs typeface="Times New Roman" pitchFamily="18" charset="0"/>
              </a:rPr>
              <a:t>Yanabilir</a:t>
            </a:r>
            <a:r>
              <a:rPr lang="tr-TR" altLang="en-US" sz="2400" dirty="0">
                <a:latin typeface="Arial" charset="0"/>
                <a:ea typeface="Calibri" pitchFamily="34" charset="0"/>
                <a:cs typeface="Times New Roman" pitchFamily="18" charset="0"/>
              </a:rPr>
              <a:t>/patlayabilir tozlar ve parçacıkları işleyen tesisler</a:t>
            </a:r>
            <a:endParaRPr lang="en-US" altLang="en-US" sz="2400" dirty="0">
              <a:latin typeface="Arial" charset="0"/>
              <a:ea typeface="Calibri" pitchFamily="34" charset="0"/>
              <a:cs typeface="Times New Roman" pitchFamily="18" charset="0"/>
            </a:endParaRPr>
          </a:p>
          <a:p>
            <a:pPr marL="819150" lvl="1" eaLnBrk="1" hangingPunct="1">
              <a:lnSpc>
                <a:spcPct val="125000"/>
              </a:lnSpc>
              <a:buClr>
                <a:srgbClr val="FF9933"/>
              </a:buClr>
            </a:pPr>
            <a:r>
              <a:rPr lang="en-US" altLang="en-US" sz="2400" dirty="0">
                <a:latin typeface="Arial" charset="0"/>
                <a:ea typeface="Calibri" pitchFamily="34" charset="0"/>
                <a:cs typeface="Times New Roman" pitchFamily="18" charset="0"/>
              </a:rPr>
              <a:t>NFPA 664	</a:t>
            </a:r>
            <a:r>
              <a:rPr lang="tr-TR" altLang="en-US" sz="2400" dirty="0">
                <a:latin typeface="Arial" charset="0"/>
                <a:ea typeface="Calibri" pitchFamily="34" charset="0"/>
                <a:cs typeface="Times New Roman" pitchFamily="18" charset="0"/>
              </a:rPr>
              <a:t>Odun işleyen prosesler</a:t>
            </a:r>
          </a:p>
          <a:p>
            <a:pPr marL="819150" lvl="1" eaLnBrk="1" hangingPunct="1">
              <a:lnSpc>
                <a:spcPct val="125000"/>
              </a:lnSpc>
              <a:buClr>
                <a:srgbClr val="FF9933"/>
              </a:buClr>
            </a:pPr>
            <a:r>
              <a:rPr lang="tr-TR" altLang="en-US" sz="2400" dirty="0">
                <a:latin typeface="Arial" charset="0"/>
                <a:ea typeface="Calibri" pitchFamily="34" charset="0"/>
                <a:cs typeface="Times New Roman" pitchFamily="18" charset="0"/>
              </a:rPr>
              <a:t>NFPA 61		Gıda ve Tahıl Tozları işleyen prosesler</a:t>
            </a:r>
            <a:endParaRPr lang="en-US" altLang="en-US" sz="2400" dirty="0">
              <a:latin typeface="Arial" charset="0"/>
              <a:ea typeface="Calibri" pitchFamily="34" charset="0"/>
              <a:cs typeface="Times New Roman" pitchFamily="18" charset="0"/>
            </a:endParaRPr>
          </a:p>
          <a:p>
            <a:pPr marL="819150" lvl="1" eaLnBrk="1" hangingPunct="1">
              <a:lnSpc>
                <a:spcPct val="125000"/>
              </a:lnSpc>
              <a:buClr>
                <a:srgbClr val="FF9933"/>
              </a:buClr>
            </a:pPr>
            <a:r>
              <a:rPr lang="en-US" altLang="en-US" sz="2400" dirty="0">
                <a:latin typeface="Arial" charset="0"/>
                <a:ea typeface="Calibri" pitchFamily="34" charset="0"/>
                <a:cs typeface="Times New Roman" pitchFamily="18" charset="0"/>
              </a:rPr>
              <a:t>NFPA 484	Metal </a:t>
            </a:r>
            <a:r>
              <a:rPr lang="tr-TR" altLang="en-US" sz="2400" dirty="0">
                <a:latin typeface="Arial" charset="0"/>
                <a:ea typeface="Calibri" pitchFamily="34" charset="0"/>
                <a:cs typeface="Times New Roman" pitchFamily="18" charset="0"/>
              </a:rPr>
              <a:t> tozları</a:t>
            </a:r>
            <a:endParaRPr lang="en-US" altLang="en-US" sz="2400" dirty="0">
              <a:latin typeface="Arial" charset="0"/>
              <a:ea typeface="Calibri" pitchFamily="34" charset="0"/>
              <a:cs typeface="Times New Roman" pitchFamily="18" charset="0"/>
            </a:endParaRPr>
          </a:p>
          <a:p>
            <a:pPr marL="819150" lvl="1" eaLnBrk="1" hangingPunct="1">
              <a:lnSpc>
                <a:spcPct val="125000"/>
              </a:lnSpc>
              <a:buClr>
                <a:srgbClr val="FF9933"/>
              </a:buClr>
            </a:pPr>
            <a:r>
              <a:rPr lang="en-US" altLang="en-US" sz="2400" dirty="0">
                <a:latin typeface="Arial" charset="0"/>
                <a:ea typeface="Calibri" pitchFamily="34" charset="0"/>
                <a:cs typeface="Times New Roman" pitchFamily="18" charset="0"/>
              </a:rPr>
              <a:t>NFPA 30B	Aerosol </a:t>
            </a:r>
            <a:r>
              <a:rPr lang="tr-TR" altLang="en-US" sz="2400" dirty="0">
                <a:latin typeface="Arial" charset="0"/>
                <a:ea typeface="Calibri" pitchFamily="34" charset="0"/>
                <a:cs typeface="Times New Roman" pitchFamily="18" charset="0"/>
              </a:rPr>
              <a:t>ürünleri</a:t>
            </a:r>
            <a:endParaRPr lang="en-US" altLang="en-US" sz="2400" dirty="0">
              <a:latin typeface="Arial" charset="0"/>
              <a:ea typeface="Calibri" pitchFamily="34" charset="0"/>
              <a:cs typeface="Times New Roman" pitchFamily="18" charset="0"/>
            </a:endParaRPr>
          </a:p>
          <a:p>
            <a:pPr marL="819150" lvl="1" eaLnBrk="1" hangingPunct="1">
              <a:lnSpc>
                <a:spcPct val="125000"/>
              </a:lnSpc>
              <a:buClr>
                <a:srgbClr val="FF9933"/>
              </a:buClr>
            </a:pPr>
            <a:r>
              <a:rPr lang="en-US" altLang="en-US" sz="2400" dirty="0">
                <a:latin typeface="Arial" charset="0"/>
                <a:ea typeface="Calibri" pitchFamily="34" charset="0"/>
                <a:cs typeface="Times New Roman" pitchFamily="18" charset="0"/>
              </a:rPr>
              <a:t>NFPA 68	</a:t>
            </a:r>
            <a:r>
              <a:rPr lang="tr-TR" altLang="en-US" sz="2400" dirty="0">
                <a:latin typeface="Arial" charset="0"/>
                <a:ea typeface="Calibri" pitchFamily="34" charset="0"/>
                <a:cs typeface="Times New Roman" pitchFamily="18" charset="0"/>
              </a:rPr>
              <a:t>	Patlama </a:t>
            </a:r>
            <a:r>
              <a:rPr lang="en-US" altLang="en-US" sz="2400" dirty="0" err="1">
                <a:latin typeface="Arial" charset="0"/>
                <a:ea typeface="Calibri" pitchFamily="34" charset="0"/>
                <a:cs typeface="Times New Roman" pitchFamily="18" charset="0"/>
              </a:rPr>
              <a:t>kapaklar</a:t>
            </a:r>
            <a:r>
              <a:rPr lang="tr-TR" altLang="en-US" sz="2400" dirty="0">
                <a:latin typeface="Arial" charset="0"/>
                <a:ea typeface="Calibri" pitchFamily="34" charset="0"/>
                <a:cs typeface="Times New Roman" pitchFamily="18" charset="0"/>
              </a:rPr>
              <a:t>ı</a:t>
            </a:r>
            <a:endParaRPr lang="en-US" altLang="en-US" sz="2400" dirty="0">
              <a:latin typeface="Arial" charset="0"/>
              <a:ea typeface="Calibri" pitchFamily="34" charset="0"/>
              <a:cs typeface="Times New Roman" pitchFamily="18" charset="0"/>
            </a:endParaRPr>
          </a:p>
          <a:p>
            <a:pPr marL="819150" lvl="1" eaLnBrk="1" hangingPunct="1">
              <a:lnSpc>
                <a:spcPct val="125000"/>
              </a:lnSpc>
              <a:buClr>
                <a:srgbClr val="FF9933"/>
              </a:buClr>
            </a:pPr>
            <a:r>
              <a:rPr lang="en-US" altLang="en-US" sz="2400" dirty="0">
                <a:latin typeface="Arial" charset="0"/>
                <a:ea typeface="Calibri" pitchFamily="34" charset="0"/>
                <a:cs typeface="Times New Roman" pitchFamily="18" charset="0"/>
              </a:rPr>
              <a:t>NFPA 69	</a:t>
            </a:r>
            <a:r>
              <a:rPr lang="tr-TR" altLang="en-US" sz="2400" dirty="0">
                <a:latin typeface="Arial" charset="0"/>
                <a:ea typeface="Calibri" pitchFamily="34" charset="0"/>
                <a:cs typeface="Times New Roman" pitchFamily="18" charset="0"/>
              </a:rPr>
              <a:t>	Patlama</a:t>
            </a:r>
            <a:r>
              <a:rPr lang="en-US" altLang="en-US" sz="2400" dirty="0">
                <a:latin typeface="Arial" charset="0"/>
                <a:ea typeface="Calibri" pitchFamily="34" charset="0"/>
                <a:cs typeface="Times New Roman" pitchFamily="18" charset="0"/>
              </a:rPr>
              <a:t>lar</a:t>
            </a:r>
            <a:r>
              <a:rPr lang="tr-TR" altLang="en-US" sz="2400" dirty="0">
                <a:latin typeface="Arial" charset="0"/>
                <a:ea typeface="Calibri" pitchFamily="34" charset="0"/>
                <a:cs typeface="Times New Roman" pitchFamily="18" charset="0"/>
              </a:rPr>
              <a:t>ı Engelleyici Sistemler</a:t>
            </a:r>
            <a:endParaRPr lang="en-US" altLang="en-US" sz="2400" dirty="0">
              <a:latin typeface="Arial" charset="0"/>
              <a:ea typeface="Calibri" pitchFamily="34" charset="0"/>
              <a:cs typeface="Times New Roman" pitchFamily="18" charset="0"/>
            </a:endParaRPr>
          </a:p>
          <a:p>
            <a:pPr marL="819150" lvl="1" eaLnBrk="1" hangingPunct="1">
              <a:lnSpc>
                <a:spcPct val="125000"/>
              </a:lnSpc>
              <a:buClr>
                <a:srgbClr val="FF9933"/>
              </a:buClr>
            </a:pPr>
            <a:r>
              <a:rPr lang="en-US" altLang="en-US" sz="2400" dirty="0">
                <a:latin typeface="Arial" charset="0"/>
                <a:ea typeface="Calibri" pitchFamily="34" charset="0"/>
                <a:cs typeface="Times New Roman" pitchFamily="18" charset="0"/>
              </a:rPr>
              <a:t>NFPA 85	</a:t>
            </a:r>
            <a:r>
              <a:rPr lang="tr-TR" altLang="en-US" sz="2400" dirty="0">
                <a:latin typeface="Arial" charset="0"/>
                <a:ea typeface="Calibri" pitchFamily="34" charset="0"/>
                <a:cs typeface="Times New Roman" pitchFamily="18" charset="0"/>
              </a:rPr>
              <a:t>	</a:t>
            </a:r>
            <a:r>
              <a:rPr lang="en-US" altLang="en-US" sz="2400" dirty="0">
                <a:latin typeface="Arial" charset="0"/>
                <a:ea typeface="Calibri" pitchFamily="34" charset="0"/>
                <a:cs typeface="Times New Roman" pitchFamily="18" charset="0"/>
              </a:rPr>
              <a:t>Kazan </a:t>
            </a:r>
            <a:r>
              <a:rPr lang="en-US" altLang="en-US" sz="2400" dirty="0" err="1">
                <a:latin typeface="Arial" charset="0"/>
                <a:ea typeface="Calibri" pitchFamily="34" charset="0"/>
                <a:cs typeface="Times New Roman" pitchFamily="18" charset="0"/>
              </a:rPr>
              <a:t>ve</a:t>
            </a:r>
            <a:r>
              <a:rPr lang="en-US" altLang="en-US" sz="2400" dirty="0">
                <a:latin typeface="Arial" charset="0"/>
                <a:ea typeface="Calibri" pitchFamily="34" charset="0"/>
                <a:cs typeface="Times New Roman" pitchFamily="18" charset="0"/>
              </a:rPr>
              <a:t> </a:t>
            </a:r>
            <a:r>
              <a:rPr lang="en-US" altLang="en-US" sz="2400" dirty="0" err="1">
                <a:latin typeface="Arial" charset="0"/>
                <a:ea typeface="Calibri" pitchFamily="34" charset="0"/>
                <a:cs typeface="Times New Roman" pitchFamily="18" charset="0"/>
              </a:rPr>
              <a:t>Yakma</a:t>
            </a:r>
            <a:r>
              <a:rPr lang="en-US" altLang="en-US" sz="2400" dirty="0">
                <a:latin typeface="Arial" charset="0"/>
                <a:ea typeface="Calibri" pitchFamily="34" charset="0"/>
                <a:cs typeface="Times New Roman" pitchFamily="18" charset="0"/>
              </a:rPr>
              <a:t> </a:t>
            </a:r>
            <a:r>
              <a:rPr lang="en-US" altLang="en-US" sz="2400" dirty="0" err="1">
                <a:latin typeface="Arial" charset="0"/>
                <a:ea typeface="Calibri" pitchFamily="34" charset="0"/>
                <a:cs typeface="Times New Roman" pitchFamily="18" charset="0"/>
              </a:rPr>
              <a:t>Sistemleri</a:t>
            </a:r>
            <a:r>
              <a:rPr lang="tr-TR" altLang="en-US" sz="2400" dirty="0">
                <a:latin typeface="Arial" charset="0"/>
                <a:ea typeface="Calibri" pitchFamily="34" charset="0"/>
                <a:cs typeface="Times New Roman" pitchFamily="18" charset="0"/>
              </a:rPr>
              <a:t> (kömür)</a:t>
            </a:r>
            <a:endParaRPr lang="en-US" altLang="en-US" sz="2400" dirty="0">
              <a:latin typeface="Arial" charset="0"/>
              <a:ea typeface="Calibri" pitchFamily="34" charset="0"/>
              <a:cs typeface="Times New Roman" pitchFamily="18" charset="0"/>
            </a:endParaRPr>
          </a:p>
          <a:p>
            <a:pPr marL="1085850" lvl="2" eaLnBrk="1" hangingPunct="1">
              <a:lnSpc>
                <a:spcPct val="125000"/>
              </a:lnSpc>
              <a:buClr>
                <a:srgbClr val="FF9933"/>
              </a:buClr>
            </a:pPr>
            <a:endParaRPr lang="en-US" altLang="en-US" sz="2000" dirty="0"/>
          </a:p>
          <a:p>
            <a:pPr marL="1085850" lvl="2" eaLnBrk="1" hangingPunct="1">
              <a:lnSpc>
                <a:spcPct val="125000"/>
              </a:lnSpc>
              <a:buClr>
                <a:srgbClr val="FF9933"/>
              </a:buClr>
              <a:buFontTx/>
              <a:buNone/>
            </a:pPr>
            <a:endParaRPr lang="en-US" altLang="en-US" sz="2000" dirty="0"/>
          </a:p>
          <a:p>
            <a:pPr eaLnBrk="1" hangingPunct="1">
              <a:buFontTx/>
              <a:buNone/>
            </a:pPr>
            <a:endParaRPr lang="en-US" altLang="en-US" sz="1800" dirty="0">
              <a:solidFill>
                <a:srgbClr val="FF9933"/>
              </a:solidFill>
            </a:endParaRPr>
          </a:p>
        </p:txBody>
      </p:sp>
      <p:sp>
        <p:nvSpPr>
          <p:cNvPr id="47108" name="Footer Placeholder 1"/>
          <p:cNvSpPr txBox="1">
            <a:spLocks/>
          </p:cNvSpPr>
          <p:nvPr/>
        </p:nvSpPr>
        <p:spPr bwMode="auto">
          <a:xfrm>
            <a:off x="152400" y="6477000"/>
            <a:ext cx="5508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80000"/>
              <a:buFont typeface="Wingdings 2" pitchFamily="18" charset="2"/>
              <a:buChar char=""/>
              <a:defRPr sz="3200">
                <a:solidFill>
                  <a:schemeClr val="tx1"/>
                </a:solidFill>
                <a:latin typeface="Corbel" pitchFamily="34" charset="0"/>
              </a:defRPr>
            </a:lvl1pPr>
            <a:lvl2pPr marL="730250" indent="-27305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995363" indent="-228600">
              <a:spcBef>
                <a:spcPct val="20000"/>
              </a:spcBef>
              <a:buClr>
                <a:srgbClr val="6BB1C9"/>
              </a:buClr>
              <a:buFont typeface="Arial" charset="0"/>
              <a:buChar char="▪"/>
              <a:defRPr sz="2400">
                <a:solidFill>
                  <a:schemeClr val="tx1"/>
                </a:solidFill>
                <a:latin typeface="Corbel" pitchFamily="34" charset="0"/>
              </a:defRPr>
            </a:lvl3pPr>
            <a:lvl4pPr marL="1216025" indent="-182563">
              <a:spcBef>
                <a:spcPct val="20000"/>
              </a:spcBef>
              <a:buClr>
                <a:srgbClr val="6585CF"/>
              </a:buClr>
              <a:buFont typeface="Arial" charset="0"/>
              <a:buChar char="▪"/>
              <a:defRPr sz="2000">
                <a:solidFill>
                  <a:schemeClr val="tx1"/>
                </a:solidFill>
                <a:latin typeface="Corbel" pitchFamily="34" charset="0"/>
              </a:defRPr>
            </a:lvl4pPr>
            <a:lvl5pPr marL="1425575" indent="-182563">
              <a:spcBef>
                <a:spcPct val="20000"/>
              </a:spcBef>
              <a:buClr>
                <a:srgbClr val="7E6BC9"/>
              </a:buClr>
              <a:buFont typeface="Wingdings 3" pitchFamily="18" charset="2"/>
              <a:buChar char=""/>
              <a:defRPr sz="2000">
                <a:solidFill>
                  <a:schemeClr val="tx1"/>
                </a:solidFill>
                <a:latin typeface="Corbel" pitchFamily="34" charset="0"/>
              </a:defRPr>
            </a:lvl5pPr>
            <a:lvl6pPr marL="1882775" indent="-182563"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6pPr>
            <a:lvl7pPr marL="2339975" indent="-182563"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7pPr>
            <a:lvl8pPr marL="2797175" indent="-182563"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8pPr>
            <a:lvl9pPr marL="3254375" indent="-182563" eaLnBrk="0" fontAlgn="base" hangingPunct="0">
              <a:spcBef>
                <a:spcPct val="20000"/>
              </a:spcBef>
              <a:spcAft>
                <a:spcPct val="0"/>
              </a:spcAft>
              <a:buClr>
                <a:srgbClr val="7E6BC9"/>
              </a:buClr>
              <a:buFont typeface="Wingdings 3" pitchFamily="18" charset="2"/>
              <a:buChar char=""/>
              <a:defRPr sz="2000">
                <a:solidFill>
                  <a:schemeClr val="tx1"/>
                </a:solidFill>
                <a:latin typeface="Corbel" pitchFamily="34" charset="0"/>
              </a:defRPr>
            </a:lvl9pPr>
          </a:lstStyle>
          <a:p>
            <a:pPr>
              <a:buClrTx/>
              <a:buSzTx/>
              <a:buFontTx/>
              <a:buNone/>
            </a:pPr>
            <a:r>
              <a:rPr lang="en-US" altLang="en-US" sz="800">
                <a:latin typeface="Times New Roman" pitchFamily="18" charset="0"/>
              </a:rPr>
              <a:t>(c) 2016 IEP Technologies A.S. - İzinsiz Kopyalanmaz</a:t>
            </a:r>
          </a:p>
        </p:txBody>
      </p:sp>
    </p:spTree>
    <p:extLst>
      <p:ext uri="{BB962C8B-B14F-4D97-AF65-F5344CB8AC3E}">
        <p14:creationId xmlns:p14="http://schemas.microsoft.com/office/powerpoint/2010/main" val="368982702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a:xfrm>
            <a:off x="76200" y="304800"/>
            <a:ext cx="8763000" cy="685800"/>
          </a:xfrm>
        </p:spPr>
        <p:txBody>
          <a:bodyPr>
            <a:noAutofit/>
          </a:bodyPr>
          <a:lstStyle/>
          <a:p>
            <a:pPr eaLnBrk="1" fontAlgn="auto" hangingPunct="1">
              <a:spcAft>
                <a:spcPts val="0"/>
              </a:spcAft>
              <a:defRPr/>
            </a:pPr>
            <a:r>
              <a:rPr lang="en-US" altLang="en-US" sz="4000" dirty="0"/>
              <a:t>FM Datasheets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070620"/>
            <a:ext cx="5714255" cy="134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2276872"/>
            <a:ext cx="5641925" cy="1357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3789040"/>
            <a:ext cx="5598493" cy="129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6942" y="5088312"/>
            <a:ext cx="5381899" cy="1372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655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6406" y="195039"/>
            <a:ext cx="8229600" cy="1143000"/>
          </a:xfrm>
        </p:spPr>
        <p:txBody>
          <a:bodyPr>
            <a:normAutofit/>
          </a:bodyPr>
          <a:lstStyle/>
          <a:p>
            <a:pPr algn="l"/>
            <a:r>
              <a:rPr lang="tr-TR" dirty="0"/>
              <a:t>Bizde toz patlaması olmaz.../Kağıt</a:t>
            </a:r>
          </a:p>
        </p:txBody>
      </p:sp>
      <p:pic>
        <p:nvPicPr>
          <p:cNvPr id="3" name="Picture 2">
            <a:extLst>
              <a:ext uri="{FF2B5EF4-FFF2-40B4-BE49-F238E27FC236}">
                <a16:creationId xmlns:a16="http://schemas.microsoft.com/office/drawing/2014/main" id="{45B02B40-6F58-4072-97F7-DD99754CE5E1}"/>
              </a:ext>
            </a:extLst>
          </p:cNvPr>
          <p:cNvPicPr>
            <a:picLocks noChangeAspect="1"/>
          </p:cNvPicPr>
          <p:nvPr/>
        </p:nvPicPr>
        <p:blipFill>
          <a:blip r:embed="rId2"/>
          <a:stretch>
            <a:fillRect/>
          </a:stretch>
        </p:blipFill>
        <p:spPr>
          <a:xfrm>
            <a:off x="179512" y="1551012"/>
            <a:ext cx="8808720" cy="4686300"/>
          </a:xfrm>
          <a:prstGeom prst="rect">
            <a:avLst/>
          </a:prstGeom>
        </p:spPr>
      </p:pic>
    </p:spTree>
    <p:extLst>
      <p:ext uri="{BB962C8B-B14F-4D97-AF65-F5344CB8AC3E}">
        <p14:creationId xmlns:p14="http://schemas.microsoft.com/office/powerpoint/2010/main" val="9727658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EP Technologies 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IEP Technologies Presentation</Template>
  <TotalTime>0</TotalTime>
  <Words>8978</Words>
  <Application>Microsoft Office PowerPoint</Application>
  <PresentationFormat>On-screen Show (4:3)</PresentationFormat>
  <Paragraphs>1289</Paragraphs>
  <Slides>88</Slides>
  <Notes>42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5</vt:i4>
      </vt:variant>
      <vt:variant>
        <vt:lpstr>Slide Titles</vt:lpstr>
      </vt:variant>
      <vt:variant>
        <vt:i4>88</vt:i4>
      </vt:variant>
    </vt:vector>
  </HeadingPairs>
  <TitlesOfParts>
    <vt:vector size="100" baseType="lpstr">
      <vt:lpstr>Arial</vt:lpstr>
      <vt:lpstr>Calibri</vt:lpstr>
      <vt:lpstr>Corbel</vt:lpstr>
      <vt:lpstr>Times New Roman</vt:lpstr>
      <vt:lpstr>Wingdings</vt:lpstr>
      <vt:lpstr>Wingdings 2</vt:lpstr>
      <vt:lpstr>IEP Technologies Content Slides</vt:lpstr>
      <vt:lpstr>think-cell Slide</vt:lpstr>
      <vt:lpstr>think-cell Folie</vt:lpstr>
      <vt:lpstr>Microsoft Excel 97-2003 Worksheet</vt:lpstr>
      <vt:lpstr>Worksheet</vt:lpstr>
      <vt:lpstr>CorelDRAW</vt:lpstr>
      <vt:lpstr>PowerPoint Presentation</vt:lpstr>
      <vt:lpstr>IEP Technologies Hakkında</vt:lpstr>
      <vt:lpstr>IEP Technologies Hakkında</vt:lpstr>
      <vt:lpstr>Toz Patlar mı ?  Bizde toz patlaması olmaz...  Bizim malzememiz patlayıcı değil ...  Bizim ekipmanda yüksek basınç yok...  Bizde bugüne kadar hiçbir olay yaşanmadı...</vt:lpstr>
      <vt:lpstr>Bizde Patlama Olmaz – Yem/Tahıl</vt:lpstr>
      <vt:lpstr>Bizde Patlama Olmaz- Yem/Tahıl</vt:lpstr>
      <vt:lpstr>Bizde toz patlaması olmaz.../Ahşap</vt:lpstr>
      <vt:lpstr>Bizde toz patlaması olmaz.../Kağıt</vt:lpstr>
      <vt:lpstr>Bizde toz patlaması olmaz.../Kağıt</vt:lpstr>
      <vt:lpstr>Bizde Patlama Olmas.../Geri Dönüşüm</vt:lpstr>
      <vt:lpstr>Kovalı Elevatör Patlaması</vt:lpstr>
      <vt:lpstr>Tahıl Deposu Patlaması</vt:lpstr>
      <vt:lpstr>Şeker FabrikasıPatlaması</vt:lpstr>
      <vt:lpstr>Metal - Jant Fabrikası Metal Tozu Patlaması</vt:lpstr>
      <vt:lpstr>Boya Sektörü – Filtre Patlaması</vt:lpstr>
      <vt:lpstr>Gıda– Süt Tozu Üretimi Kurutma Sistemi Patlaması</vt:lpstr>
      <vt:lpstr>Toz Tehlike Analizleri</vt:lpstr>
      <vt:lpstr>Toz Patlamaları – Nasıl Oluşur?</vt:lpstr>
      <vt:lpstr>PATLAMA RİSKİ TAHMİNİ</vt:lpstr>
      <vt:lpstr>Riskli Endüstriler ve Maddeler</vt:lpstr>
      <vt:lpstr>Riskli Endüstriler ve Maddeler</vt:lpstr>
      <vt:lpstr>Riskli Ekipmanlar</vt:lpstr>
      <vt:lpstr>Sigorta İstatistikleri- Ekipman Hasarları</vt:lpstr>
      <vt:lpstr>İkincil Patlamalar: Kontrolsüz Risk</vt:lpstr>
      <vt:lpstr>Ortama Toz Kaçakları</vt:lpstr>
      <vt:lpstr>Ortamda Toz Birilimi: İkincil Patlamalar</vt:lpstr>
      <vt:lpstr>Ortamda Toz Birilimi: İkincil Patlamalar</vt:lpstr>
      <vt:lpstr>Ortamda Toz Birilimi: İkincil Patlamalar</vt:lpstr>
      <vt:lpstr>Tehlikeli Bölge / ZONE Sınıfları (TOZ)</vt:lpstr>
      <vt:lpstr>Hangi Toz Daha Kolay Alevlenir?</vt:lpstr>
      <vt:lpstr>Parçacık Büyüklüğü ve Havada Asılı Kalma Süresi</vt:lpstr>
      <vt:lpstr>Patlayıcı Tozların Özellikleri</vt:lpstr>
      <vt:lpstr>Patlayıcı Toz St Sınıflandırılması</vt:lpstr>
      <vt:lpstr>Toz Malzemelerin Patlama Özellikleri</vt:lpstr>
      <vt:lpstr>İçten Yanma – Malzeme Birikimi ve Alevlenme İlişkisi</vt:lpstr>
      <vt:lpstr>MIE Alevlenme Enerjisi ve Risk Analizi İlişkisi</vt:lpstr>
      <vt:lpstr>Malzeme bilgisi proses risk analizinde nerelerde kullanılır?</vt:lpstr>
      <vt:lpstr>Tehlikeli Bölge / ZONE Sınıfları (TOZ)</vt:lpstr>
      <vt:lpstr>ZONE Sınıfı Örnekleri – Sprey Kurutucu</vt:lpstr>
      <vt:lpstr>Aşırı Toz Birikimi – ZONE 22 Alanlar</vt:lpstr>
      <vt:lpstr>Alev Kaynakları- EN1127-1</vt:lpstr>
      <vt:lpstr>Alev Kaynakları- EN1127-1</vt:lpstr>
      <vt:lpstr>Alev Kaynakları</vt:lpstr>
      <vt:lpstr>Yabancı Malzemeler</vt:lpstr>
      <vt:lpstr>Kıvılcım - Elektrosatik Boşalım</vt:lpstr>
      <vt:lpstr>Alev Kaynakları</vt:lpstr>
      <vt:lpstr>Proses Ekipmanlarında Olası Alev Kaynakları</vt:lpstr>
      <vt:lpstr>Toz Patlama Risklerini Nasıl Azaltabiliriz ?</vt:lpstr>
      <vt:lpstr>Patlama Korunma</vt:lpstr>
      <vt:lpstr>Patlama Engelleme</vt:lpstr>
      <vt:lpstr>Elektrosatik Kontroller</vt:lpstr>
      <vt:lpstr>Kıvılcım Algılama ve Sönümleme</vt:lpstr>
      <vt:lpstr>Kıvılcım Algılama ve Sönümleme</vt:lpstr>
      <vt:lpstr>IEP Uygulamalar – Filtreler</vt:lpstr>
      <vt:lpstr>Uygulamalar - Tozsuzlaştırma</vt:lpstr>
      <vt:lpstr>Uygulamalar – Pelet Presleri</vt:lpstr>
      <vt:lpstr>Uygulamalar – Silo ve Bunkerler</vt:lpstr>
      <vt:lpstr>Patlama Korunma Sistemi Seçimi</vt:lpstr>
      <vt:lpstr>Patlama Tahliye</vt:lpstr>
      <vt:lpstr>Patlama Tahliye / Vent</vt:lpstr>
      <vt:lpstr>Patlama Tahliye / Patlama Kapakları</vt:lpstr>
      <vt:lpstr>Patlama Tahliye Kapakları</vt:lpstr>
      <vt:lpstr>Filtrelerde Patlama Kapak Kullanımı</vt:lpstr>
      <vt:lpstr>Elevatörlerde Patlama Kapağı Kullanımı</vt:lpstr>
      <vt:lpstr>Patlama Tahliye Kapakları - Elevatörler</vt:lpstr>
      <vt:lpstr>Silolarda Patlama Kapağı Kullanımı</vt:lpstr>
      <vt:lpstr>Alevsiz Patlama Kapağı</vt:lpstr>
      <vt:lpstr>IV8 Alevsiz Patlama Kapağı</vt:lpstr>
      <vt:lpstr>Alevsiz Patlama Kapakları -VDI 2263 8.1</vt:lpstr>
      <vt:lpstr>100% Pasif Korunma Çözümü</vt:lpstr>
      <vt:lpstr>Patlama Söndürme</vt:lpstr>
      <vt:lpstr>Patlama Söndürme</vt:lpstr>
      <vt:lpstr>Dinamik Patlama Basıncı Algılama</vt:lpstr>
      <vt:lpstr>Örnek: Kurutucular</vt:lpstr>
      <vt:lpstr>Örnek: Kurutucular</vt:lpstr>
      <vt:lpstr>Örnek: Değirmenler/Transfer Hatları</vt:lpstr>
      <vt:lpstr>Patlama İzolasyonu</vt:lpstr>
      <vt:lpstr>Patlama İzolasyonu</vt:lpstr>
      <vt:lpstr>Patlama İzolasyonu</vt:lpstr>
      <vt:lpstr>Patlama İzolasyonu</vt:lpstr>
      <vt:lpstr>Patlama Korunma Olmadığı Zaman</vt:lpstr>
      <vt:lpstr>PowerPoint Presentation</vt:lpstr>
      <vt:lpstr>PowerPoint Presentation</vt:lpstr>
      <vt:lpstr>Kanunlar ve Standartlar</vt:lpstr>
      <vt:lpstr>DIN/EN Standardları</vt:lpstr>
      <vt:lpstr>VDI Standardları</vt:lpstr>
      <vt:lpstr>NFPA Standardları</vt:lpstr>
      <vt:lpstr>FM Datasheets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Tognini, Sigfrido</dc:creator>
  <cp:lastModifiedBy>Emre Ergun</cp:lastModifiedBy>
  <cp:revision>328</cp:revision>
  <dcterms:created xsi:type="dcterms:W3CDTF">2013-08-19T19:46:44Z</dcterms:created>
  <dcterms:modified xsi:type="dcterms:W3CDTF">2022-05-17T17:27:40Z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efbb47-5769-4b89-8228-89f91b00484a_Enabled">
    <vt:lpwstr>true</vt:lpwstr>
  </property>
  <property fmtid="{D5CDD505-2E9C-101B-9397-08002B2CF9AE}" pid="3" name="MSIP_Label_11efbb47-5769-4b89-8228-89f91b00484a_SetDate">
    <vt:lpwstr>2022-05-17T04:39:08Z</vt:lpwstr>
  </property>
  <property fmtid="{D5CDD505-2E9C-101B-9397-08002B2CF9AE}" pid="4" name="MSIP_Label_11efbb47-5769-4b89-8228-89f91b00484a_Method">
    <vt:lpwstr>Privileged</vt:lpwstr>
  </property>
  <property fmtid="{D5CDD505-2E9C-101B-9397-08002B2CF9AE}" pid="5" name="MSIP_Label_11efbb47-5769-4b89-8228-89f91b00484a_Name">
    <vt:lpwstr>Public usage - Test</vt:lpwstr>
  </property>
  <property fmtid="{D5CDD505-2E9C-101B-9397-08002B2CF9AE}" pid="6" name="MSIP_Label_11efbb47-5769-4b89-8228-89f91b00484a_SiteId">
    <vt:lpwstr>f1a83131-973f-4a13-8a50-096e0414cef0</vt:lpwstr>
  </property>
  <property fmtid="{D5CDD505-2E9C-101B-9397-08002B2CF9AE}" pid="7" name="MSIP_Label_11efbb47-5769-4b89-8228-89f91b00484a_ActionId">
    <vt:lpwstr>35087e73-8204-48bb-8d3f-5d0bec863c29</vt:lpwstr>
  </property>
  <property fmtid="{D5CDD505-2E9C-101B-9397-08002B2CF9AE}" pid="8" name="MSIP_Label_11efbb47-5769-4b89-8228-89f91b00484a_ContentBits">
    <vt:lpwstr>0</vt:lpwstr>
  </property>
</Properties>
</file>