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61" r:id="rId4"/>
    <p:sldId id="302" r:id="rId5"/>
    <p:sldId id="282" r:id="rId6"/>
    <p:sldId id="284" r:id="rId7"/>
    <p:sldId id="285" r:id="rId8"/>
    <p:sldId id="292" r:id="rId9"/>
    <p:sldId id="369" r:id="rId10"/>
    <p:sldId id="303" r:id="rId11"/>
    <p:sldId id="394" r:id="rId12"/>
    <p:sldId id="395" r:id="rId13"/>
    <p:sldId id="396" r:id="rId14"/>
    <p:sldId id="397" r:id="rId15"/>
    <p:sldId id="398" r:id="rId16"/>
    <p:sldId id="399" r:id="rId17"/>
    <p:sldId id="400" r:id="rId18"/>
    <p:sldId id="401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8" r:id="rId33"/>
    <p:sldId id="419" r:id="rId34"/>
    <p:sldId id="420" r:id="rId35"/>
    <p:sldId id="416" r:id="rId36"/>
    <p:sldId id="386" r:id="rId37"/>
    <p:sldId id="341" r:id="rId38"/>
    <p:sldId id="381" r:id="rId39"/>
    <p:sldId id="382" r:id="rId40"/>
    <p:sldId id="289" r:id="rId41"/>
    <p:sldId id="290" r:id="rId42"/>
    <p:sldId id="268" r:id="rId43"/>
    <p:sldId id="333" r:id="rId44"/>
    <p:sldId id="323" r:id="rId45"/>
    <p:sldId id="324" r:id="rId46"/>
    <p:sldId id="327" r:id="rId47"/>
    <p:sldId id="328" r:id="rId48"/>
    <p:sldId id="329" r:id="rId49"/>
    <p:sldId id="330" r:id="rId50"/>
    <p:sldId id="331" r:id="rId51"/>
    <p:sldId id="392" r:id="rId52"/>
    <p:sldId id="393" r:id="rId53"/>
    <p:sldId id="334" r:id="rId54"/>
    <p:sldId id="264" r:id="rId55"/>
    <p:sldId id="391" r:id="rId56"/>
    <p:sldId id="325" r:id="rId57"/>
    <p:sldId id="326" r:id="rId58"/>
    <p:sldId id="337" r:id="rId59"/>
    <p:sldId id="336" r:id="rId60"/>
    <p:sldId id="267" r:id="rId61"/>
    <p:sldId id="383" r:id="rId62"/>
    <p:sldId id="259" r:id="rId6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McGladdery" initials="RM" lastIdx="11" clrIdx="0">
    <p:extLst>
      <p:ext uri="{19B8F6BF-5375-455C-9EA6-DF929625EA0E}">
        <p15:presenceInfo xmlns:p15="http://schemas.microsoft.com/office/powerpoint/2012/main" userId="S-1-5-21-1707093811-256320419-620655208-8614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FF66"/>
    <a:srgbClr val="FF99FF"/>
    <a:srgbClr val="33CC33"/>
    <a:srgbClr val="FF9933"/>
    <a:srgbClr val="66FFFF"/>
    <a:srgbClr val="FFFFFF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Açık Stil 1 - Vurgu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48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9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35322-D575-4B42-9989-D0E58B5530DF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CD58-B28A-4240-858B-09168C2BC2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775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otes Placeholder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137930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1B66AC-448C-4E47-8654-6F9B62B38215}" type="slidenum">
              <a:rPr lang="tr-TR" smtClean="0"/>
              <a:pPr>
                <a:defRPr/>
              </a:pPr>
              <a:t>5</a:t>
            </a:fld>
            <a:endParaRPr lang="tr-TR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2558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tr-TR" smtClean="0"/>
          </a:p>
        </p:txBody>
      </p:sp>
    </p:spTree>
    <p:extLst>
      <p:ext uri="{BB962C8B-B14F-4D97-AF65-F5344CB8AC3E}">
        <p14:creationId xmlns:p14="http://schemas.microsoft.com/office/powerpoint/2010/main" val="252212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FFCA8E6-AF7C-9B26-52CE-D480BCA2F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D6BFEA8-5B5B-FB44-0DEE-D07ABA850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AA510E6-7186-6DC8-9FD2-0547F960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669A2EA-897D-E98B-000E-DFEC261AD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0D79615-F85A-9343-424F-91149738D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009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077DB65-1441-96EB-8CC4-99D0976D8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724453D-A9C2-55CC-3312-DD50362E2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58E8C32-401A-5F60-E7CF-25A863981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A1BE5B3-4F1C-B522-FDE1-C919B9D0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2ADB91B-F602-35B9-6488-1D9107E5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0803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4F686BA2-0894-EEEC-F264-FD650B8404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2A428F6-55E8-7D96-1FAE-96F534D482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666869A-0CF3-C5E9-56BF-98CB49C13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CC8E3A6-B4A3-0550-AA2F-F70E7F711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274A764-9D66-857C-5423-B9CA949C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7635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186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11023600" cy="464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27956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24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A0CBF3-A9C4-F544-E65D-84B1B3689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8D4CC3-AA84-EA7C-84FB-B93D8F13F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04636D5-F40B-CAEB-D0DF-C72C2729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57D192C-95B7-FC8A-6FB1-7FF40BF1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3576EBD-9EC4-CD82-DF3E-3708F75E0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356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FBD9EE-6200-2453-6D9B-B51142E0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2602A7D-E2E9-9E66-36BE-D6E3703EC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75C54F6-ECB4-84CA-49C2-100257000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CCA8714-FB57-99D7-036B-D189DB1DE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50E70D9-AA95-B26E-F021-8E52BC4D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013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634F00-E266-565F-6DB2-9FF8BC488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2675E02-67CF-88E8-201C-C218E96C4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C159035-D2FC-5BAF-5A48-203B7D587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C361362-AE17-7A8C-4C70-E34DB3E9B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952FB2A-2ACA-D67E-FC39-5A173E76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B8A5A0C-7C30-7776-FE89-94CCFA208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450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846A9B7-59C7-887F-05B8-E984A3039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091FCD8-0925-BA83-2C3D-0EEA04334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70BB528-28D5-58E7-A73A-59D6DEDF9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5C573DF5-2D8A-35F7-3C58-EDDAEB0343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0A6F7CA7-4EDC-7B28-F0DB-7DCB044A3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1535230-0199-5A2F-03F7-EF7376B8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77E4BEB-7472-C06D-EFE1-5C52FEBD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F7C6530E-DFD2-6342-24E8-DD95A8B9B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9374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B6C253-1B6F-F7CE-BB95-FAC51E39C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69468C7-68B1-FFD9-82BF-69DE9104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5684E1F-3E80-EF3A-F974-4AE44E9CD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C16A32D-AA27-E0A0-989B-C9A5AE79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3781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DD23DEA-0428-0257-D916-4FA466241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9E3C20D-8199-72C8-B055-02CF0211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0BA0B2C-5E4B-7CB9-1E98-666F9DF31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715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704D1AD-3C3E-7D9D-BBA5-E9626F99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841AC3F-651D-DADB-1025-FFE88F228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1ABA107-A2AB-C905-4AC7-C6FEA9E06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897C438-06BE-C073-247C-37BFA996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E00589D-E149-741B-0441-95C02106A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12EF8FF-5D28-3AA6-D345-830CF48DF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201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17C114-8AFD-5B7E-DD49-51EA8E92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083CD9A-51DB-22C9-B4DB-8097F17F9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1846F4E-4F6E-0FC2-2036-FE6BE4FEE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E7845DD-9DCB-3580-B6FA-9A13492C2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2F6960C-A7F6-49D7-80F0-DE076D940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18C5DBB-E0BF-1461-A10A-188F943A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1956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E43826F-19B0-EFD2-69CC-9481C25C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7325" y="511896"/>
            <a:ext cx="8177350" cy="5150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1529DA2-2E6C-387E-2B91-608FDAF69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D653A3F-0B6A-52F1-A78C-08A47363A1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08FCF-ABC7-304F-8D2D-40023E45595B}" type="datetimeFigureOut">
              <a:rPr lang="tr-TR" smtClean="0"/>
              <a:t>3.05.2023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E8C3C42-CE03-9E8A-1882-48CC5C935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CF9335E-4AF4-6779-7C8F-98D40F359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7C390-E726-6B44-BD3B-C3275AA63465}" type="slidenum">
              <a:rPr lang="tr-TR" smtClean="0"/>
              <a:t>‹#›</a:t>
            </a:fld>
            <a:endParaRPr lang="tr-TR"/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C9DA2CC4-2415-7412-79AD-490D8AB0666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5135"/>
            <a:ext cx="2154538" cy="1178384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10D919DF-AF3A-3819-9570-0D401D0D1D1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62275" y="510671"/>
            <a:ext cx="1056187" cy="309127"/>
          </a:xfrm>
          <a:prstGeom prst="rect">
            <a:avLst/>
          </a:prstGeom>
        </p:spPr>
      </p:pic>
      <p:sp>
        <p:nvSpPr>
          <p:cNvPr id="18" name="Metin kutusu 17"/>
          <p:cNvSpPr txBox="1"/>
          <p:nvPr userDrawn="1"/>
        </p:nvSpPr>
        <p:spPr>
          <a:xfrm>
            <a:off x="1077269" y="2019300"/>
            <a:ext cx="7784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pic>
        <p:nvPicPr>
          <p:cNvPr id="19" name="Picture 2" descr="Seçili fotoğraf">
            <a:extLst>
              <a:ext uri="{FF2B5EF4-FFF2-40B4-BE49-F238E27FC236}">
                <a16:creationId xmlns:a16="http://schemas.microsoft.com/office/drawing/2014/main" id="{6A028C5F-9A25-47D3-AC20-6775C64FAF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893" y="44636"/>
            <a:ext cx="1479382" cy="147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CDB6A5A4-D57C-70D6-1E76-D3B659CE6AF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41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emf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5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49.emf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9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açık hava, fabrika, işaret içeren bir resim&#10;&#10;Açıklama otomatik olarak oluşturuldu">
            <a:extLst>
              <a:ext uri="{FF2B5EF4-FFF2-40B4-BE49-F238E27FC236}">
                <a16:creationId xmlns:a16="http://schemas.microsoft.com/office/drawing/2014/main" id="{03EB4205-6C18-5FAF-3C43-ED0BF0DB9A9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DC88387-1A5C-EB75-92D2-20B594CA3A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7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6028822" y="1919855"/>
            <a:ext cx="585837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0000"/>
                </a:solidFill>
              </a:rPr>
              <a:t>Sonuç modellemesinin amacı, </a:t>
            </a:r>
            <a:r>
              <a:rPr lang="tr-TR" dirty="0"/>
              <a:t>seçilen bir tehlikeli olay </a:t>
            </a:r>
            <a:r>
              <a:rPr lang="tr-TR" dirty="0" smtClean="0"/>
              <a:t>senaryosunun</a:t>
            </a:r>
          </a:p>
          <a:p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Çevreye </a:t>
            </a:r>
            <a:r>
              <a:rPr lang="tr-TR" b="1" u="sng" dirty="0">
                <a:solidFill>
                  <a:srgbClr val="0000CC"/>
                </a:solidFill>
              </a:rPr>
              <a:t>ısı radyasyonu yoğunlukları </a:t>
            </a:r>
            <a:r>
              <a:rPr lang="tr-TR" dirty="0"/>
              <a:t>(ısı radyasyonu</a:t>
            </a:r>
            <a:r>
              <a:rPr lang="tr-TR" dirty="0" smtClean="0"/>
              <a:t>),</a:t>
            </a:r>
          </a:p>
          <a:p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b="1" u="sng" dirty="0">
                <a:solidFill>
                  <a:srgbClr val="00B050"/>
                </a:solidFill>
              </a:rPr>
              <a:t>P</a:t>
            </a:r>
            <a:r>
              <a:rPr lang="tr-TR" b="1" u="sng" dirty="0" smtClean="0">
                <a:solidFill>
                  <a:srgbClr val="00B050"/>
                </a:solidFill>
              </a:rPr>
              <a:t>atlama </a:t>
            </a:r>
            <a:r>
              <a:rPr lang="tr-TR" b="1" u="sng" dirty="0">
                <a:solidFill>
                  <a:srgbClr val="00B050"/>
                </a:solidFill>
              </a:rPr>
              <a:t>dalgası aşırı basınç etkileri </a:t>
            </a:r>
            <a:r>
              <a:rPr lang="tr-TR" dirty="0"/>
              <a:t>(aşırı basınç) veya </a:t>
            </a:r>
            <a:endParaRPr lang="tr-T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tr-TR" dirty="0" smtClean="0"/>
              <a:t>Yanıcı </a:t>
            </a:r>
            <a:r>
              <a:rPr lang="tr-TR" dirty="0"/>
              <a:t>gazların </a:t>
            </a:r>
            <a:r>
              <a:rPr lang="tr-TR" b="1" u="sng" dirty="0" smtClean="0">
                <a:solidFill>
                  <a:srgbClr val="00B0F0"/>
                </a:solidFill>
              </a:rPr>
              <a:t>Alt Patlama Limiti konsantrasyon dağılım</a:t>
            </a:r>
            <a:r>
              <a:rPr lang="tr-TR" b="1" u="sng" dirty="0">
                <a:solidFill>
                  <a:srgbClr val="00B0F0"/>
                </a:solidFill>
              </a:rPr>
              <a:t>ı</a:t>
            </a:r>
            <a:r>
              <a:rPr lang="tr-TR" b="1" u="sng" dirty="0" smtClean="0">
                <a:solidFill>
                  <a:srgbClr val="00B0F0"/>
                </a:solidFill>
              </a:rPr>
              <a:t> </a:t>
            </a:r>
            <a:r>
              <a:rPr lang="tr-TR" dirty="0" smtClean="0"/>
              <a:t>değerleri ve </a:t>
            </a:r>
            <a:r>
              <a:rPr lang="tr-TR" dirty="0" err="1" smtClean="0"/>
              <a:t>kontürlerini</a:t>
            </a:r>
            <a:r>
              <a:rPr lang="tr-TR" dirty="0" smtClean="0"/>
              <a:t> belirlemektir.</a:t>
            </a:r>
          </a:p>
          <a:p>
            <a:endParaRPr lang="tr-TR"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13210" y="1537064"/>
            <a:ext cx="5704115" cy="5242559"/>
            <a:chOff x="703" y="346"/>
            <a:chExt cx="4504" cy="3854"/>
          </a:xfrm>
        </p:grpSpPr>
        <p:pic>
          <p:nvPicPr>
            <p:cNvPr id="4" name="Picture 6" descr="villa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3" y="346"/>
              <a:ext cx="4504" cy="3588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</p:pic>
        <p:sp>
          <p:nvSpPr>
            <p:cNvPr id="5" name="Line 7"/>
            <p:cNvSpPr>
              <a:spLocks noChangeShapeType="1"/>
            </p:cNvSpPr>
            <p:nvPr/>
          </p:nvSpPr>
          <p:spPr bwMode="auto">
            <a:xfrm>
              <a:off x="3515" y="3113"/>
              <a:ext cx="454" cy="1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 flipH="1">
              <a:off x="3878" y="3249"/>
              <a:ext cx="91" cy="40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 flipH="1">
              <a:off x="3424" y="3113"/>
              <a:ext cx="91" cy="2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3424" y="3385"/>
              <a:ext cx="272" cy="9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3696" y="3475"/>
              <a:ext cx="182" cy="18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1882" y="2432"/>
              <a:ext cx="544" cy="1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2426" y="2568"/>
              <a:ext cx="0" cy="1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Line 14"/>
            <p:cNvSpPr>
              <a:spLocks noChangeShapeType="1"/>
            </p:cNvSpPr>
            <p:nvPr/>
          </p:nvSpPr>
          <p:spPr bwMode="auto">
            <a:xfrm>
              <a:off x="2426" y="2704"/>
              <a:ext cx="681" cy="1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Line 15"/>
            <p:cNvSpPr>
              <a:spLocks noChangeShapeType="1"/>
            </p:cNvSpPr>
            <p:nvPr/>
          </p:nvSpPr>
          <p:spPr bwMode="auto">
            <a:xfrm flipV="1">
              <a:off x="3107" y="2704"/>
              <a:ext cx="45" cy="13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4" name="Line 16"/>
            <p:cNvSpPr>
              <a:spLocks noChangeShapeType="1"/>
            </p:cNvSpPr>
            <p:nvPr/>
          </p:nvSpPr>
          <p:spPr bwMode="auto">
            <a:xfrm>
              <a:off x="3152" y="2704"/>
              <a:ext cx="272" cy="9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5" name="Line 17"/>
            <p:cNvSpPr>
              <a:spLocks noChangeShapeType="1"/>
            </p:cNvSpPr>
            <p:nvPr/>
          </p:nvSpPr>
          <p:spPr bwMode="auto">
            <a:xfrm flipH="1">
              <a:off x="3379" y="2795"/>
              <a:ext cx="45" cy="27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>
              <a:off x="3379" y="3067"/>
              <a:ext cx="590" cy="18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V="1">
              <a:off x="3969" y="2160"/>
              <a:ext cx="317" cy="1089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 flipV="1">
              <a:off x="1882" y="1071"/>
              <a:ext cx="817" cy="136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2699" y="1071"/>
              <a:ext cx="1088" cy="54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3787" y="1616"/>
              <a:ext cx="499" cy="363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>
              <a:off x="4286" y="1979"/>
              <a:ext cx="0" cy="18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3470" y="3113"/>
              <a:ext cx="408" cy="40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Oval 25"/>
            <p:cNvSpPr>
              <a:spLocks noChangeArrowheads="1"/>
            </p:cNvSpPr>
            <p:nvPr/>
          </p:nvSpPr>
          <p:spPr bwMode="auto">
            <a:xfrm>
              <a:off x="3198" y="2840"/>
              <a:ext cx="952" cy="907"/>
            </a:xfrm>
            <a:prstGeom prst="ellips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2971" y="2614"/>
              <a:ext cx="1406" cy="1361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" name="Oval 27"/>
            <p:cNvSpPr>
              <a:spLocks noChangeArrowheads="1"/>
            </p:cNvSpPr>
            <p:nvPr/>
          </p:nvSpPr>
          <p:spPr bwMode="auto">
            <a:xfrm>
              <a:off x="2744" y="2341"/>
              <a:ext cx="1905" cy="1859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" name="Oval 28"/>
            <p:cNvSpPr>
              <a:spLocks noChangeArrowheads="1"/>
            </p:cNvSpPr>
            <p:nvPr/>
          </p:nvSpPr>
          <p:spPr bwMode="auto">
            <a:xfrm>
              <a:off x="3470" y="1797"/>
              <a:ext cx="680" cy="1633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" name="Oval 29"/>
            <p:cNvSpPr>
              <a:spLocks noChangeArrowheads="1"/>
            </p:cNvSpPr>
            <p:nvPr/>
          </p:nvSpPr>
          <p:spPr bwMode="auto">
            <a:xfrm>
              <a:off x="3606" y="2205"/>
              <a:ext cx="409" cy="1225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" name="Oval 30"/>
            <p:cNvSpPr>
              <a:spLocks noChangeArrowheads="1"/>
            </p:cNvSpPr>
            <p:nvPr/>
          </p:nvSpPr>
          <p:spPr bwMode="auto">
            <a:xfrm>
              <a:off x="3742" y="2886"/>
              <a:ext cx="136" cy="544"/>
            </a:xfrm>
            <a:prstGeom prst="ellipse">
              <a:avLst/>
            </a:prstGeom>
            <a:noFill/>
            <a:ln w="38100">
              <a:solidFill>
                <a:srgbClr val="00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Text Box 31"/>
            <p:cNvSpPr txBox="1">
              <a:spLocks noChangeArrowheads="1"/>
            </p:cNvSpPr>
            <p:nvPr/>
          </p:nvSpPr>
          <p:spPr bwMode="auto">
            <a:xfrm>
              <a:off x="3955" y="1621"/>
              <a:ext cx="1252" cy="294"/>
            </a:xfrm>
            <a:prstGeom prst="rect">
              <a:avLst/>
            </a:prstGeom>
            <a:solidFill>
              <a:srgbClr val="FFC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tr-TR" sz="1000" b="1" dirty="0">
                  <a:latin typeface="Times New Roman" pitchFamily="18" charset="0"/>
                </a:rPr>
                <a:t>HAFİF YARALANMALAR</a:t>
              </a:r>
              <a:endParaRPr lang="it-IT" sz="1000" b="1" dirty="0">
                <a:latin typeface="Times New Roman" pitchFamily="18" charset="0"/>
              </a:endParaRPr>
            </a:p>
          </p:txBody>
        </p: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4028" y="2205"/>
              <a:ext cx="1179" cy="305"/>
            </a:xfrm>
            <a:prstGeom prst="rect">
              <a:avLst/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tr-TR" sz="1100" b="1" dirty="0">
                  <a:latin typeface="Times New Roman" pitchFamily="18" charset="0"/>
                </a:rPr>
                <a:t>CİDDİ YARALANMALAR</a:t>
              </a:r>
              <a:endParaRPr lang="it-IT" sz="1100" b="1" dirty="0">
                <a:latin typeface="Times New Roman" pitchFamily="18" charset="0"/>
              </a:endParaRPr>
            </a:p>
          </p:txBody>
        </p:sp>
        <p:sp>
          <p:nvSpPr>
            <p:cNvPr id="31" name="Text Box 33"/>
            <p:cNvSpPr txBox="1">
              <a:spLocks noChangeArrowheads="1"/>
            </p:cNvSpPr>
            <p:nvPr/>
          </p:nvSpPr>
          <p:spPr bwMode="auto">
            <a:xfrm>
              <a:off x="4059" y="2794"/>
              <a:ext cx="1148" cy="185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tr-TR" sz="1050" b="1" dirty="0">
                  <a:latin typeface="Times New Roman" pitchFamily="18" charset="0"/>
                </a:rPr>
                <a:t>MUHTEMEL ÖLÜM</a:t>
              </a:r>
              <a:endParaRPr lang="it-IT" sz="1050" b="1" dirty="0">
                <a:solidFill>
                  <a:srgbClr val="33CCFF"/>
                </a:solidFill>
                <a:latin typeface="Times New Roman" pitchFamily="18" charset="0"/>
              </a:endParaRPr>
            </a:p>
          </p:txBody>
        </p:sp>
        <p:sp>
          <p:nvSpPr>
            <p:cNvPr id="32" name="Text Box 34"/>
            <p:cNvSpPr txBox="1">
              <a:spLocks noChangeArrowheads="1"/>
            </p:cNvSpPr>
            <p:nvPr/>
          </p:nvSpPr>
          <p:spPr bwMode="auto">
            <a:xfrm>
              <a:off x="3878" y="3250"/>
              <a:ext cx="1296" cy="185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lang="tr-TR" sz="1100" b="1" dirty="0">
                  <a:solidFill>
                    <a:srgbClr val="FFFF00"/>
                  </a:solidFill>
                  <a:latin typeface="Times New Roman" pitchFamily="18" charset="0"/>
                </a:rPr>
                <a:t>ÖLDÜRÜCÜ</a:t>
              </a:r>
              <a:endParaRPr lang="it-IT" sz="1600" b="1" dirty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3" name="Dikdörtgen 32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</p:spTree>
    <p:extLst>
      <p:ext uri="{BB962C8B-B14F-4D97-AF65-F5344CB8AC3E}">
        <p14:creationId xmlns:p14="http://schemas.microsoft.com/office/powerpoint/2010/main" val="8485787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10" descr="http://www.kythkin.com/wp-content/uploads/2010/10/fire-ball-black-hot-bur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12192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66639" y="4653136"/>
            <a:ext cx="7115666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tr-TR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Şanlıurfa Akaryakıt İstasyonu,</a:t>
            </a:r>
          </a:p>
          <a:p>
            <a:pPr algn="ctr">
              <a:defRPr/>
            </a:pPr>
            <a:r>
              <a:rPr lang="tr-TR" sz="4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LPG Patlaması,2011</a:t>
            </a:r>
            <a:endParaRPr lang="en-US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40891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C:\Users\OO\Desktop\Urfa Patlama\013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4572001" y="458430"/>
            <a:ext cx="7384868" cy="132343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tr-T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Şanlıurfa merkeze </a:t>
            </a:r>
            <a:r>
              <a:rPr lang="tr-T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bağlı </a:t>
            </a:r>
            <a:r>
              <a:rPr lang="tr-TR" sz="16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Karaköprü</a:t>
            </a:r>
            <a:r>
              <a:rPr lang="tr-T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beldesinde </a:t>
            </a:r>
            <a:r>
              <a:rPr lang="tr-T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bir </a:t>
            </a:r>
            <a:r>
              <a:rPr lang="tr-T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akaryakıt istasyonunun LPG </a:t>
            </a:r>
            <a:r>
              <a:rPr lang="tr-T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tankından sızan gaz, </a:t>
            </a:r>
            <a:r>
              <a:rPr lang="tr-T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sabah erken saatlerde büyük bir gürültüyle patladı. </a:t>
            </a:r>
            <a:endParaRPr lang="tr-TR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tr-T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100'ün üzerinde evin camında ve duvarlarında hasar, çatlaklar oluştu.</a:t>
            </a:r>
          </a:p>
          <a:p>
            <a:pPr algn="just"/>
            <a:r>
              <a:rPr lang="tr-TR" sz="16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21 kişi yaralandı ve 1 kişi vefat etti.</a:t>
            </a:r>
          </a:p>
        </p:txBody>
      </p:sp>
    </p:spTree>
    <p:extLst>
      <p:ext uri="{BB962C8B-B14F-4D97-AF65-F5344CB8AC3E}">
        <p14:creationId xmlns:p14="http://schemas.microsoft.com/office/powerpoint/2010/main" val="41906805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C:\Users\OO\Desktop\Urfa Patlama\002_376676864554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719513" y="3608389"/>
            <a:ext cx="5187950" cy="136842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7078663" y="2824163"/>
            <a:ext cx="576262" cy="79216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0" y="1901825"/>
            <a:ext cx="4032250" cy="92233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tr-TR">
                <a:solidFill>
                  <a:srgbClr val="FFFF00"/>
                </a:solidFill>
              </a:rPr>
              <a:t>işyerindeki  5 -6 cm kalınlığındaki perde beton zemin büyük bloklar halinde kırılmıştır.</a:t>
            </a:r>
          </a:p>
        </p:txBody>
      </p:sp>
    </p:spTree>
    <p:extLst>
      <p:ext uri="{BB962C8B-B14F-4D97-AF65-F5344CB8AC3E}">
        <p14:creationId xmlns:p14="http://schemas.microsoft.com/office/powerpoint/2010/main" val="419324550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C:\Users\OO\Desktop\Urfa Patlama\002_376676864554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 rot="17625828">
            <a:off x="1000126" y="1885951"/>
            <a:ext cx="4418013" cy="247491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641850" y="2824164"/>
            <a:ext cx="1022350" cy="60483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53025" y="1901825"/>
            <a:ext cx="4032250" cy="92233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tr-TR">
                <a:solidFill>
                  <a:srgbClr val="FFFF00"/>
                </a:solidFill>
              </a:rPr>
              <a:t>Petrol istasyonunun idari bina, market, restorant kısımları ağır hasar almış, kanopinin bir kısmı çökmüştür.</a:t>
            </a:r>
          </a:p>
        </p:txBody>
      </p:sp>
    </p:spTree>
    <p:extLst>
      <p:ext uri="{BB962C8B-B14F-4D97-AF65-F5344CB8AC3E}">
        <p14:creationId xmlns:p14="http://schemas.microsoft.com/office/powerpoint/2010/main" val="32590963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809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C:\Users\OO\Desktop\Urfa Patlama\007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36222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C:\Users\OO\Desktop\Urfa Patlama\003_376685458359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9538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Resim 1" descr="C:\Users\user\Desktop\Yeni klasör\IMG_0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7937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Resim 4" descr="C:\Users\user\Desktop\Yeni klasör\IMG_0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12192000" cy="695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83857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7882686D-0A04-B69C-88DA-A767CD684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6BCA2660-1A48-D231-94B4-BDC8A729FE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33" y="-847686"/>
            <a:ext cx="10751131" cy="6047511"/>
          </a:xfrm>
          <a:prstGeom prst="rect">
            <a:avLst/>
          </a:prstGeom>
        </p:spPr>
      </p:pic>
      <p:sp>
        <p:nvSpPr>
          <p:cNvPr id="7" name="Text Box 18">
            <a:extLst>
              <a:ext uri="{FF2B5EF4-FFF2-40B4-BE49-F238E27FC236}">
                <a16:creationId xmlns:a16="http://schemas.microsoft.com/office/drawing/2014/main" id="{3E90E4A5-5B5F-4474-83A0-9C3AE14E9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2171" y="2862392"/>
            <a:ext cx="10449017" cy="399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0765" tIns="35383" rIns="70765" bIns="35383">
            <a:spAutoFit/>
          </a:bodyPr>
          <a:lstStyle/>
          <a:p>
            <a:pPr algn="ctr" defTabSz="708025" eaLnBrk="0" hangingPunct="0">
              <a:spcBef>
                <a:spcPct val="50000"/>
              </a:spcBef>
              <a:defRPr/>
            </a:pPr>
            <a:endParaRPr lang="tr-TR" sz="3200" b="1" dirty="0">
              <a:solidFill>
                <a:schemeClr val="bg1"/>
              </a:solidFill>
            </a:endParaRP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2800" b="1" dirty="0" smtClean="0">
                <a:solidFill>
                  <a:schemeClr val="bg1"/>
                </a:solidFill>
              </a:rPr>
              <a:t>Patlamadan Korunma Dokümanı Kapsamında Patlamanın Şiddetinin Değerlendirilmesi</a:t>
            </a:r>
            <a:endParaRPr lang="tr-TR" sz="2800" b="1" dirty="0">
              <a:solidFill>
                <a:schemeClr val="bg1"/>
              </a:solidFill>
            </a:endParaRP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2400" b="1" dirty="0">
                <a:solidFill>
                  <a:srgbClr val="FFC000"/>
                </a:solidFill>
              </a:rPr>
              <a:t>Özlem ÖZDİLEK İSLAMOĞLU</a:t>
            </a:r>
            <a:r>
              <a:rPr lang="tr-TR" altLang="tr-TR" sz="2400" b="1" dirty="0">
                <a:solidFill>
                  <a:srgbClr val="FFC000"/>
                </a:solidFill>
              </a:rPr>
              <a:t>/ </a:t>
            </a:r>
            <a:r>
              <a:rPr lang="tr-TR" sz="2400" b="1" dirty="0">
                <a:solidFill>
                  <a:srgbClr val="FFC000"/>
                </a:solidFill>
              </a:rPr>
              <a:t>Özlem Akademi – Genel Müdür</a:t>
            </a: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Kimya Yük. Müh. - A Sınıfı İş Güvenliği Uzmanı</a:t>
            </a:r>
            <a:br>
              <a:rPr lang="tr-T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tr-T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E. İş Başmüfettişi - E. İş Teftiş İst. </a:t>
            </a:r>
            <a:r>
              <a:rPr lang="tr-TR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Grp</a:t>
            </a:r>
            <a:r>
              <a:rPr lang="tr-TR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Bşk. Yrd.</a:t>
            </a: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altLang="tr-TR" sz="2800" b="1" dirty="0">
                <a:solidFill>
                  <a:srgbClr val="FFC000"/>
                </a:solidFill>
              </a:rPr>
              <a:t>ÖZLEM AKADEMİ EĞİTİM DANIŞMANLIK AŞ.</a:t>
            </a:r>
            <a:endParaRPr lang="en-US" altLang="tr-TR" sz="2800" b="1" dirty="0">
              <a:solidFill>
                <a:srgbClr val="FFC000"/>
              </a:solidFill>
            </a:endParaRPr>
          </a:p>
          <a:p>
            <a:pPr algn="ctr" defTabSz="708025" eaLnBrk="0" hangingPunct="0">
              <a:spcBef>
                <a:spcPct val="50000"/>
              </a:spcBef>
              <a:defRPr/>
            </a:pPr>
            <a:r>
              <a:rPr lang="tr-TR" sz="2000" b="1" dirty="0" smtClean="0">
                <a:solidFill>
                  <a:schemeClr val="bg1"/>
                </a:solidFill>
              </a:rPr>
              <a:t>03 - 04 </a:t>
            </a:r>
            <a:r>
              <a:rPr lang="tr-TR" sz="2000" b="1" dirty="0">
                <a:solidFill>
                  <a:schemeClr val="bg1"/>
                </a:solidFill>
              </a:rPr>
              <a:t>Mayıs </a:t>
            </a:r>
            <a:r>
              <a:rPr lang="tr-TR" sz="2000" b="1" dirty="0" smtClean="0">
                <a:solidFill>
                  <a:schemeClr val="bg1"/>
                </a:solidFill>
              </a:rPr>
              <a:t>2024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16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C:\Users\OO\Desktop\Urfa Patlama\017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7027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3" descr="C:\Users\OO\Desktop\Urfa Patlama\020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21241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C:\Users\OO\Desktop\Urfa Patlama\untitle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11949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C:\Users\OO\Desktop\Urfa Patlama\untitled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1826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C:\Users\OO\Desktop\Urfa Patlama\untitled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086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32395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:\Users\OO\Desktop\Urfa Patlama\untitled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3874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C:\Users\OO\Desktop\Urfa Patlama\untitled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1157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C:\Users\OO\Desktop\Urfa Patlama\untitled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60551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 descr="C:\Users\OO\Desktop\Urfa Patlama\untitled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517262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 descr="C:\Users\OO\Desktop\Urfa Patlama\untitled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1219200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64986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88312C-16E6-0F44-BB95-EBF6498B5538}"/>
              </a:ext>
            </a:extLst>
          </p:cNvPr>
          <p:cNvSpPr txBox="1">
            <a:spLocks/>
          </p:cNvSpPr>
          <p:nvPr/>
        </p:nvSpPr>
        <p:spPr>
          <a:xfrm>
            <a:off x="2254149" y="563734"/>
            <a:ext cx="8610181" cy="502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rgbClr val="C00000"/>
                </a:solidFill>
                <a:latin typeface="+mn-lt"/>
              </a:rPr>
              <a:t>ÖZLEM AKADEMİ EĞİTİM DANIŞMANLIK AŞ..</a:t>
            </a:r>
            <a:endParaRPr lang="en-GB" sz="2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61C8D1-FDF0-A54A-AFA7-E8BA7023CCCF}"/>
              </a:ext>
            </a:extLst>
          </p:cNvPr>
          <p:cNvSpPr/>
          <p:nvPr/>
        </p:nvSpPr>
        <p:spPr>
          <a:xfrm>
            <a:off x="5128053" y="5961050"/>
            <a:ext cx="2174789" cy="78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BBB033A2-4FA7-499C-9B3E-69E449595E04}"/>
              </a:ext>
            </a:extLst>
          </p:cNvPr>
          <p:cNvSpPr txBox="1"/>
          <p:nvPr/>
        </p:nvSpPr>
        <p:spPr>
          <a:xfrm>
            <a:off x="3868870" y="1667119"/>
            <a:ext cx="75105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endParaRPr lang="tr-TR" b="0" dirty="0">
              <a:effectLst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b="0" i="0" dirty="0">
                <a:effectLst/>
              </a:rPr>
              <a:t>SEVESO Direktifi, Proses Emniyeti, Risk Yönetimi, </a:t>
            </a:r>
            <a:r>
              <a:rPr lang="tr-TR" b="0" i="0" dirty="0" err="1">
                <a:effectLst/>
              </a:rPr>
              <a:t>Atex</a:t>
            </a:r>
            <a:r>
              <a:rPr lang="tr-TR" b="0" i="0" dirty="0">
                <a:effectLst/>
              </a:rPr>
              <a:t> Direktifleri, Makine Emniyeti vb. teknik konularda </a:t>
            </a:r>
            <a:r>
              <a:rPr lang="tr-TR" b="1" i="0" dirty="0">
                <a:effectLst/>
              </a:rPr>
              <a:t>mühendislik hizmeti,</a:t>
            </a:r>
            <a:r>
              <a:rPr lang="tr-TR" b="0" i="0" dirty="0">
                <a:effectLst/>
              </a:rPr>
              <a:t> </a:t>
            </a:r>
            <a:r>
              <a:rPr lang="tr-TR" b="1" i="0" dirty="0">
                <a:effectLst/>
              </a:rPr>
              <a:t>danışmanlık, denetim ve eğitim</a:t>
            </a:r>
            <a:r>
              <a:rPr lang="tr-TR" b="0" i="0" dirty="0">
                <a:effectLst/>
              </a:rPr>
              <a:t> hizmeti vermek üzere </a:t>
            </a:r>
            <a:r>
              <a:rPr lang="tr-TR" b="1" i="0" dirty="0">
                <a:effectLst/>
              </a:rPr>
              <a:t>2017</a:t>
            </a:r>
            <a:r>
              <a:rPr lang="tr-TR" b="0" i="0" dirty="0">
                <a:effectLst/>
              </a:rPr>
              <a:t> yılında faaliyete başlamıştır.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tr-TR" b="0" i="0" dirty="0">
              <a:effectLst/>
            </a:endParaRP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r>
              <a:rPr lang="tr-TR" dirty="0"/>
              <a:t>Özlem Akademi Eğitim Danışmalık AŞ. firması..</a:t>
            </a:r>
            <a:endParaRPr lang="tr-TR" b="0" dirty="0">
              <a:effectLst/>
            </a:endParaRPr>
          </a:p>
          <a:p>
            <a:pPr marL="742950" lvl="1" indent="-285750" algn="just" fontAlgn="base">
              <a:buFont typeface="Wingdings" panose="05000000000000000000" pitchFamily="2" charset="2"/>
              <a:buChar char="ü"/>
            </a:pPr>
            <a:r>
              <a:rPr lang="tr-TR" b="0" i="0" dirty="0">
                <a:solidFill>
                  <a:srgbClr val="373737"/>
                </a:solidFill>
                <a:effectLst/>
              </a:rPr>
              <a:t>edindiği başarıyı kalıcı kılmak,</a:t>
            </a:r>
          </a:p>
          <a:p>
            <a:pPr marL="742950" lvl="1" indent="-285750" algn="just" fontAlgn="base">
              <a:buFont typeface="Wingdings" panose="05000000000000000000" pitchFamily="2" charset="2"/>
              <a:buChar char="ü"/>
            </a:pPr>
            <a:r>
              <a:rPr lang="tr-TR" dirty="0">
                <a:solidFill>
                  <a:srgbClr val="373737"/>
                </a:solidFill>
              </a:rPr>
              <a:t>s</a:t>
            </a:r>
            <a:r>
              <a:rPr lang="tr-TR" b="0" i="0" dirty="0">
                <a:solidFill>
                  <a:srgbClr val="373737"/>
                </a:solidFill>
                <a:effectLst/>
              </a:rPr>
              <a:t>ektörde öncü olmak, </a:t>
            </a:r>
          </a:p>
          <a:p>
            <a:pPr marL="742950" lvl="1" indent="-285750" algn="just" fontAlgn="base">
              <a:buFont typeface="Wingdings" panose="05000000000000000000" pitchFamily="2" charset="2"/>
              <a:buChar char="ü"/>
            </a:pPr>
            <a:r>
              <a:rPr lang="tr-TR" b="0" i="0" dirty="0">
                <a:solidFill>
                  <a:srgbClr val="373737"/>
                </a:solidFill>
                <a:effectLst/>
              </a:rPr>
              <a:t>hizmetinde örnek ve hizmet verilen firmaların ilk tercih ettiği denetim, eğitim ve danışmanlık firmaları içinde olmayı vizyon ve hedef olarak belirlemiştir.</a:t>
            </a:r>
          </a:p>
          <a:p>
            <a:pPr marL="285750" indent="-285750" algn="just" fontAlgn="base">
              <a:buFont typeface="Arial" panose="020B0604020202020204" pitchFamily="34" charset="0"/>
              <a:buChar char="•"/>
            </a:pPr>
            <a:endParaRPr lang="tr-TR" dirty="0"/>
          </a:p>
        </p:txBody>
      </p:sp>
      <p:pic>
        <p:nvPicPr>
          <p:cNvPr id="3074" name="Picture 2" descr="Seçili fotoğraf">
            <a:extLst>
              <a:ext uri="{FF2B5EF4-FFF2-40B4-BE49-F238E27FC236}">
                <a16:creationId xmlns:a16="http://schemas.microsoft.com/office/drawing/2014/main" id="{6A028C5F-9A25-47D3-AC20-6775C64FA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0" y="1511632"/>
            <a:ext cx="3362209" cy="336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40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C:\Users\OO\Desktop\Urfa Patlama\untitled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3682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 descr="C:\Users\OO\Desktop\Urfa Patlama\untitled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354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22514" y="311621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1600" b="1" dirty="0"/>
              <a:t>Basitleştirilmiş </a:t>
            </a:r>
            <a:r>
              <a:rPr lang="tr-TR" sz="1600" b="1" dirty="0">
                <a:solidFill>
                  <a:srgbClr val="0000CC"/>
                </a:solidFill>
              </a:rPr>
              <a:t>analitik yaklaşımlardan </a:t>
            </a:r>
            <a:r>
              <a:rPr lang="tr-TR" sz="1600" b="1" dirty="0">
                <a:solidFill>
                  <a:srgbClr val="FF0000"/>
                </a:solidFill>
              </a:rPr>
              <a:t>çok karmaşık bilgisayar modellerine </a:t>
            </a:r>
            <a:r>
              <a:rPr lang="tr-TR" sz="1600" b="1" dirty="0"/>
              <a:t>kadar bu tür etkileri tahmin etmek için birçok yöntem </a:t>
            </a:r>
            <a:r>
              <a:rPr lang="tr-TR" sz="1600" b="1" dirty="0" smtClean="0"/>
              <a:t>mevcuttur.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  <p:pic>
        <p:nvPicPr>
          <p:cNvPr id="8" name="Picture 2" descr="oil refinery explosions | The Pop History D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1391704"/>
            <a:ext cx="5181600" cy="511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362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122" y="1553271"/>
            <a:ext cx="8599247" cy="3641583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</p:spTree>
    <p:extLst>
      <p:ext uri="{BB962C8B-B14F-4D97-AF65-F5344CB8AC3E}">
        <p14:creationId xmlns:p14="http://schemas.microsoft.com/office/powerpoint/2010/main" val="180926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78972" y="1585691"/>
            <a:ext cx="541673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u="sng" dirty="0">
                <a:solidFill>
                  <a:srgbClr val="FFC000"/>
                </a:solidFill>
              </a:rPr>
              <a:t>SARI KİTAP</a:t>
            </a:r>
          </a:p>
          <a:p>
            <a:r>
              <a:rPr lang="tr-TR" dirty="0"/>
              <a:t>Tehlikeli maddelerin (sıvılar ve gazlar) salınımından kaynaklanan Fiziksel Etkilerin hesaplanması için yöntemler – Üçüncü baskı İkinci gözden geçirilmiş baskı 2005</a:t>
            </a:r>
          </a:p>
          <a:p>
            <a:endParaRPr lang="tr-TR" dirty="0"/>
          </a:p>
          <a:p>
            <a:r>
              <a:rPr lang="tr-TR" b="1" u="sng" dirty="0">
                <a:solidFill>
                  <a:srgbClr val="33CC33"/>
                </a:solidFill>
              </a:rPr>
              <a:t>YEŞİL KİTAP</a:t>
            </a:r>
          </a:p>
          <a:p>
            <a:r>
              <a:rPr lang="tr-TR" dirty="0"/>
              <a:t>İnsanlara ve nesnelere tehlikeli maddelerin salınmasından kaynaklanan olası zararın belirlenmesine yönelik yöntemler – Birinci baskı 1992</a:t>
            </a:r>
          </a:p>
          <a:p>
            <a:endParaRPr lang="tr-TR" dirty="0"/>
          </a:p>
          <a:p>
            <a:r>
              <a:rPr lang="tr-TR" b="1" u="sng" dirty="0">
                <a:solidFill>
                  <a:srgbClr val="FF99FF"/>
                </a:solidFill>
              </a:rPr>
              <a:t>MOR KİTAP</a:t>
            </a:r>
          </a:p>
          <a:p>
            <a:r>
              <a:rPr lang="tr-TR" dirty="0"/>
              <a:t>Kantitatif risk değerlendirmesi için yönergeler – Birinci baskı 1999/2005</a:t>
            </a:r>
          </a:p>
          <a:p>
            <a:endParaRPr lang="tr-TR" dirty="0"/>
          </a:p>
          <a:p>
            <a:r>
              <a:rPr lang="tr-TR" b="1" u="sng" dirty="0">
                <a:solidFill>
                  <a:srgbClr val="FF0000"/>
                </a:solidFill>
              </a:rPr>
              <a:t>KIRMIZI KİTAP</a:t>
            </a:r>
          </a:p>
          <a:p>
            <a:r>
              <a:rPr lang="tr-TR" dirty="0"/>
              <a:t>Olasılıkları belirleme ve işleme yöntemleri – İkinci baskı 1997/2005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239" y="1734520"/>
            <a:ext cx="1337665" cy="131091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14" y="3627937"/>
            <a:ext cx="5891360" cy="2643559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</p:spTree>
    <p:extLst>
      <p:ext uri="{BB962C8B-B14F-4D97-AF65-F5344CB8AC3E}">
        <p14:creationId xmlns:p14="http://schemas.microsoft.com/office/powerpoint/2010/main" val="327261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8"/>
          <p:cNvSpPr>
            <a:spLocks noChangeArrowheads="1"/>
          </p:cNvSpPr>
          <p:nvPr/>
        </p:nvSpPr>
        <p:spPr bwMode="auto">
          <a:xfrm>
            <a:off x="2875914" y="2351180"/>
            <a:ext cx="185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r-TR" altLang="tr-TR" sz="1800">
              <a:latin typeface="+mn-lt"/>
            </a:endParaRPr>
          </a:p>
        </p:txBody>
      </p:sp>
      <p:sp>
        <p:nvSpPr>
          <p:cNvPr id="101379" name="Rectangle 10"/>
          <p:cNvSpPr>
            <a:spLocks noChangeArrowheads="1"/>
          </p:cNvSpPr>
          <p:nvPr/>
        </p:nvSpPr>
        <p:spPr bwMode="auto">
          <a:xfrm>
            <a:off x="2875914" y="2351180"/>
            <a:ext cx="185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r-TR" altLang="tr-TR" sz="1800">
              <a:latin typeface="+mn-lt"/>
            </a:endParaRPr>
          </a:p>
        </p:txBody>
      </p:sp>
      <p:pic>
        <p:nvPicPr>
          <p:cNvPr id="1013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8" y="1898741"/>
            <a:ext cx="48212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TextBox 1"/>
          <p:cNvSpPr txBox="1">
            <a:spLocks noChangeArrowheads="1"/>
          </p:cNvSpPr>
          <p:nvPr/>
        </p:nvSpPr>
        <p:spPr bwMode="auto">
          <a:xfrm>
            <a:off x="855028" y="6146891"/>
            <a:ext cx="2592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r-TR" altLang="tr-TR" sz="1800">
                <a:latin typeface="+mn-lt"/>
              </a:rPr>
              <a:t>Ateşleme Kaynağı</a:t>
            </a:r>
          </a:p>
        </p:txBody>
      </p:sp>
      <p:sp>
        <p:nvSpPr>
          <p:cNvPr id="101383" name="TextBox 11"/>
          <p:cNvSpPr txBox="1">
            <a:spLocks noChangeArrowheads="1"/>
          </p:cNvSpPr>
          <p:nvPr/>
        </p:nvSpPr>
        <p:spPr bwMode="auto">
          <a:xfrm>
            <a:off x="1672589" y="1611404"/>
            <a:ext cx="25923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r-TR" altLang="tr-TR" sz="1800" dirty="0">
                <a:latin typeface="+mn-lt"/>
              </a:rPr>
              <a:t>Gaz Kaçağı</a:t>
            </a:r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69774">
            <a:off x="-1490710" y="2104129"/>
            <a:ext cx="5897595" cy="6858000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5755341" y="2506053"/>
            <a:ext cx="62028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Ekipman ve teçhizat tipine bağlı </a:t>
            </a:r>
            <a:r>
              <a:rPr lang="tr-TR" dirty="0" smtClean="0"/>
              <a:t>olarak spesifik </a:t>
            </a:r>
            <a:r>
              <a:rPr lang="tr-TR" b="1" dirty="0"/>
              <a:t>Bütünlük Kaybı </a:t>
            </a:r>
            <a:r>
              <a:rPr lang="tr-TR" b="1" dirty="0" smtClean="0"/>
              <a:t>Senaryoları</a:t>
            </a:r>
            <a:r>
              <a:rPr lang="tr-TR" dirty="0" smtClean="0"/>
              <a:t> </a:t>
            </a:r>
            <a:r>
              <a:rPr lang="tr-TR" b="1" dirty="0">
                <a:solidFill>
                  <a:srgbClr val="00B050"/>
                </a:solidFill>
              </a:rPr>
              <a:t>proses koşullarına, proses tasarımına, malzemelere ve tesis yerleşimine </a:t>
            </a:r>
            <a:r>
              <a:rPr lang="tr-TR" dirty="0"/>
              <a:t>göre </a:t>
            </a:r>
            <a:r>
              <a:rPr lang="tr-TR" dirty="0" smtClean="0"/>
              <a:t>şu şekilde seçilir:</a:t>
            </a:r>
          </a:p>
          <a:p>
            <a:endParaRPr lang="tr-TR" dirty="0"/>
          </a:p>
          <a:p>
            <a:r>
              <a:rPr lang="tr-TR" dirty="0" smtClean="0"/>
              <a:t>1. Aniden </a:t>
            </a:r>
            <a:r>
              <a:rPr lang="tr-TR" dirty="0"/>
              <a:t>Basınçlı Yanıcı Gaz Boşalması,</a:t>
            </a:r>
          </a:p>
          <a:p>
            <a:r>
              <a:rPr lang="tr-TR" dirty="0" smtClean="0"/>
              <a:t>2. Sürekli </a:t>
            </a:r>
            <a:r>
              <a:rPr lang="tr-TR" dirty="0"/>
              <a:t>Basınçlı Gaz Boşalması,</a:t>
            </a:r>
          </a:p>
          <a:p>
            <a:r>
              <a:rPr lang="tr-TR" dirty="0" smtClean="0"/>
              <a:t>3. Yanıcı </a:t>
            </a:r>
            <a:r>
              <a:rPr lang="tr-TR" dirty="0"/>
              <a:t>Sıvı Boşalması,</a:t>
            </a:r>
          </a:p>
          <a:p>
            <a:r>
              <a:rPr lang="tr-TR" dirty="0" smtClean="0"/>
              <a:t>4. Ekipmandan </a:t>
            </a:r>
            <a:r>
              <a:rPr lang="tr-TR" dirty="0"/>
              <a:t>sıvının yayılarak buharlaşarak yayılımı.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</p:spTree>
    <p:extLst>
      <p:ext uri="{BB962C8B-B14F-4D97-AF65-F5344CB8AC3E}">
        <p14:creationId xmlns:p14="http://schemas.microsoft.com/office/powerpoint/2010/main" val="60881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  <p:pic>
        <p:nvPicPr>
          <p:cNvPr id="5" name="Picture 2" descr="oil refinery 3d 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98" y="1333239"/>
            <a:ext cx="5227954" cy="522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98" y="1302465"/>
            <a:ext cx="5289502" cy="5289502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710005" y="293155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</a:rPr>
              <a:t>Sonuç </a:t>
            </a:r>
            <a:r>
              <a:rPr lang="tr-TR" b="1" dirty="0">
                <a:solidFill>
                  <a:srgbClr val="FF0000"/>
                </a:solidFill>
              </a:rPr>
              <a:t>analizi, </a:t>
            </a:r>
            <a:r>
              <a:rPr lang="tr-TR" dirty="0"/>
              <a:t>kapsamlı miktarda bilgiye erişim gerektirir ve </a:t>
            </a:r>
            <a:r>
              <a:rPr lang="tr-TR" b="1" u="sng" dirty="0">
                <a:solidFill>
                  <a:srgbClr val="0000CC"/>
                </a:solidFill>
              </a:rPr>
              <a:t>uygun yazılım ve donanım altyapısı olmadan uygulanması günümüzde oldukça gerçek dışıdır</a:t>
            </a:r>
            <a:r>
              <a:rPr lang="tr-TR" dirty="0"/>
              <a:t>, bu nedenle, </a:t>
            </a:r>
            <a:r>
              <a:rPr lang="tr-TR" b="1" u="sng" dirty="0" smtClean="0">
                <a:solidFill>
                  <a:srgbClr val="00B050"/>
                </a:solidFill>
              </a:rPr>
              <a:t>uygun bir </a:t>
            </a:r>
            <a:r>
              <a:rPr lang="tr-TR" b="1" u="sng" dirty="0">
                <a:solidFill>
                  <a:srgbClr val="00B050"/>
                </a:solidFill>
              </a:rPr>
              <a:t>yazılım </a:t>
            </a:r>
            <a:r>
              <a:rPr lang="tr-TR" b="1" u="sng" dirty="0" smtClean="0">
                <a:solidFill>
                  <a:srgbClr val="00B050"/>
                </a:solidFill>
              </a:rPr>
              <a:t>kullanılmalıdır.</a:t>
            </a:r>
            <a:endParaRPr lang="tr-TR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27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4120471" y="2348561"/>
            <a:ext cx="1819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FLACS-CFD </a:t>
            </a:r>
            <a:endParaRPr lang="tr-TR" sz="2000" b="1" dirty="0" smtClean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588" y="3384647"/>
            <a:ext cx="1184856" cy="112192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615" y="4955938"/>
            <a:ext cx="1043189" cy="11608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474" y="1838489"/>
            <a:ext cx="1383187" cy="135552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814" y="1722597"/>
            <a:ext cx="1191711" cy="116787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814" y="2899139"/>
            <a:ext cx="1191711" cy="116787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816" y="4100015"/>
            <a:ext cx="1191710" cy="1167876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10090899" y="4713144"/>
            <a:ext cx="1504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Shell </a:t>
            </a:r>
            <a:r>
              <a:rPr lang="en-US" sz="2400" b="1" dirty="0"/>
              <a:t>PIPA 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 smtClean="0">
                <a:solidFill>
                  <a:srgbClr val="C00000"/>
                </a:solidFill>
                <a:ea typeface="+mj-ea"/>
                <a:cs typeface="+mj-cs"/>
              </a:rPr>
              <a:t>En Çok Bilinen ve Kullanılan Yazılımlar</a:t>
            </a:r>
            <a:endParaRPr lang="tr-TR" sz="2400" b="1" dirty="0">
              <a:solidFill>
                <a:srgbClr val="C00000"/>
              </a:solidFill>
              <a:ea typeface="+mj-ea"/>
              <a:cs typeface="+mj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0090899" y="2127614"/>
            <a:ext cx="15295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Shell FRED</a:t>
            </a:r>
            <a:endParaRPr lang="tr-TR" sz="2400" b="1" dirty="0"/>
          </a:p>
        </p:txBody>
      </p:sp>
      <p:sp>
        <p:nvSpPr>
          <p:cNvPr id="12" name="Dikdörtgen 11"/>
          <p:cNvSpPr/>
          <p:nvPr/>
        </p:nvSpPr>
        <p:spPr>
          <a:xfrm>
            <a:off x="10029805" y="3386874"/>
            <a:ext cx="21621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Shell Shepherd 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4021947" y="3760942"/>
            <a:ext cx="2034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TNO EFFECTS </a:t>
            </a:r>
          </a:p>
        </p:txBody>
      </p:sp>
      <p:sp>
        <p:nvSpPr>
          <p:cNvPr id="14" name="Dikdörtgen 13"/>
          <p:cNvSpPr/>
          <p:nvPr/>
        </p:nvSpPr>
        <p:spPr>
          <a:xfrm>
            <a:off x="3891294" y="5414900"/>
            <a:ext cx="27703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TNO RISKCURVES 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6984988" y="4755883"/>
            <a:ext cx="1619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DNV PHAST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3656" y="4449579"/>
            <a:ext cx="843449" cy="82487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531" y="5742761"/>
            <a:ext cx="825151" cy="825151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6923564" y="5936809"/>
            <a:ext cx="1619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DNV </a:t>
            </a:r>
            <a:r>
              <a:rPr lang="tr-TR" sz="2000" b="1" dirty="0" smtClean="0"/>
              <a:t>SAFETİ</a:t>
            </a:r>
            <a:endParaRPr lang="tr-TR" sz="2000" b="1" dirty="0"/>
          </a:p>
        </p:txBody>
      </p:sp>
      <p:sp>
        <p:nvSpPr>
          <p:cNvPr id="20" name="AutoShape 4" descr="BREEZE Incident Analyst | Trinity Consultan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1" name="Resim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9829" y="3258743"/>
            <a:ext cx="844408" cy="844408"/>
          </a:xfrm>
          <a:prstGeom prst="rect">
            <a:avLst/>
          </a:prstGeom>
        </p:spPr>
      </p:pic>
      <p:sp>
        <p:nvSpPr>
          <p:cNvPr id="22" name="Dikdörtgen 21"/>
          <p:cNvSpPr/>
          <p:nvPr/>
        </p:nvSpPr>
        <p:spPr>
          <a:xfrm>
            <a:off x="7037759" y="3236201"/>
            <a:ext cx="1619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/>
              <a:t>BREEZE INCIDENT ANALYST</a:t>
            </a:r>
            <a:endParaRPr lang="tr-TR" sz="2000" b="1" dirty="0"/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753" y="1974812"/>
            <a:ext cx="1219200" cy="1219200"/>
          </a:xfrm>
          <a:prstGeom prst="rect">
            <a:avLst/>
          </a:prstGeom>
        </p:spPr>
      </p:pic>
      <p:sp>
        <p:nvSpPr>
          <p:cNvPr id="24" name="Dikdörtgen 23"/>
          <p:cNvSpPr/>
          <p:nvPr/>
        </p:nvSpPr>
        <p:spPr>
          <a:xfrm>
            <a:off x="1344358" y="2387341"/>
            <a:ext cx="1819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/>
              <a:t>ALOHA 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1412262" y="3784316"/>
            <a:ext cx="9719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ARIPAR</a:t>
            </a: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753" y="3457025"/>
            <a:ext cx="1259509" cy="1127642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1203" y="1828054"/>
            <a:ext cx="923806" cy="923806"/>
          </a:xfrm>
          <a:prstGeom prst="rect">
            <a:avLst/>
          </a:prstGeom>
        </p:spPr>
      </p:pic>
      <p:sp>
        <p:nvSpPr>
          <p:cNvPr id="28" name="Dikdörtgen 27"/>
          <p:cNvSpPr/>
          <p:nvPr/>
        </p:nvSpPr>
        <p:spPr>
          <a:xfrm>
            <a:off x="7037759" y="2127614"/>
            <a:ext cx="1619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/>
              <a:t>EXDAM</a:t>
            </a:r>
            <a:endParaRPr lang="tr-TR" sz="2000" b="1" dirty="0"/>
          </a:p>
        </p:txBody>
      </p:sp>
      <p:sp>
        <p:nvSpPr>
          <p:cNvPr id="29" name="Dikdörtgen 28"/>
          <p:cNvSpPr/>
          <p:nvPr/>
        </p:nvSpPr>
        <p:spPr>
          <a:xfrm>
            <a:off x="1434004" y="5257635"/>
            <a:ext cx="10983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RAPID-N</a:t>
            </a:r>
          </a:p>
        </p:txBody>
      </p:sp>
      <p:pic>
        <p:nvPicPr>
          <p:cNvPr id="30" name="Resim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5751" y="5028925"/>
            <a:ext cx="1168252" cy="966021"/>
          </a:xfrm>
          <a:prstGeom prst="rect">
            <a:avLst/>
          </a:prstGeom>
        </p:spPr>
      </p:pic>
      <p:pic>
        <p:nvPicPr>
          <p:cNvPr id="31" name="Picture 6" descr="http://www.aviv.nl/images/index_05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840"/>
          <a:stretch/>
        </p:blipFill>
        <p:spPr bwMode="auto">
          <a:xfrm>
            <a:off x="8656397" y="5511935"/>
            <a:ext cx="1144828" cy="54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Dikdörtgen 31"/>
          <p:cNvSpPr/>
          <p:nvPr/>
        </p:nvSpPr>
        <p:spPr>
          <a:xfrm>
            <a:off x="10029805" y="5519540"/>
            <a:ext cx="2162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400" b="1" dirty="0"/>
              <a:t>AVIV </a:t>
            </a:r>
            <a:r>
              <a:rPr lang="tr-TR" sz="2400" b="1" dirty="0" smtClean="0"/>
              <a:t>-RISKCALC 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4386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46" y="1389773"/>
            <a:ext cx="4132757" cy="392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8" y="1439138"/>
            <a:ext cx="4807402" cy="423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38124" y="5392145"/>
            <a:ext cx="8315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FF0000"/>
                </a:solidFill>
                <a:latin typeface="Noto Sans"/>
              </a:rPr>
              <a:t>ALOHA ve Shell PIPA yazılımları, </a:t>
            </a:r>
            <a:r>
              <a:rPr lang="tr-TR" dirty="0" smtClean="0">
                <a:solidFill>
                  <a:srgbClr val="000000"/>
                </a:solidFill>
                <a:latin typeface="Noto Sans"/>
              </a:rPr>
              <a:t>yangın ve patlama oluşması durumunda </a:t>
            </a:r>
            <a:r>
              <a:rPr lang="tr-TR" b="1" dirty="0" smtClean="0">
                <a:solidFill>
                  <a:srgbClr val="00B050"/>
                </a:solidFill>
                <a:latin typeface="Noto Sans"/>
              </a:rPr>
              <a:t>itfaiye </a:t>
            </a:r>
            <a:r>
              <a:rPr lang="tr-TR" b="1" dirty="0">
                <a:solidFill>
                  <a:srgbClr val="00B050"/>
                </a:solidFill>
                <a:latin typeface="Noto Sans"/>
              </a:rPr>
              <a:t>şeflerine, müdahale ekiplerine ve tesis operatörlerine </a:t>
            </a:r>
            <a:r>
              <a:rPr lang="tr-TR" b="1" dirty="0">
                <a:solidFill>
                  <a:srgbClr val="000000"/>
                </a:solidFill>
                <a:latin typeface="Noto Sans"/>
              </a:rPr>
              <a:t>tehlike sonuç değerlendirme</a:t>
            </a:r>
            <a:r>
              <a:rPr lang="tr-TR" dirty="0">
                <a:solidFill>
                  <a:srgbClr val="000000"/>
                </a:solidFill>
                <a:latin typeface="Noto Sans"/>
              </a:rPr>
              <a:t> </a:t>
            </a:r>
            <a:r>
              <a:rPr lang="tr-TR" b="1" dirty="0">
                <a:solidFill>
                  <a:srgbClr val="0000CC"/>
                </a:solidFill>
                <a:latin typeface="Noto Sans"/>
              </a:rPr>
              <a:t>bilgilerini hızlı ve kolay bir şekilde </a:t>
            </a:r>
            <a:r>
              <a:rPr lang="tr-TR" b="1" dirty="0" smtClean="0">
                <a:solidFill>
                  <a:srgbClr val="0000CC"/>
                </a:solidFill>
                <a:latin typeface="Noto Sans"/>
              </a:rPr>
              <a:t>sağlamak </a:t>
            </a:r>
            <a:r>
              <a:rPr lang="tr-TR" dirty="0" smtClean="0">
                <a:solidFill>
                  <a:srgbClr val="000000"/>
                </a:solidFill>
                <a:latin typeface="Noto Sans"/>
              </a:rPr>
              <a:t>amacı ile geliştirilmiştir.</a:t>
            </a:r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9501378" y="4395187"/>
            <a:ext cx="2009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0000CC"/>
                </a:solidFill>
              </a:rPr>
              <a:t>Gelişmiş akışkanlar mekaniği simülasyon araçları değillerdir.</a:t>
            </a:r>
            <a:endParaRPr lang="tr-TR" b="1" dirty="0">
              <a:solidFill>
                <a:srgbClr val="0000CC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6899" y="1732898"/>
            <a:ext cx="1219200" cy="1219200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10678504" y="2145427"/>
            <a:ext cx="1819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/>
              <a:t>ALOHA 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730" y="3081658"/>
            <a:ext cx="1326369" cy="1299842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10506266" y="3642835"/>
            <a:ext cx="1504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Shell </a:t>
            </a:r>
            <a:r>
              <a:rPr lang="en-US" sz="2400" b="1" dirty="0"/>
              <a:t>PIPA 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</p:spTree>
    <p:extLst>
      <p:ext uri="{BB962C8B-B14F-4D97-AF65-F5344CB8AC3E}">
        <p14:creationId xmlns:p14="http://schemas.microsoft.com/office/powerpoint/2010/main" val="302316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4012"/>
            <a:ext cx="12191999" cy="5157288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  <p:sp>
        <p:nvSpPr>
          <p:cNvPr id="3" name="Metin kutusu 2"/>
          <p:cNvSpPr txBox="1"/>
          <p:nvPr/>
        </p:nvSpPr>
        <p:spPr>
          <a:xfrm>
            <a:off x="8267700" y="162130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</a:rPr>
              <a:t>Havadan ağır gazlar (</a:t>
            </a:r>
            <a:r>
              <a:rPr lang="tr-TR" b="1" dirty="0" err="1" smtClean="0">
                <a:solidFill>
                  <a:srgbClr val="FFFF00"/>
                </a:solidFill>
              </a:rPr>
              <a:t>propan</a:t>
            </a:r>
            <a:r>
              <a:rPr lang="tr-TR" b="1" dirty="0" smtClean="0">
                <a:solidFill>
                  <a:srgbClr val="FFFF00"/>
                </a:solidFill>
              </a:rPr>
              <a:t>, LPG, Bütan vb. kimyasallar modelleyemez.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09548" y="1482805"/>
            <a:ext cx="54292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rgbClr val="FFFF00"/>
                </a:solidFill>
              </a:rPr>
              <a:t>Gauss yaklaşımına göre, salınımın modellenmesinde uzun süreli bir salınım, küçük parçalara bölünmüş gibi düşünülür</a:t>
            </a:r>
            <a:r>
              <a:rPr lang="tr-TR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tr-TR" b="1" dirty="0" smtClean="0">
                <a:solidFill>
                  <a:srgbClr val="FFFF00"/>
                </a:solidFill>
              </a:rPr>
              <a:t>Meydana </a:t>
            </a:r>
            <a:r>
              <a:rPr lang="tr-TR" b="1" dirty="0">
                <a:solidFill>
                  <a:srgbClr val="FFFF00"/>
                </a:solidFill>
              </a:rPr>
              <a:t>gelen etkiler, farklı konumlar için </a:t>
            </a:r>
            <a:r>
              <a:rPr lang="tr-TR" b="1" dirty="0" smtClean="0">
                <a:solidFill>
                  <a:srgbClr val="FFFF00"/>
                </a:solidFill>
              </a:rPr>
              <a:t>toplanarak kabalama olarak </a:t>
            </a:r>
            <a:r>
              <a:rPr lang="tr-TR" b="1" dirty="0" smtClean="0">
                <a:solidFill>
                  <a:srgbClr val="FFFF00"/>
                </a:solidFill>
              </a:rPr>
              <a:t>hesaplanır</a:t>
            </a:r>
            <a:r>
              <a:rPr lang="tr-TR" b="1" dirty="0" smtClean="0">
                <a:solidFill>
                  <a:srgbClr val="FFFF00"/>
                </a:solidFill>
              </a:rPr>
              <a:t>. Bu nedenle bıçakla kesilmiş gibi model gözükür.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8334374" y="2359968"/>
            <a:ext cx="38576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</a:rPr>
              <a:t>Türbülanslı hava koşullarını, düşük hızlı rüzgarlı hava </a:t>
            </a:r>
            <a:r>
              <a:rPr lang="tr-TR" b="1" dirty="0" smtClean="0">
                <a:solidFill>
                  <a:srgbClr val="FFFF00"/>
                </a:solidFill>
              </a:rPr>
              <a:t>koşullarını modelleyemez.</a:t>
            </a:r>
            <a:endParaRPr lang="tr-TR" b="1" dirty="0">
              <a:solidFill>
                <a:srgbClr val="FFFF00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410032" y="4526148"/>
            <a:ext cx="3940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solidFill>
                  <a:srgbClr val="FFFF00"/>
                </a:solidFill>
              </a:rPr>
              <a:t>Ayrıca, </a:t>
            </a:r>
            <a:r>
              <a:rPr lang="tr-TR" b="1" dirty="0">
                <a:solidFill>
                  <a:srgbClr val="FFFF00"/>
                </a:solidFill>
              </a:rPr>
              <a:t>konuma göre engeller ve yeryüzü şekillerini yok </a:t>
            </a:r>
            <a:r>
              <a:rPr lang="tr-TR" b="1" dirty="0" smtClean="0">
                <a:solidFill>
                  <a:srgbClr val="FFFF00"/>
                </a:solidFill>
              </a:rPr>
              <a:t>sayar</a:t>
            </a:r>
            <a:r>
              <a:rPr lang="tr-TR" b="1" dirty="0">
                <a:solidFill>
                  <a:srgbClr val="FFFF00"/>
                </a:solidFill>
              </a:rPr>
              <a:t>. Bu nedenle en basit modelleme şeklidir. 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436" y="337563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3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bject 5"/>
          <p:cNvSpPr>
            <a:spLocks noChangeArrowheads="1"/>
          </p:cNvSpPr>
          <p:nvPr/>
        </p:nvSpPr>
        <p:spPr bwMode="auto">
          <a:xfrm>
            <a:off x="374468" y="1826246"/>
            <a:ext cx="11599817" cy="2159000"/>
          </a:xfrm>
          <a:prstGeom prst="rect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tr-TR" altLang="tr-TR" sz="1800"/>
          </a:p>
        </p:txBody>
      </p:sp>
      <p:sp>
        <p:nvSpPr>
          <p:cNvPr id="14" name="Dikdörtgen 1"/>
          <p:cNvSpPr/>
          <p:nvPr/>
        </p:nvSpPr>
        <p:spPr>
          <a:xfrm>
            <a:off x="1071154" y="4331943"/>
            <a:ext cx="101106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tr-TR" sz="2000" dirty="0">
                <a:solidFill>
                  <a:srgbClr val="000000"/>
                </a:solidFill>
              </a:rPr>
              <a:t>Sanayi devriminden bugüne kadar </a:t>
            </a:r>
            <a:r>
              <a:rPr lang="tr-TR" sz="2000" dirty="0">
                <a:solidFill>
                  <a:srgbClr val="0000FF"/>
                </a:solidFill>
              </a:rPr>
              <a:t>İş Sağlığı ve Güvenliği konusunda Dünya’da ve Türkiye’de pek çok çalışma yapılmış ve mevzuat</a:t>
            </a:r>
            <a:r>
              <a:rPr lang="tr-TR" sz="2000" dirty="0">
                <a:solidFill>
                  <a:srgbClr val="000000"/>
                </a:solidFill>
              </a:rPr>
              <a:t> hazırlanmıştır.</a:t>
            </a:r>
          </a:p>
          <a:p>
            <a:pPr algn="just" eaLnBrk="1" hangingPunct="1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endParaRPr lang="tr-TR" sz="2000" dirty="0">
              <a:solidFill>
                <a:srgbClr val="000000"/>
              </a:solidFill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tr-TR" sz="2000" dirty="0">
                <a:solidFill>
                  <a:srgbClr val="000000"/>
                </a:solidFill>
              </a:rPr>
              <a:t>Proses güvenliğini ilgilendiren en önemli iki direktif ise;</a:t>
            </a:r>
          </a:p>
        </p:txBody>
      </p:sp>
      <p:sp>
        <p:nvSpPr>
          <p:cNvPr id="15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1834635" y="5856244"/>
            <a:ext cx="8907896" cy="480131"/>
          </a:xfrm>
          <a:extLst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tr-TR" sz="2800" dirty="0">
                <a:latin typeface="+mn-lt"/>
              </a:rPr>
              <a:t>SEVESO Direktifi ve ATEX Direktifleri’dir</a:t>
            </a:r>
          </a:p>
        </p:txBody>
      </p:sp>
      <p:sp>
        <p:nvSpPr>
          <p:cNvPr id="17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2366574" y="599759"/>
            <a:ext cx="2635978" cy="480131"/>
          </a:xfrm>
          <a:ex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latin typeface="+mn-lt"/>
              </a:rPr>
              <a:t>Proses </a:t>
            </a:r>
            <a:r>
              <a:rPr lang="en-US" sz="2800" dirty="0" err="1">
                <a:latin typeface="+mn-lt"/>
              </a:rPr>
              <a:t>Güvenliği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710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66" t="10063" b="9064"/>
          <a:stretch/>
        </p:blipFill>
        <p:spPr>
          <a:xfrm>
            <a:off x="4127833" y="3825437"/>
            <a:ext cx="3457359" cy="2840871"/>
          </a:xfrm>
          <a:prstGeom prst="rect">
            <a:avLst/>
          </a:prstGeom>
        </p:spPr>
      </p:pic>
      <p:pic>
        <p:nvPicPr>
          <p:cNvPr id="20" name="Picture 2" descr="Gas dispersion cloud charts of different wind speeds (2, 6, 10 m/s).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1" y="1517967"/>
            <a:ext cx="4174720" cy="489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94" t="10069" r="219" b="8507"/>
          <a:stretch/>
        </p:blipFill>
        <p:spPr>
          <a:xfrm>
            <a:off x="242956" y="3764873"/>
            <a:ext cx="3456722" cy="2866319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635726" y="2458754"/>
            <a:ext cx="9596845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1600" b="1" dirty="0"/>
              <a:t>İntegral tipi yaklaşım, akışkanlar dinamiği denklemlerinin basitleştirilmiş şekilde çözülmesi ile oluşturulmuştur</a:t>
            </a:r>
            <a:r>
              <a:rPr lang="tr-TR" sz="1600" b="1" dirty="0" smtClean="0"/>
              <a:t>.</a:t>
            </a:r>
          </a:p>
          <a:p>
            <a:r>
              <a:rPr lang="tr-TR" sz="1600" b="1" dirty="0" smtClean="0"/>
              <a:t>Hafif</a:t>
            </a:r>
            <a:r>
              <a:rPr lang="tr-TR" sz="1600" b="1" dirty="0"/>
              <a:t>, ağır, </a:t>
            </a:r>
            <a:r>
              <a:rPr lang="tr-TR" sz="1600" b="1" dirty="0" err="1"/>
              <a:t>nötral</a:t>
            </a:r>
            <a:r>
              <a:rPr lang="tr-TR" sz="1600" b="1" dirty="0"/>
              <a:t> gibi bütün gaz yayılımlarının modellenmesinde kullanılır. </a:t>
            </a:r>
            <a:endParaRPr lang="tr-TR" sz="1600" b="1" dirty="0" smtClean="0"/>
          </a:p>
          <a:p>
            <a:endParaRPr lang="tr-TR" sz="1600" b="1" dirty="0"/>
          </a:p>
          <a:p>
            <a:r>
              <a:rPr lang="tr-TR" sz="1600" b="1" dirty="0" smtClean="0"/>
              <a:t>Ancak </a:t>
            </a:r>
            <a:r>
              <a:rPr lang="tr-TR" sz="1600" b="1" dirty="0"/>
              <a:t>sabit hava şartlarının kullanılması, </a:t>
            </a:r>
            <a:r>
              <a:rPr lang="tr-TR" sz="1600" b="1" dirty="0" smtClean="0"/>
              <a:t>ve 2D yani yeryüzü </a:t>
            </a:r>
            <a:r>
              <a:rPr lang="tr-TR" sz="1600" b="1" dirty="0"/>
              <a:t>şekilleri ve engellerin </a:t>
            </a:r>
            <a:r>
              <a:rPr lang="tr-TR" sz="1600" b="1" dirty="0" smtClean="0"/>
              <a:t>göz önüne alınmadan modelleme yapılması gerçeğe yakınsamayı </a:t>
            </a:r>
            <a:r>
              <a:rPr lang="tr-TR" sz="1600" b="1" dirty="0"/>
              <a:t>zayıflatır. </a:t>
            </a:r>
          </a:p>
        </p:txBody>
      </p:sp>
      <p:pic>
        <p:nvPicPr>
          <p:cNvPr id="22" name="Resim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733" y="1347776"/>
            <a:ext cx="1184856" cy="1121923"/>
          </a:xfrm>
          <a:prstGeom prst="rect">
            <a:avLst/>
          </a:prstGeom>
        </p:spPr>
      </p:pic>
      <p:sp>
        <p:nvSpPr>
          <p:cNvPr id="24" name="Dikdörtgen 23"/>
          <p:cNvSpPr/>
          <p:nvPr/>
        </p:nvSpPr>
        <p:spPr>
          <a:xfrm>
            <a:off x="1519092" y="1724071"/>
            <a:ext cx="20341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TNO EFFECTS 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6445607" y="1635850"/>
            <a:ext cx="1619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DNV PHAST</a:t>
            </a:r>
          </a:p>
        </p:txBody>
      </p:sp>
      <p:pic>
        <p:nvPicPr>
          <p:cNvPr id="27" name="Resim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8333" y="1398406"/>
            <a:ext cx="843449" cy="824871"/>
          </a:xfrm>
          <a:prstGeom prst="rect">
            <a:avLst/>
          </a:prstGeom>
        </p:spPr>
      </p:pic>
      <p:pic>
        <p:nvPicPr>
          <p:cNvPr id="30" name="Resim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642" y="1413701"/>
            <a:ext cx="844408" cy="844408"/>
          </a:xfrm>
          <a:prstGeom prst="rect">
            <a:avLst/>
          </a:prstGeom>
        </p:spPr>
      </p:pic>
      <p:sp>
        <p:nvSpPr>
          <p:cNvPr id="31" name="Dikdörtgen 30"/>
          <p:cNvSpPr/>
          <p:nvPr/>
        </p:nvSpPr>
        <p:spPr>
          <a:xfrm>
            <a:off x="4237263" y="1303011"/>
            <a:ext cx="1619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/>
              <a:t>BREEZE INCIDENT ANALYST</a:t>
            </a:r>
            <a:endParaRPr lang="tr-TR" sz="2000" b="1" dirty="0"/>
          </a:p>
        </p:txBody>
      </p:sp>
      <p:sp>
        <p:nvSpPr>
          <p:cNvPr id="32" name="Dikdörtgen 31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</p:spTree>
    <p:extLst>
      <p:ext uri="{BB962C8B-B14F-4D97-AF65-F5344CB8AC3E}">
        <p14:creationId xmlns:p14="http://schemas.microsoft.com/office/powerpoint/2010/main" val="417785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ikdörtgen 12"/>
          <p:cNvSpPr/>
          <p:nvPr/>
        </p:nvSpPr>
        <p:spPr>
          <a:xfrm>
            <a:off x="268415" y="5434297"/>
            <a:ext cx="1619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/>
              <a:t>DNV PHAST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11" y="4462621"/>
            <a:ext cx="843449" cy="824871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11" y="2296821"/>
            <a:ext cx="844408" cy="844408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326424" y="3255313"/>
            <a:ext cx="16192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 smtClean="0"/>
              <a:t>BREEZE INCIDENT ANALYST</a:t>
            </a:r>
            <a:endParaRPr lang="tr-TR" sz="2000" b="1" dirty="0"/>
          </a:p>
        </p:txBody>
      </p:sp>
      <p:sp>
        <p:nvSpPr>
          <p:cNvPr id="18" name="Dikdörtgen 17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973" y="1352553"/>
            <a:ext cx="9036651" cy="5093895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2378914" y="4972632"/>
            <a:ext cx="8398767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3D yani </a:t>
            </a:r>
            <a:r>
              <a:rPr lang="tr-TR" b="1" dirty="0"/>
              <a:t>ü</a:t>
            </a:r>
            <a:r>
              <a:rPr lang="tr-TR" b="1" dirty="0" smtClean="0"/>
              <a:t>ç boyutlu olarak sabit olmayan rüzgar hava </a:t>
            </a:r>
            <a:r>
              <a:rPr lang="tr-TR" b="1" dirty="0"/>
              <a:t>şartlarının </a:t>
            </a:r>
            <a:r>
              <a:rPr lang="tr-TR" b="1" dirty="0" smtClean="0"/>
              <a:t>kullanılması ve yeryüzü </a:t>
            </a:r>
            <a:r>
              <a:rPr lang="tr-TR" b="1" dirty="0"/>
              <a:t>şekilleri ve engellerin </a:t>
            </a:r>
            <a:r>
              <a:rPr lang="tr-TR" b="1" dirty="0" smtClean="0"/>
              <a:t>göz önüne alınarak modelleme yapılması gerçeğe yakınsamayı artırır.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97461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994" y="3457303"/>
            <a:ext cx="3009925" cy="3126377"/>
          </a:xfrm>
          <a:prstGeom prst="rect">
            <a:avLst/>
          </a:prstGeom>
        </p:spPr>
      </p:pic>
      <p:pic>
        <p:nvPicPr>
          <p:cNvPr id="4098" name="Picture 2" descr="Consequence Modelling Software | Risktec Solu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20" y="1110377"/>
            <a:ext cx="4427172" cy="244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mmonia Risk Assessments - Gexcon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822" y="3457302"/>
            <a:ext cx="4233544" cy="291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hell FRED Consequence Modelling Software for Safety Professiona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5" y="1570443"/>
            <a:ext cx="4099878" cy="50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ikdörtgen 22"/>
          <p:cNvSpPr/>
          <p:nvPr/>
        </p:nvSpPr>
        <p:spPr>
          <a:xfrm>
            <a:off x="3283595" y="2718638"/>
            <a:ext cx="6841480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b="1" dirty="0"/>
              <a:t>CFD (</a:t>
            </a:r>
            <a:r>
              <a:rPr lang="tr-TR" b="1" dirty="0" err="1"/>
              <a:t>bilişimsel</a:t>
            </a:r>
            <a:r>
              <a:rPr lang="tr-TR" b="1" dirty="0"/>
              <a:t> akışkanlar dinamiği) yaklaşımı, akışkanlar dinamiği denklemlerinin çözülmesi ve türbülans modellerinin kullanılması ile oluşturulmuştur. </a:t>
            </a:r>
            <a:endParaRPr lang="tr-TR" b="1" dirty="0" smtClean="0"/>
          </a:p>
          <a:p>
            <a:r>
              <a:rPr lang="tr-TR" b="1" dirty="0" smtClean="0"/>
              <a:t>Türbülanslı </a:t>
            </a:r>
            <a:r>
              <a:rPr lang="tr-TR" b="1" dirty="0"/>
              <a:t>dalgalanmalar, engeller ve yeryüzü şekillerini dikkate alan karmaşık bir çevre simülasyonunu içerir. 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283595" y="4822815"/>
            <a:ext cx="6841480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Diğer yöntemlere göre oldukça </a:t>
            </a:r>
            <a:r>
              <a:rPr lang="tr-TR" b="1" dirty="0"/>
              <a:t>doğru sonuçları vermesine rağmen çok sayıda veri ve parametre </a:t>
            </a:r>
            <a:r>
              <a:rPr lang="tr-TR" b="1" dirty="0" smtClean="0"/>
              <a:t>girişi nedeni ile </a:t>
            </a:r>
            <a:r>
              <a:rPr lang="tr-TR" b="1" dirty="0"/>
              <a:t>uzun hesaplama süresi </a:t>
            </a:r>
            <a:r>
              <a:rPr lang="tr-TR" b="1" dirty="0" smtClean="0"/>
              <a:t>gerektirir</a:t>
            </a:r>
            <a:endParaRPr lang="tr-TR" b="1" dirty="0"/>
          </a:p>
        </p:txBody>
      </p:sp>
      <p:sp>
        <p:nvSpPr>
          <p:cNvPr id="25" name="Dikdörtgen 24"/>
          <p:cNvSpPr/>
          <p:nvPr/>
        </p:nvSpPr>
        <p:spPr>
          <a:xfrm>
            <a:off x="1988810" y="1681048"/>
            <a:ext cx="1819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FFFF00"/>
                </a:solidFill>
              </a:rPr>
              <a:t>FLACS-CFD </a:t>
            </a:r>
            <a:endParaRPr lang="tr-TR" sz="2000" b="1" dirty="0" smtClean="0">
              <a:solidFill>
                <a:srgbClr val="FFFF00"/>
              </a:solidFill>
            </a:endParaRP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65" y="5068383"/>
            <a:ext cx="1383187" cy="1355523"/>
          </a:xfrm>
          <a:prstGeom prst="rect">
            <a:avLst/>
          </a:prstGeom>
        </p:spPr>
      </p:pic>
      <p:pic>
        <p:nvPicPr>
          <p:cNvPr id="27" name="Resim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352" y="5068383"/>
            <a:ext cx="1287448" cy="1261699"/>
          </a:xfrm>
          <a:prstGeom prst="rect">
            <a:avLst/>
          </a:prstGeom>
        </p:spPr>
      </p:pic>
      <p:sp>
        <p:nvSpPr>
          <p:cNvPr id="28" name="Dikdörtgen 27"/>
          <p:cNvSpPr/>
          <p:nvPr/>
        </p:nvSpPr>
        <p:spPr>
          <a:xfrm>
            <a:off x="1961046" y="1932917"/>
            <a:ext cx="13051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Shell FRED</a:t>
            </a:r>
            <a:endParaRPr lang="tr-TR" sz="2000" b="1" dirty="0">
              <a:solidFill>
                <a:srgbClr val="FFFF00"/>
              </a:solidFill>
            </a:endParaRPr>
          </a:p>
        </p:txBody>
      </p:sp>
      <p:sp>
        <p:nvSpPr>
          <p:cNvPr id="29" name="Dikdörtgen 28"/>
          <p:cNvSpPr/>
          <p:nvPr/>
        </p:nvSpPr>
        <p:spPr>
          <a:xfrm>
            <a:off x="1961046" y="2246342"/>
            <a:ext cx="1835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Shell Shepherd 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</p:spTree>
    <p:extLst>
      <p:ext uri="{BB962C8B-B14F-4D97-AF65-F5344CB8AC3E}">
        <p14:creationId xmlns:p14="http://schemas.microsoft.com/office/powerpoint/2010/main" val="120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72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28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4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1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2" name="Rectangle 6"/>
          <p:cNvSpPr>
            <a:spLocks noChangeArrowheads="1"/>
          </p:cNvSpPr>
          <p:nvPr/>
        </p:nvSpPr>
        <p:spPr bwMode="auto">
          <a:xfrm>
            <a:off x="6172200" y="4090223"/>
            <a:ext cx="4114800" cy="523220"/>
          </a:xfrm>
          <a:prstGeom prst="rect">
            <a:avLst/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tr-TR" sz="1400" b="1" dirty="0">
                <a:solidFill>
                  <a:srgbClr val="FFFFFF"/>
                </a:solidFill>
              </a:rPr>
              <a:t>1999/92/EC (ATEX</a:t>
            </a:r>
            <a:r>
              <a:rPr lang="en-US" sz="1400" b="1" dirty="0">
                <a:solidFill>
                  <a:srgbClr val="FFFFFF"/>
                </a:solidFill>
              </a:rPr>
              <a:t> 153</a:t>
            </a:r>
            <a:r>
              <a:rPr lang="tr-TR" sz="1400" b="1" dirty="0">
                <a:solidFill>
                  <a:srgbClr val="FFFFFF"/>
                </a:solidFill>
              </a:rPr>
              <a:t>) sayılı Avrupa Parlamentosu ve Konseyi Direktifi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6172200" y="5314606"/>
            <a:ext cx="4114800" cy="683264"/>
          </a:xfrm>
          <a:prstGeom prst="rect">
            <a:avLst/>
          </a:prstGeom>
          <a:solidFill>
            <a:srgbClr val="C00000"/>
          </a:solidFill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None/>
            </a:pPr>
            <a:r>
              <a:rPr lang="tr-TR" sz="1200" b="1" dirty="0">
                <a:solidFill>
                  <a:srgbClr val="FFFFFF"/>
                </a:solidFill>
              </a:rPr>
              <a:t>30 Nisan 2013</a:t>
            </a:r>
          </a:p>
          <a:p>
            <a:pPr algn="just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None/>
            </a:pPr>
            <a:r>
              <a:rPr lang="tr-TR" sz="1200" b="1" dirty="0">
                <a:solidFill>
                  <a:srgbClr val="FFFFFF"/>
                </a:solidFill>
              </a:rPr>
              <a:t>Çalışanların Patlayıcı Ortamların Tehlikelerinden Korunması Hakkında Yönetmelik </a:t>
            </a:r>
          </a:p>
        </p:txBody>
      </p:sp>
      <p:sp>
        <p:nvSpPr>
          <p:cNvPr id="290824" name="Rectangle 8"/>
          <p:cNvSpPr>
            <a:spLocks noChangeArrowheads="1"/>
          </p:cNvSpPr>
          <p:nvPr/>
        </p:nvSpPr>
        <p:spPr bwMode="auto">
          <a:xfrm>
            <a:off x="6096000" y="1553062"/>
            <a:ext cx="4191000" cy="523220"/>
          </a:xfrm>
          <a:prstGeom prst="rect">
            <a:avLst/>
          </a:prstGeom>
          <a:solidFill>
            <a:srgbClr val="FF660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tr-TR" sz="1400" b="1" dirty="0">
                <a:solidFill>
                  <a:srgbClr val="FFFFFF"/>
                </a:solidFill>
              </a:rPr>
              <a:t>2014/34/EU (ATEX 1</a:t>
            </a:r>
            <a:r>
              <a:rPr lang="en-US" sz="1400" b="1" dirty="0">
                <a:solidFill>
                  <a:srgbClr val="FFFFFF"/>
                </a:solidFill>
              </a:rPr>
              <a:t>14</a:t>
            </a:r>
            <a:r>
              <a:rPr lang="tr-TR" sz="1400" b="1" dirty="0">
                <a:solidFill>
                  <a:srgbClr val="FFFFFF"/>
                </a:solidFill>
              </a:rPr>
              <a:t>) sayılı Avrupa Parlamentosu ve Konseyi Direktifi</a:t>
            </a:r>
          </a:p>
        </p:txBody>
      </p:sp>
      <p:sp>
        <p:nvSpPr>
          <p:cNvPr id="290825" name="AutoShape 9"/>
          <p:cNvSpPr>
            <a:spLocks noChangeArrowheads="1"/>
          </p:cNvSpPr>
          <p:nvPr/>
        </p:nvSpPr>
        <p:spPr bwMode="auto">
          <a:xfrm>
            <a:off x="7957559" y="4789752"/>
            <a:ext cx="6096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B05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tr-TR"/>
          </a:p>
        </p:txBody>
      </p:sp>
      <p:sp>
        <p:nvSpPr>
          <p:cNvPr id="290826" name="AutoShape 10"/>
          <p:cNvSpPr>
            <a:spLocks noChangeArrowheads="1"/>
          </p:cNvSpPr>
          <p:nvPr/>
        </p:nvSpPr>
        <p:spPr bwMode="auto">
          <a:xfrm>
            <a:off x="7886700" y="2197277"/>
            <a:ext cx="6096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tr-TR"/>
          </a:p>
        </p:txBody>
      </p:sp>
      <p:sp>
        <p:nvSpPr>
          <p:cNvPr id="290827" name="WordArt 11"/>
          <p:cNvSpPr>
            <a:spLocks noChangeArrowheads="1" noChangeShapeType="1" noTextEdit="1"/>
          </p:cNvSpPr>
          <p:nvPr/>
        </p:nvSpPr>
        <p:spPr bwMode="auto">
          <a:xfrm>
            <a:off x="3646694" y="3039291"/>
            <a:ext cx="2441073" cy="3440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tr-TR" sz="3600" b="1" kern="10" spc="150" dirty="0">
                <a:ln w="11430"/>
                <a:solidFill>
                  <a:srgbClr val="00B0F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/>
              </a:rPr>
              <a:t>Sanayi ve Teknoloji Bakanlığı</a:t>
            </a:r>
          </a:p>
        </p:txBody>
      </p:sp>
      <p:sp>
        <p:nvSpPr>
          <p:cNvPr id="290828" name="WordArt 12"/>
          <p:cNvSpPr>
            <a:spLocks noChangeArrowheads="1" noChangeShapeType="1" noTextEdit="1"/>
          </p:cNvSpPr>
          <p:nvPr/>
        </p:nvSpPr>
        <p:spPr bwMode="auto">
          <a:xfrm>
            <a:off x="3646694" y="5391351"/>
            <a:ext cx="2171886" cy="60651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tr-TR" sz="3600" b="1" kern="10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/>
              </a:rPr>
              <a:t>Çalışma ve Sosyal</a:t>
            </a:r>
          </a:p>
          <a:p>
            <a:pPr algn="ctr"/>
            <a:r>
              <a:rPr lang="tr-TR" sz="3600" b="1" kern="10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Impact"/>
              </a:rPr>
              <a:t> Güvenlik Bakanlığı</a:t>
            </a:r>
          </a:p>
        </p:txBody>
      </p:sp>
      <p:sp>
        <p:nvSpPr>
          <p:cNvPr id="290829" name="Rectangle 13"/>
          <p:cNvSpPr>
            <a:spLocks noChangeArrowheads="1"/>
          </p:cNvSpPr>
          <p:nvPr/>
        </p:nvSpPr>
        <p:spPr bwMode="auto">
          <a:xfrm>
            <a:off x="6172200" y="2703866"/>
            <a:ext cx="4114800" cy="738664"/>
          </a:xfrm>
          <a:prstGeom prst="rect">
            <a:avLst/>
          </a:prstGeom>
          <a:solidFill>
            <a:srgbClr val="0066FF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None/>
            </a:pPr>
            <a:r>
              <a:rPr lang="tr-TR" sz="1400" b="1" dirty="0">
                <a:solidFill>
                  <a:srgbClr val="FFFFFF"/>
                </a:solidFill>
              </a:rPr>
              <a:t>30 Haziran 2016</a:t>
            </a:r>
          </a:p>
          <a:p>
            <a:r>
              <a:rPr lang="tr-TR" sz="1400" b="1" dirty="0">
                <a:solidFill>
                  <a:srgbClr val="FFFFFF"/>
                </a:solidFill>
              </a:rPr>
              <a:t>Muhtemel Patlayıcı Ortamda Kullanılan Teçhizat ve Koruyucu Sistemler ile İlgili Yönetmelik</a:t>
            </a:r>
          </a:p>
        </p:txBody>
      </p:sp>
      <p:pic>
        <p:nvPicPr>
          <p:cNvPr id="13" name="Picture 5" descr="comp3 of Daratech bann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570" y="1553062"/>
            <a:ext cx="3424691" cy="4969658"/>
          </a:xfrm>
          <a:prstGeom prst="rect">
            <a:avLst/>
          </a:prstGeom>
          <a:solidFill>
            <a:srgbClr val="0033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tx1"/>
                  </a:outerShdw>
                </a:effectLst>
              </a14:hiddenEffects>
            </a:ext>
          </a:extLst>
        </p:spPr>
      </p:pic>
      <p:sp>
        <p:nvSpPr>
          <p:cNvPr id="14" name="TextBox 5"/>
          <p:cNvSpPr txBox="1"/>
          <p:nvPr/>
        </p:nvSpPr>
        <p:spPr>
          <a:xfrm>
            <a:off x="1931499" y="474511"/>
            <a:ext cx="5019266" cy="4801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C00000"/>
                </a:solidFill>
                <a:ea typeface="+mj-ea"/>
                <a:cs typeface="+mj-cs"/>
              </a:defRPr>
            </a:lvl1pPr>
          </a:lstStyle>
          <a:p>
            <a:r>
              <a:rPr lang="tr-TR" dirty="0"/>
              <a:t>Ülkemizdeki Yasal Düzenlemeler</a:t>
            </a:r>
          </a:p>
        </p:txBody>
      </p:sp>
    </p:spTree>
    <p:extLst>
      <p:ext uri="{BB962C8B-B14F-4D97-AF65-F5344CB8AC3E}">
        <p14:creationId xmlns:p14="http://schemas.microsoft.com/office/powerpoint/2010/main" val="2060790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0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58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8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EE63C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84662"/>
            <a:ext cx="12192000" cy="5473337"/>
          </a:xfrm>
          <a:prstGeom prst="rect">
            <a:avLst/>
          </a:prstGeom>
        </p:spPr>
      </p:pic>
      <p:sp>
        <p:nvSpPr>
          <p:cNvPr id="3" name="Unvan 1"/>
          <p:cNvSpPr>
            <a:spLocks noGrp="1"/>
          </p:cNvSpPr>
          <p:nvPr>
            <p:ph type="title"/>
          </p:nvPr>
        </p:nvSpPr>
        <p:spPr>
          <a:xfrm>
            <a:off x="2007325" y="511896"/>
            <a:ext cx="8177350" cy="515031"/>
          </a:xfrm>
        </p:spPr>
        <p:txBody>
          <a:bodyPr/>
          <a:lstStyle/>
          <a:p>
            <a:r>
              <a:rPr lang="tr-TR" sz="2800" dirty="0" smtClean="0">
                <a:latin typeface="+mn-lt"/>
              </a:rPr>
              <a:t>Örnek Gaz yayılım Simülasyonu</a:t>
            </a:r>
            <a:endParaRPr lang="tr-TR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094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37D1D7EA-41A7-4DBD-9A2F-5A3B12A13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72" y="1654915"/>
            <a:ext cx="11531299" cy="4836705"/>
          </a:xfrm>
          <a:prstGeom prst="rect">
            <a:avLst/>
          </a:prstGeom>
        </p:spPr>
      </p:pic>
      <p:sp>
        <p:nvSpPr>
          <p:cNvPr id="4" name="object 13"/>
          <p:cNvSpPr txBox="1"/>
          <p:nvPr/>
        </p:nvSpPr>
        <p:spPr>
          <a:xfrm>
            <a:off x="5782491" y="2103842"/>
            <a:ext cx="367501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/>
            <a:r>
              <a:rPr lang="tr-TR" b="1" dirty="0" smtClean="0">
                <a:solidFill>
                  <a:srgbClr val="FFFF00"/>
                </a:solidFill>
                <a:latin typeface="Arial"/>
                <a:cs typeface="Arial"/>
              </a:rPr>
              <a:t>Patlama Durumunda Olası </a:t>
            </a:r>
            <a:r>
              <a:rPr lang="tr-TR" b="1" dirty="0">
                <a:solidFill>
                  <a:srgbClr val="FFFF00"/>
                </a:solidFill>
                <a:latin typeface="Arial"/>
                <a:cs typeface="Arial"/>
              </a:rPr>
              <a:t>bir kazada </a:t>
            </a:r>
          </a:p>
          <a:p>
            <a:pPr marL="12065" marR="5080" algn="ctr"/>
            <a:r>
              <a:rPr lang="tr-TR" b="1" dirty="0">
                <a:solidFill>
                  <a:srgbClr val="FFFF00"/>
                </a:solidFill>
                <a:latin typeface="Arial"/>
                <a:cs typeface="Arial"/>
              </a:rPr>
              <a:t>ETKİ </a:t>
            </a:r>
          </a:p>
          <a:p>
            <a:pPr marL="12065" marR="5080" algn="ctr"/>
            <a:r>
              <a:rPr lang="tr-TR" b="1" dirty="0">
                <a:solidFill>
                  <a:srgbClr val="FFFF00"/>
                </a:solidFill>
                <a:latin typeface="Arial"/>
                <a:cs typeface="Arial"/>
              </a:rPr>
              <a:t>Nedir?</a:t>
            </a:r>
            <a:endParaRPr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object 12"/>
          <p:cNvSpPr/>
          <p:nvPr/>
        </p:nvSpPr>
        <p:spPr>
          <a:xfrm rot="20124188">
            <a:off x="5066837" y="3462250"/>
            <a:ext cx="2988193" cy="1924738"/>
          </a:xfrm>
          <a:custGeom>
            <a:avLst/>
            <a:gdLst/>
            <a:ahLst/>
            <a:cxnLst/>
            <a:rect l="l" t="t" r="r" b="b"/>
            <a:pathLst>
              <a:path w="1410970" h="1104900">
                <a:moveTo>
                  <a:pt x="994537" y="108732"/>
                </a:moveTo>
                <a:lnTo>
                  <a:pt x="951585" y="100301"/>
                </a:lnTo>
                <a:lnTo>
                  <a:pt x="907914" y="95937"/>
                </a:lnTo>
                <a:lnTo>
                  <a:pt x="863686" y="95541"/>
                </a:lnTo>
                <a:lnTo>
                  <a:pt x="819061" y="99017"/>
                </a:lnTo>
                <a:lnTo>
                  <a:pt x="774201" y="106265"/>
                </a:lnTo>
                <a:lnTo>
                  <a:pt x="729268" y="117189"/>
                </a:lnTo>
                <a:lnTo>
                  <a:pt x="684422" y="131690"/>
                </a:lnTo>
                <a:lnTo>
                  <a:pt x="639824" y="149671"/>
                </a:lnTo>
                <a:lnTo>
                  <a:pt x="595637" y="171033"/>
                </a:lnTo>
                <a:lnTo>
                  <a:pt x="552021" y="195679"/>
                </a:lnTo>
                <a:lnTo>
                  <a:pt x="509137" y="223512"/>
                </a:lnTo>
                <a:lnTo>
                  <a:pt x="467147" y="254432"/>
                </a:lnTo>
                <a:lnTo>
                  <a:pt x="426212" y="288343"/>
                </a:lnTo>
                <a:lnTo>
                  <a:pt x="386493" y="325147"/>
                </a:lnTo>
                <a:lnTo>
                  <a:pt x="348152" y="364746"/>
                </a:lnTo>
                <a:lnTo>
                  <a:pt x="311350" y="407042"/>
                </a:lnTo>
                <a:lnTo>
                  <a:pt x="276247" y="451936"/>
                </a:lnTo>
                <a:lnTo>
                  <a:pt x="243006" y="499333"/>
                </a:lnTo>
                <a:lnTo>
                  <a:pt x="211787" y="549132"/>
                </a:lnTo>
                <a:lnTo>
                  <a:pt x="182753" y="601238"/>
                </a:lnTo>
                <a:lnTo>
                  <a:pt x="0" y="505480"/>
                </a:lnTo>
                <a:lnTo>
                  <a:pt x="33163" y="446420"/>
                </a:lnTo>
                <a:lnTo>
                  <a:pt x="69022" y="390475"/>
                </a:lnTo>
                <a:lnTo>
                  <a:pt x="107344" y="337763"/>
                </a:lnTo>
                <a:lnTo>
                  <a:pt x="147895" y="288401"/>
                </a:lnTo>
                <a:lnTo>
                  <a:pt x="190440" y="242506"/>
                </a:lnTo>
                <a:lnTo>
                  <a:pt x="234747" y="200196"/>
                </a:lnTo>
                <a:lnTo>
                  <a:pt x="280581" y="161587"/>
                </a:lnTo>
                <a:lnTo>
                  <a:pt x="327708" y="126796"/>
                </a:lnTo>
                <a:lnTo>
                  <a:pt x="375896" y="95941"/>
                </a:lnTo>
                <a:lnTo>
                  <a:pt x="424910" y="69140"/>
                </a:lnTo>
                <a:lnTo>
                  <a:pt x="474516" y="46508"/>
                </a:lnTo>
                <a:lnTo>
                  <a:pt x="524481" y="28163"/>
                </a:lnTo>
                <a:lnTo>
                  <a:pt x="574571" y="14223"/>
                </a:lnTo>
                <a:lnTo>
                  <a:pt x="624552" y="4804"/>
                </a:lnTo>
                <a:lnTo>
                  <a:pt x="674191" y="24"/>
                </a:lnTo>
                <a:lnTo>
                  <a:pt x="723253" y="0"/>
                </a:lnTo>
                <a:lnTo>
                  <a:pt x="771506" y="4848"/>
                </a:lnTo>
                <a:lnTo>
                  <a:pt x="818714" y="14687"/>
                </a:lnTo>
                <a:lnTo>
                  <a:pt x="864646" y="29633"/>
                </a:lnTo>
                <a:lnTo>
                  <a:pt x="909066" y="49804"/>
                </a:lnTo>
                <a:lnTo>
                  <a:pt x="1091819" y="145435"/>
                </a:lnTo>
                <a:lnTo>
                  <a:pt x="1126666" y="165825"/>
                </a:lnTo>
                <a:lnTo>
                  <a:pt x="1159249" y="189219"/>
                </a:lnTo>
                <a:lnTo>
                  <a:pt x="1189528" y="215473"/>
                </a:lnTo>
                <a:lnTo>
                  <a:pt x="1217465" y="244445"/>
                </a:lnTo>
                <a:lnTo>
                  <a:pt x="1243020" y="275991"/>
                </a:lnTo>
                <a:lnTo>
                  <a:pt x="1266153" y="309967"/>
                </a:lnTo>
                <a:lnTo>
                  <a:pt x="1286826" y="346231"/>
                </a:lnTo>
                <a:lnTo>
                  <a:pt x="1305000" y="384640"/>
                </a:lnTo>
                <a:lnTo>
                  <a:pt x="1320634" y="425049"/>
                </a:lnTo>
                <a:lnTo>
                  <a:pt x="1333690" y="467316"/>
                </a:lnTo>
                <a:lnTo>
                  <a:pt x="1344129" y="511298"/>
                </a:lnTo>
                <a:lnTo>
                  <a:pt x="1351910" y="556851"/>
                </a:lnTo>
                <a:lnTo>
                  <a:pt x="1356996" y="603832"/>
                </a:lnTo>
                <a:lnTo>
                  <a:pt x="1359347" y="652097"/>
                </a:lnTo>
                <a:lnTo>
                  <a:pt x="1358923" y="701504"/>
                </a:lnTo>
                <a:lnTo>
                  <a:pt x="1355686" y="751910"/>
                </a:lnTo>
                <a:lnTo>
                  <a:pt x="1349596" y="803170"/>
                </a:lnTo>
                <a:lnTo>
                  <a:pt x="1340613" y="855142"/>
                </a:lnTo>
                <a:lnTo>
                  <a:pt x="1328699" y="907682"/>
                </a:lnTo>
                <a:lnTo>
                  <a:pt x="1313815" y="960648"/>
                </a:lnTo>
                <a:lnTo>
                  <a:pt x="1410843" y="1011448"/>
                </a:lnTo>
                <a:lnTo>
                  <a:pt x="1143381" y="1104412"/>
                </a:lnTo>
                <a:lnTo>
                  <a:pt x="1034161" y="814217"/>
                </a:lnTo>
                <a:lnTo>
                  <a:pt x="1131062" y="865017"/>
                </a:lnTo>
                <a:lnTo>
                  <a:pt x="1145946" y="812034"/>
                </a:lnTo>
                <a:lnTo>
                  <a:pt x="1157860" y="759480"/>
                </a:lnTo>
                <a:lnTo>
                  <a:pt x="1166843" y="707498"/>
                </a:lnTo>
                <a:lnTo>
                  <a:pt x="1172933" y="656230"/>
                </a:lnTo>
                <a:lnTo>
                  <a:pt x="1176170" y="605820"/>
                </a:lnTo>
                <a:lnTo>
                  <a:pt x="1176594" y="556410"/>
                </a:lnTo>
                <a:lnTo>
                  <a:pt x="1174243" y="508144"/>
                </a:lnTo>
                <a:lnTo>
                  <a:pt x="1169157" y="461165"/>
                </a:lnTo>
                <a:lnTo>
                  <a:pt x="1161376" y="415615"/>
                </a:lnTo>
                <a:lnTo>
                  <a:pt x="1150937" y="371638"/>
                </a:lnTo>
                <a:lnTo>
                  <a:pt x="1137881" y="329376"/>
                </a:lnTo>
                <a:lnTo>
                  <a:pt x="1122247" y="288972"/>
                </a:lnTo>
                <a:lnTo>
                  <a:pt x="1104073" y="250570"/>
                </a:lnTo>
                <a:lnTo>
                  <a:pt x="1083400" y="214312"/>
                </a:lnTo>
                <a:lnTo>
                  <a:pt x="1060267" y="180342"/>
                </a:lnTo>
                <a:lnTo>
                  <a:pt x="1034712" y="148802"/>
                </a:lnTo>
                <a:lnTo>
                  <a:pt x="1006775" y="119835"/>
                </a:lnTo>
                <a:lnTo>
                  <a:pt x="976496" y="93584"/>
                </a:lnTo>
                <a:lnTo>
                  <a:pt x="943913" y="70193"/>
                </a:lnTo>
                <a:lnTo>
                  <a:pt x="909066" y="49804"/>
                </a:lnTo>
              </a:path>
            </a:pathLst>
          </a:custGeom>
          <a:solidFill>
            <a:srgbClr val="FF0000"/>
          </a:solidFill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AutoShape 2" descr="Oil refinery plant from industry zone, Aerial view oil and gas industrial,  Refinery factory oil storage tank and pipeline steel at night. - Hughes Law  Offices">
            <a:extLst>
              <a:ext uri="{FF2B5EF4-FFF2-40B4-BE49-F238E27FC236}">
                <a16:creationId xmlns:a16="http://schemas.microsoft.com/office/drawing/2014/main" id="{BC292345-AC3F-47B8-B8BE-BB1CA98FE6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8103" y="394716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2007325" y="511896"/>
            <a:ext cx="8177350" cy="5150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latin typeface="+mn-lt"/>
              </a:rPr>
              <a:t>Patlamanın Etkisi</a:t>
            </a:r>
            <a:endParaRPr lang="tr-TR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990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649"/>
            <a:ext cx="4793377" cy="518160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024" y="1366004"/>
            <a:ext cx="8181975" cy="5206246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3645545" y="5403840"/>
            <a:ext cx="684148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b="1" dirty="0" smtClean="0"/>
              <a:t>Patlamaya dayanımlı yapılar (Örneğin; kontrol operatörleri odası) veya yangın ve patlama duvarları gerekli midir?....</a:t>
            </a:r>
            <a:endParaRPr lang="tr-TR" b="1" dirty="0"/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2007325" y="511896"/>
            <a:ext cx="8177350" cy="5150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latin typeface="+mn-lt"/>
              </a:rPr>
              <a:t>Patlamanın Etkisi</a:t>
            </a:r>
            <a:endParaRPr lang="tr-TR" sz="2800" dirty="0">
              <a:latin typeface="+mn-l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-287508"/>
            <a:ext cx="4019550" cy="403925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8774" y="-405020"/>
            <a:ext cx="4702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3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9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964295D4-5F3C-4AD6-A891-6B30B1609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1034"/>
            <a:ext cx="12192000" cy="4973748"/>
          </a:xfrm>
          <a:prstGeom prst="rect">
            <a:avLst/>
          </a:prstGeom>
        </p:spPr>
      </p:pic>
      <p:sp>
        <p:nvSpPr>
          <p:cNvPr id="5" name="AutoShape 2" descr="Oil refinery plant from industry zone, Aerial view oil and gas industrial,  Refinery factory oil storage tank and pipeline steel at night. - Hughes Law  Offices">
            <a:extLst>
              <a:ext uri="{FF2B5EF4-FFF2-40B4-BE49-F238E27FC236}">
                <a16:creationId xmlns:a16="http://schemas.microsoft.com/office/drawing/2014/main" id="{BC292345-AC3F-47B8-B8BE-BB1CA98FE6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69725" y="38426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" name="Ok: Aşağı 8">
            <a:extLst>
              <a:ext uri="{FF2B5EF4-FFF2-40B4-BE49-F238E27FC236}">
                <a16:creationId xmlns:a16="http://schemas.microsoft.com/office/drawing/2014/main" id="{58997F97-7236-40D1-8D61-0139F2AEE0D7}"/>
              </a:ext>
            </a:extLst>
          </p:cNvPr>
          <p:cNvSpPr/>
          <p:nvPr/>
        </p:nvSpPr>
        <p:spPr>
          <a:xfrm>
            <a:off x="8954841" y="4246957"/>
            <a:ext cx="461639" cy="68645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bject 13">
            <a:extLst>
              <a:ext uri="{FF2B5EF4-FFF2-40B4-BE49-F238E27FC236}">
                <a16:creationId xmlns:a16="http://schemas.microsoft.com/office/drawing/2014/main" id="{503BF07A-8B9C-4DAF-960B-6269D8F4E1DC}"/>
              </a:ext>
            </a:extLst>
          </p:cNvPr>
          <p:cNvSpPr txBox="1"/>
          <p:nvPr/>
        </p:nvSpPr>
        <p:spPr>
          <a:xfrm>
            <a:off x="7927251" y="3242957"/>
            <a:ext cx="3551067" cy="83099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2065" marR="5080" algn="ctr"/>
            <a:r>
              <a:rPr lang="tr-TR" b="1" dirty="0">
                <a:solidFill>
                  <a:srgbClr val="FF0000"/>
                </a:solidFill>
                <a:latin typeface="Arial"/>
                <a:cs typeface="Arial"/>
              </a:rPr>
              <a:t>Termal Radyan Nedeni ile gerçekte bu noktadan müdahale mümkün olabilecek mi?</a:t>
            </a:r>
            <a:endParaRPr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2007325" y="511896"/>
            <a:ext cx="8177350" cy="5150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latin typeface="+mn-lt"/>
              </a:rPr>
              <a:t>Patlama ve Yangına Müdahale Mümkün mü?</a:t>
            </a:r>
            <a:endParaRPr lang="tr-TR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18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9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55519" y="469930"/>
            <a:ext cx="5590903" cy="69701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z="2400" dirty="0">
                <a:latin typeface="+mn-lt"/>
              </a:rPr>
              <a:t>Patlamadan Korunma Dokümanı</a:t>
            </a:r>
            <a:br>
              <a:rPr lang="tr-TR" sz="2400" dirty="0">
                <a:latin typeface="+mn-lt"/>
              </a:rPr>
            </a:br>
            <a:r>
              <a:rPr lang="tr-TR" sz="2400" dirty="0">
                <a:latin typeface="+mn-lt"/>
              </a:rPr>
              <a:t>Madde 10</a:t>
            </a:r>
          </a:p>
        </p:txBody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9058" y="1932227"/>
            <a:ext cx="6079753" cy="4006760"/>
          </a:xfrm>
        </p:spPr>
        <p:txBody>
          <a:bodyPr>
            <a:normAutofit/>
          </a:bodyPr>
          <a:lstStyle/>
          <a:p>
            <a:pPr algn="just">
              <a:buFontTx/>
              <a:buNone/>
              <a:defRPr/>
            </a:pPr>
            <a:r>
              <a:rPr lang="tr-TR" sz="1600" dirty="0">
                <a:solidFill>
                  <a:srgbClr val="FF0000"/>
                </a:solidFill>
                <a:latin typeface="+mn-lt"/>
              </a:rPr>
              <a:t>	İşveren, “Patlamadan Korunma Dokümanı” olarak anılacak belgeleri hazırlamakla yükümlüdür. Patlamadan Korunma Dokümanında, özellikle;</a:t>
            </a:r>
          </a:p>
          <a:p>
            <a:pPr algn="just">
              <a:buFont typeface="Wingdings" pitchFamily="2" charset="2"/>
              <a:buBlip>
                <a:blip r:embed="rId2"/>
              </a:buBlip>
              <a:defRPr/>
            </a:pPr>
            <a:r>
              <a:rPr lang="tr-TR" sz="1600" dirty="0">
                <a:latin typeface="+mn-lt"/>
              </a:rPr>
              <a:t>Patlama riskinin belirlendiği ve değerlendirildiği, </a:t>
            </a:r>
          </a:p>
          <a:p>
            <a:pPr algn="just">
              <a:buFont typeface="Wingdings" pitchFamily="2" charset="2"/>
              <a:buBlip>
                <a:blip r:embed="rId2"/>
              </a:buBlip>
              <a:defRPr/>
            </a:pPr>
            <a:r>
              <a:rPr lang="tr-TR" sz="1600" dirty="0">
                <a:latin typeface="+mn-lt"/>
              </a:rPr>
              <a:t>Bu Yönetmelikte belirlenen yükümlülüklerin yerine getirilmesi için alınacak önlemler, </a:t>
            </a:r>
          </a:p>
          <a:p>
            <a:pPr algn="just">
              <a:buFont typeface="Wingdings" pitchFamily="2" charset="2"/>
              <a:buBlip>
                <a:blip r:embed="rId2"/>
              </a:buBlip>
              <a:defRPr/>
            </a:pPr>
            <a:r>
              <a:rPr lang="tr-TR" sz="1600" dirty="0">
                <a:latin typeface="+mn-lt"/>
              </a:rPr>
              <a:t>İşyerinde Ek-</a:t>
            </a:r>
            <a:r>
              <a:rPr lang="tr-TR" sz="1600" dirty="0" err="1">
                <a:latin typeface="+mn-lt"/>
              </a:rPr>
              <a:t>I’e</a:t>
            </a:r>
            <a:r>
              <a:rPr lang="tr-TR" sz="1600" dirty="0">
                <a:latin typeface="+mn-lt"/>
              </a:rPr>
              <a:t> göre sınıflandırılmış yerler, </a:t>
            </a:r>
            <a:r>
              <a:rPr lang="tr-TR" sz="1600" dirty="0">
                <a:solidFill>
                  <a:schemeClr val="accent4">
                    <a:lumMod val="90000"/>
                    <a:lumOff val="10000"/>
                  </a:schemeClr>
                </a:solidFill>
                <a:latin typeface="+mn-lt"/>
              </a:rPr>
              <a:t> </a:t>
            </a:r>
          </a:p>
          <a:p>
            <a:pPr algn="just">
              <a:buFont typeface="Wingdings" pitchFamily="2" charset="2"/>
              <a:buBlip>
                <a:blip r:embed="rId2"/>
              </a:buBlip>
              <a:defRPr/>
            </a:pPr>
            <a:r>
              <a:rPr lang="tr-TR" sz="1600" dirty="0">
                <a:solidFill>
                  <a:srgbClr val="0000FF"/>
                </a:solidFill>
                <a:latin typeface="+mn-lt"/>
              </a:rPr>
              <a:t>Ek-II ve Ek-</a:t>
            </a:r>
            <a:r>
              <a:rPr lang="tr-TR" sz="1600" dirty="0" err="1">
                <a:solidFill>
                  <a:srgbClr val="0000FF"/>
                </a:solidFill>
                <a:latin typeface="+mn-lt"/>
              </a:rPr>
              <a:t>III’de</a:t>
            </a:r>
            <a:r>
              <a:rPr lang="tr-TR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tr-TR" sz="1600" dirty="0">
                <a:latin typeface="+mn-lt"/>
              </a:rPr>
              <a:t>verilen asgari gereklerin uygulanacağı yerler,</a:t>
            </a:r>
          </a:p>
          <a:p>
            <a:pPr algn="just">
              <a:buFont typeface="Wingdings" pitchFamily="2" charset="2"/>
              <a:buBlip>
                <a:blip r:embed="rId2"/>
              </a:buBlip>
              <a:defRPr/>
            </a:pPr>
            <a:r>
              <a:rPr lang="tr-TR" sz="1600" dirty="0">
                <a:latin typeface="+mn-lt"/>
              </a:rPr>
              <a:t>Çalışma yerleri ile uyarı cihazları da dahil iş ekipmanının tasarımı, işletilmesi, kontrol ve bakımının güvenlik kurallarına uygun olarak sağlandığı,</a:t>
            </a:r>
          </a:p>
          <a:p>
            <a:pPr algn="just">
              <a:buFont typeface="Wingdings" pitchFamily="2" charset="2"/>
              <a:buBlip>
                <a:blip r:embed="rId2"/>
              </a:buBlip>
              <a:defRPr/>
            </a:pPr>
            <a:r>
              <a:rPr lang="tr-TR" sz="1600" dirty="0">
                <a:latin typeface="+mn-lt"/>
              </a:rPr>
              <a:t>İşyerinde kullanılan tüm ekipmanın “İş Ekipmanlarının Kullanımında Sağlık ve Güvenlik Şartları Yönetmeliği” ne uygun olduğu hususları yazılı olarak yer alacaktır.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490" y="1616528"/>
            <a:ext cx="4754881" cy="48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nk Yangın ve Patla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81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2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g explosion in Jubail Chemical waste plant 22 Dec 20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6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açık hava, işaret içeren bir resim&#10;&#10;Açıklama otomatik olarak oluşturuldu">
            <a:extLst>
              <a:ext uri="{FF2B5EF4-FFF2-40B4-BE49-F238E27FC236}">
                <a16:creationId xmlns:a16="http://schemas.microsoft.com/office/drawing/2014/main" id="{FD4B5B05-3891-307B-331A-C1F33E98A9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B6FA5CC4-ED2B-EEF6-5099-5FDD8B0EE8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5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77118"/>
            <a:ext cx="12192000" cy="5062263"/>
          </a:xfrm>
          <a:prstGeom prst="rect">
            <a:avLst/>
          </a:prstGeom>
        </p:spPr>
      </p:pic>
      <p:sp>
        <p:nvSpPr>
          <p:cNvPr id="106499" name="AutoShape 3"/>
          <p:cNvSpPr>
            <a:spLocks noChangeArrowheads="1"/>
          </p:cNvSpPr>
          <p:nvPr/>
        </p:nvSpPr>
        <p:spPr bwMode="ltGray">
          <a:xfrm>
            <a:off x="2271938" y="2356548"/>
            <a:ext cx="4729880" cy="857256"/>
          </a:xfrm>
          <a:prstGeom prst="roundRect">
            <a:avLst>
              <a:gd name="adj" fmla="val 16449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92000">
                <a:schemeClr val="bg1">
                  <a:lumMod val="50000"/>
                </a:scheme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>
              <a:latin typeface="Arial" charset="0"/>
            </a:endParaRPr>
          </a:p>
        </p:txBody>
      </p:sp>
      <p:sp>
        <p:nvSpPr>
          <p:cNvPr id="106500" name="AutoShape 4"/>
          <p:cNvSpPr>
            <a:spLocks noChangeArrowheads="1"/>
          </p:cNvSpPr>
          <p:nvPr/>
        </p:nvSpPr>
        <p:spPr bwMode="ltGray">
          <a:xfrm>
            <a:off x="2230662" y="3494784"/>
            <a:ext cx="4771156" cy="933466"/>
          </a:xfrm>
          <a:prstGeom prst="roundRect">
            <a:avLst>
              <a:gd name="adj" fmla="val 16227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92000">
                <a:schemeClr val="bg1">
                  <a:lumMod val="50000"/>
                </a:scheme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r-TR">
              <a:latin typeface="Arial" charset="0"/>
            </a:endParaRPr>
          </a:p>
        </p:txBody>
      </p:sp>
      <p:sp>
        <p:nvSpPr>
          <p:cNvPr id="106501" name="AutoShape 5"/>
          <p:cNvSpPr>
            <a:spLocks noChangeArrowheads="1"/>
          </p:cNvSpPr>
          <p:nvPr/>
        </p:nvSpPr>
        <p:spPr bwMode="ltGray">
          <a:xfrm>
            <a:off x="2178988" y="4599253"/>
            <a:ext cx="4822833" cy="974753"/>
          </a:xfrm>
          <a:prstGeom prst="roundRect">
            <a:avLst>
              <a:gd name="adj" fmla="val 22019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92000">
                <a:schemeClr val="bg1">
                  <a:lumMod val="50000"/>
                </a:schemeClr>
              </a:gs>
              <a:gs pos="100000">
                <a:srgbClr val="C0C0C0">
                  <a:gamma/>
                  <a:tint val="9176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r-TR">
              <a:latin typeface="Arial" charset="0"/>
            </a:endParaRPr>
          </a:p>
        </p:txBody>
      </p:sp>
      <p:sp>
        <p:nvSpPr>
          <p:cNvPr id="106502" name="Rectangle 6"/>
          <p:cNvSpPr>
            <a:spLocks noChangeArrowheads="1"/>
          </p:cNvSpPr>
          <p:nvPr/>
        </p:nvSpPr>
        <p:spPr bwMode="gray">
          <a:xfrm>
            <a:off x="2783774" y="2486471"/>
            <a:ext cx="3954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/>
            <a:r>
              <a:rPr lang="en-US" sz="1400" dirty="0">
                <a:solidFill>
                  <a:srgbClr val="080808"/>
                </a:solidFill>
              </a:rPr>
              <a:t> </a:t>
            </a:r>
            <a:r>
              <a:rPr lang="tr-TR" sz="1400" dirty="0">
                <a:solidFill>
                  <a:srgbClr val="080808"/>
                </a:solidFill>
              </a:rPr>
              <a:t>	</a:t>
            </a:r>
            <a:r>
              <a:rPr lang="tr-TR" sz="1400" b="1" dirty="0">
                <a:solidFill>
                  <a:schemeClr val="bg1"/>
                </a:solidFill>
              </a:rPr>
              <a:t>Patlayıcı ortam oluşma ihtimali ve bu ortamın kalıcılığı,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06504" name="AutoShape 8"/>
          <p:cNvSpPr>
            <a:spLocks noChangeArrowheads="1"/>
          </p:cNvSpPr>
          <p:nvPr/>
        </p:nvSpPr>
        <p:spPr bwMode="ltGray">
          <a:xfrm>
            <a:off x="1910028" y="2451805"/>
            <a:ext cx="955675" cy="6191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>
              <a:latin typeface="Arial" charset="0"/>
            </a:endParaRPr>
          </a:p>
        </p:txBody>
      </p:sp>
      <p:sp>
        <p:nvSpPr>
          <p:cNvPr id="106506" name="Rectangle 10"/>
          <p:cNvSpPr>
            <a:spLocks noChangeArrowheads="1"/>
          </p:cNvSpPr>
          <p:nvPr/>
        </p:nvSpPr>
        <p:spPr bwMode="black">
          <a:xfrm>
            <a:off x="1910027" y="2570867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tr-TR" sz="2400" b="1">
                <a:solidFill>
                  <a:srgbClr val="F8F8F8"/>
                </a:solidFill>
              </a:rPr>
              <a:t>1</a:t>
            </a:r>
            <a:endParaRPr lang="en-US" sz="2400" b="1">
              <a:solidFill>
                <a:srgbClr val="F8F8F8"/>
              </a:solidFill>
            </a:endParaRPr>
          </a:p>
        </p:txBody>
      </p:sp>
      <p:sp>
        <p:nvSpPr>
          <p:cNvPr id="106508" name="AutoShape 12"/>
          <p:cNvSpPr>
            <a:spLocks noChangeArrowheads="1"/>
          </p:cNvSpPr>
          <p:nvPr/>
        </p:nvSpPr>
        <p:spPr bwMode="gray">
          <a:xfrm>
            <a:off x="1884627" y="3642429"/>
            <a:ext cx="954088" cy="6048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>
              <a:latin typeface="Arial" charset="0"/>
            </a:endParaRPr>
          </a:p>
        </p:txBody>
      </p:sp>
      <p:sp>
        <p:nvSpPr>
          <p:cNvPr id="106511" name="AutoShape 15"/>
          <p:cNvSpPr>
            <a:spLocks noChangeArrowheads="1"/>
          </p:cNvSpPr>
          <p:nvPr/>
        </p:nvSpPr>
        <p:spPr bwMode="ltGray">
          <a:xfrm>
            <a:off x="1858315" y="4670682"/>
            <a:ext cx="974725" cy="6429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>
              <a:latin typeface="Arial" charset="0"/>
            </a:endParaRP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black">
          <a:xfrm>
            <a:off x="1884628" y="3747204"/>
            <a:ext cx="931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2400" b="1">
                <a:solidFill>
                  <a:srgbClr val="F8F8F8"/>
                </a:solidFill>
              </a:rPr>
              <a:t>2</a:t>
            </a:r>
            <a:endParaRPr lang="en-US" sz="2400" b="1">
              <a:solidFill>
                <a:srgbClr val="F8F8F8"/>
              </a:solidFill>
            </a:endParaRPr>
          </a:p>
        </p:txBody>
      </p:sp>
      <p:sp>
        <p:nvSpPr>
          <p:cNvPr id="106514" name="Text Box 18"/>
          <p:cNvSpPr txBox="1">
            <a:spLocks noChangeArrowheads="1"/>
          </p:cNvSpPr>
          <p:nvPr/>
        </p:nvSpPr>
        <p:spPr bwMode="black">
          <a:xfrm>
            <a:off x="1940864" y="4823082"/>
            <a:ext cx="825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2400" b="1">
                <a:solidFill>
                  <a:srgbClr val="F8F8F8"/>
                </a:solidFill>
              </a:rPr>
              <a:t>3</a:t>
            </a:r>
            <a:endParaRPr lang="en-US" sz="2400" b="1">
              <a:solidFill>
                <a:srgbClr val="F8F8F8"/>
              </a:solidFill>
            </a:endParaRPr>
          </a:p>
        </p:txBody>
      </p:sp>
      <p:sp>
        <p:nvSpPr>
          <p:cNvPr id="106515" name="Rectangle 19"/>
          <p:cNvSpPr>
            <a:spLocks noChangeArrowheads="1"/>
          </p:cNvSpPr>
          <p:nvPr/>
        </p:nvSpPr>
        <p:spPr bwMode="gray">
          <a:xfrm>
            <a:off x="2874449" y="3654814"/>
            <a:ext cx="39290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tr-TR" sz="1400" b="1" dirty="0">
                <a:solidFill>
                  <a:schemeClr val="bg1"/>
                </a:solidFill>
              </a:rPr>
              <a:t>Statik elektrik de dahil tutuşturucu kaynakların bulunma, aktif ve etkili hale gelme ihtimalleri,</a:t>
            </a:r>
          </a:p>
        </p:txBody>
      </p:sp>
      <p:sp>
        <p:nvSpPr>
          <p:cNvPr id="106516" name="Rectangle 20"/>
          <p:cNvSpPr>
            <a:spLocks noChangeArrowheads="1"/>
          </p:cNvSpPr>
          <p:nvPr/>
        </p:nvSpPr>
        <p:spPr bwMode="gray">
          <a:xfrm>
            <a:off x="2715568" y="4655246"/>
            <a:ext cx="42862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/>
            <a:r>
              <a:rPr lang="en-US" sz="1400" dirty="0">
                <a:solidFill>
                  <a:srgbClr val="080808"/>
                </a:solidFill>
              </a:rPr>
              <a:t> </a:t>
            </a:r>
            <a:r>
              <a:rPr lang="tr-TR" sz="1400" dirty="0">
                <a:solidFill>
                  <a:srgbClr val="080808"/>
                </a:solidFill>
              </a:rPr>
              <a:t>	</a:t>
            </a:r>
            <a:r>
              <a:rPr lang="tr-TR" sz="1400" b="1" dirty="0">
                <a:solidFill>
                  <a:schemeClr val="bg1"/>
                </a:solidFill>
              </a:rPr>
              <a:t>İşyerinde bulunan tesis, kullanılan maddeler, prosesler ile bunların muhtemel karşılıklı etkileşimleri,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6519" name="Picture 23" descr="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916" y="2478793"/>
            <a:ext cx="9112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7" name="Picture 24" descr="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8916" y="3663067"/>
            <a:ext cx="9112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21" name="Picture 25" descr="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1481" y="4699257"/>
            <a:ext cx="993775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8375624" y="1967270"/>
            <a:ext cx="318488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tr-TR" sz="1600" dirty="0"/>
              <a:t>İşverenler, işyerinde </a:t>
            </a:r>
            <a:r>
              <a:rPr lang="tr-TR" sz="1600" b="1" dirty="0">
                <a:solidFill>
                  <a:srgbClr val="FF0000"/>
                </a:solidFill>
              </a:rPr>
              <a:t>İş Sağlığı ve Güvenliği Risk Değerlendirmesi Yönetmeliğine</a:t>
            </a:r>
            <a:r>
              <a:rPr lang="tr-TR" sz="1600" dirty="0"/>
              <a:t> uygun risk değerlendirmesi yaparken patlayıcı ortamdan kaynaklanan özel riskleri değerlendirmekle yükümlüdür. </a:t>
            </a:r>
          </a:p>
        </p:txBody>
      </p:sp>
      <p:sp>
        <p:nvSpPr>
          <p:cNvPr id="21" name="AutoShape 5"/>
          <p:cNvSpPr>
            <a:spLocks noChangeArrowheads="1"/>
          </p:cNvSpPr>
          <p:nvPr/>
        </p:nvSpPr>
        <p:spPr bwMode="ltGray">
          <a:xfrm>
            <a:off x="2178988" y="5670823"/>
            <a:ext cx="4822833" cy="785818"/>
          </a:xfrm>
          <a:prstGeom prst="roundRect">
            <a:avLst>
              <a:gd name="adj" fmla="val 22019"/>
            </a:avLst>
          </a:prstGeom>
          <a:solidFill>
            <a:srgbClr val="C00000"/>
          </a:soli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tr-TR">
              <a:latin typeface="Arial" charset="0"/>
            </a:endParaRP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gray">
          <a:xfrm>
            <a:off x="2715568" y="5897819"/>
            <a:ext cx="40005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1450" indent="-171450"/>
            <a:r>
              <a:rPr lang="en-US" sz="1400" dirty="0">
                <a:solidFill>
                  <a:srgbClr val="080808"/>
                </a:solidFill>
              </a:rPr>
              <a:t> </a:t>
            </a:r>
            <a:r>
              <a:rPr lang="tr-TR" sz="1400" dirty="0">
                <a:solidFill>
                  <a:srgbClr val="080808"/>
                </a:solidFill>
              </a:rPr>
              <a:t>	</a:t>
            </a:r>
            <a:r>
              <a:rPr lang="tr-TR" sz="1400" dirty="0"/>
              <a:t> </a:t>
            </a:r>
            <a:r>
              <a:rPr lang="tr-TR" sz="1400" b="1" dirty="0">
                <a:solidFill>
                  <a:schemeClr val="bg1"/>
                </a:solidFill>
              </a:rPr>
              <a:t>Olabilecek patlamanın etkisinin büyüklüğü</a:t>
            </a:r>
            <a:r>
              <a:rPr lang="en-US" sz="1400" b="1" dirty="0">
                <a:solidFill>
                  <a:schemeClr val="bg1"/>
                </a:solidFill>
              </a:rPr>
              <a:t>….</a:t>
            </a:r>
          </a:p>
        </p:txBody>
      </p:sp>
      <p:sp>
        <p:nvSpPr>
          <p:cNvPr id="26" name="AutoShape 12"/>
          <p:cNvSpPr>
            <a:spLocks noChangeArrowheads="1"/>
          </p:cNvSpPr>
          <p:nvPr/>
        </p:nvSpPr>
        <p:spPr bwMode="gray">
          <a:xfrm>
            <a:off x="1858314" y="5742243"/>
            <a:ext cx="954088" cy="6048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78824"/>
                  <a:invGamma/>
                </a:schemeClr>
              </a:gs>
            </a:gsLst>
            <a:path path="rect">
              <a:fillToRect l="100000" b="100000"/>
            </a:path>
          </a:grad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tr-TR">
              <a:latin typeface="Arial" charset="0"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black">
          <a:xfrm>
            <a:off x="1881481" y="5847018"/>
            <a:ext cx="908697" cy="4572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tr-TR" sz="2400" b="1">
                <a:solidFill>
                  <a:srgbClr val="F8F8F8"/>
                </a:solidFill>
              </a:rPr>
              <a:t>4</a:t>
            </a:r>
            <a:endParaRPr lang="en-US" sz="2400" b="1">
              <a:solidFill>
                <a:srgbClr val="F8F8F8"/>
              </a:solidFill>
            </a:endParaRPr>
          </a:p>
        </p:txBody>
      </p:sp>
      <p:pic>
        <p:nvPicPr>
          <p:cNvPr id="28" name="Picture 24" descr="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522" y="5766856"/>
            <a:ext cx="932656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"/>
          <p:cNvSpPr>
            <a:spLocks noGrp="1" noChangeArrowheads="1"/>
          </p:cNvSpPr>
          <p:nvPr>
            <p:ph type="title"/>
          </p:nvPr>
        </p:nvSpPr>
        <p:spPr>
          <a:xfrm>
            <a:off x="1910027" y="325943"/>
            <a:ext cx="6166816" cy="871554"/>
          </a:xfrm>
          <a:extLst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z="2400" dirty="0">
                <a:latin typeface="+mn-lt"/>
              </a:rPr>
              <a:t>Patlama Riskinin Değerlendirilmesi</a:t>
            </a:r>
            <a:br>
              <a:rPr lang="tr-TR" sz="2400" dirty="0">
                <a:latin typeface="+mn-lt"/>
              </a:rPr>
            </a:br>
            <a:r>
              <a:rPr lang="tr-TR" sz="2400" dirty="0">
                <a:latin typeface="+mn-lt"/>
              </a:rPr>
              <a:t>MADDE 6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72046" y="1371320"/>
            <a:ext cx="79770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tr-TR" sz="1600" b="1" dirty="0">
                <a:solidFill>
                  <a:srgbClr val="0000FF"/>
                </a:solidFill>
              </a:rPr>
              <a:t>Çalışanların Patlayıcı Ortamların Tehlikelerinden Korunması Hakkında Yönetmelik</a:t>
            </a:r>
          </a:p>
          <a:p>
            <a:endParaRPr lang="tr-TR" sz="1000" b="1" dirty="0">
              <a:solidFill>
                <a:srgbClr val="333333"/>
              </a:solidFill>
            </a:endParaRPr>
          </a:p>
          <a:p>
            <a:pPr algn="l"/>
            <a:r>
              <a:rPr lang="tr-TR" sz="1600" b="1" dirty="0">
                <a:solidFill>
                  <a:srgbClr val="333333"/>
                </a:solidFill>
              </a:rPr>
              <a:t>30 Nisan 2013  tarih ve 28633  sayılı Resmi Gazetede yayımlanmıştır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672046" y="5517735"/>
            <a:ext cx="6104708" cy="102164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0873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6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6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/>
      <p:bldP spid="106504" grpId="0" animBg="1"/>
      <p:bldP spid="106506" grpId="0"/>
      <p:bldP spid="106508" grpId="0" animBg="1"/>
      <p:bldP spid="106511" grpId="0" animBg="1"/>
      <p:bldP spid="106513" grpId="0"/>
      <p:bldP spid="106514" grpId="0"/>
      <p:bldP spid="106515" grpId="0"/>
      <p:bldP spid="106516" grpId="0"/>
      <p:bldP spid="20" grpId="0"/>
      <p:bldP spid="24" grpId="0"/>
      <p:bldP spid="26" grpId="0" animBg="1"/>
      <p:bldP spid="2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1654623"/>
            <a:ext cx="6104256" cy="466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265615" y="2742120"/>
            <a:ext cx="52861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b="1" dirty="0" smtClean="0">
                <a:solidFill>
                  <a:srgbClr val="FF0000"/>
                </a:solidFill>
              </a:rPr>
              <a:t>Sonuç Analizi;</a:t>
            </a:r>
          </a:p>
          <a:p>
            <a:pPr algn="just"/>
            <a:endParaRPr lang="tr-TR" b="1" dirty="0" smtClean="0">
              <a:solidFill>
                <a:srgbClr val="FF0000"/>
              </a:solidFill>
            </a:endParaRPr>
          </a:p>
          <a:p>
            <a:pPr algn="just"/>
            <a:r>
              <a:rPr lang="tr-TR" b="1" dirty="0" smtClean="0">
                <a:solidFill>
                  <a:srgbClr val="0000CC"/>
                </a:solidFill>
              </a:rPr>
              <a:t>Olabilecek </a:t>
            </a:r>
            <a:r>
              <a:rPr lang="tr-TR" b="1" dirty="0">
                <a:solidFill>
                  <a:srgbClr val="0000CC"/>
                </a:solidFill>
              </a:rPr>
              <a:t>patlamanın etkisinin </a:t>
            </a:r>
            <a:r>
              <a:rPr lang="tr-TR" b="1" dirty="0" smtClean="0">
                <a:solidFill>
                  <a:srgbClr val="0000CC"/>
                </a:solidFill>
              </a:rPr>
              <a:t>büyüklüğü; </a:t>
            </a:r>
            <a:r>
              <a:rPr lang="tr-TR" b="1" dirty="0" smtClean="0"/>
              <a:t>yanıcı ve  patlayıcı </a:t>
            </a:r>
            <a:r>
              <a:rPr lang="tr-TR" b="1" dirty="0"/>
              <a:t>maddelerin </a:t>
            </a:r>
            <a:r>
              <a:rPr lang="tr-TR" b="1" dirty="0" smtClean="0">
                <a:solidFill>
                  <a:srgbClr val="33CC33"/>
                </a:solidFill>
              </a:rPr>
              <a:t>salınması sonucu </a:t>
            </a:r>
            <a:r>
              <a:rPr lang="tr-TR" b="1" dirty="0" smtClean="0">
                <a:solidFill>
                  <a:srgbClr val="C00000"/>
                </a:solidFill>
              </a:rPr>
              <a:t>yangın, patlama veya parçalanan </a:t>
            </a:r>
            <a:r>
              <a:rPr lang="tr-TR" b="1" dirty="0">
                <a:solidFill>
                  <a:srgbClr val="C00000"/>
                </a:solidFill>
              </a:rPr>
              <a:t>ekipmandan çıkan </a:t>
            </a:r>
            <a:r>
              <a:rPr lang="tr-TR" b="1" dirty="0" smtClean="0">
                <a:solidFill>
                  <a:srgbClr val="C00000"/>
                </a:solidFill>
              </a:rPr>
              <a:t>parçaların diğer ekipmanlara veya insanlara zarar vermesi</a:t>
            </a:r>
            <a:r>
              <a:rPr lang="tr-TR" b="1" dirty="0" smtClean="0"/>
              <a:t> </a:t>
            </a:r>
            <a:r>
              <a:rPr lang="tr-TR" b="1" dirty="0"/>
              <a:t>vb. </a:t>
            </a:r>
            <a:r>
              <a:rPr lang="tr-TR" b="1" dirty="0" smtClean="0"/>
              <a:t>durumların analiz edilmesi sürecidir. </a:t>
            </a:r>
          </a:p>
        </p:txBody>
      </p:sp>
      <p:sp>
        <p:nvSpPr>
          <p:cNvPr id="7" name="Dikdörtgen 6"/>
          <p:cNvSpPr/>
          <p:nvPr/>
        </p:nvSpPr>
        <p:spPr>
          <a:xfrm>
            <a:off x="2142308" y="196254"/>
            <a:ext cx="6096000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IEC 60300-3-9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Teknik Araçlar/Risk Değerlendirmesi/Nicel Risk Değerlendirmesi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94" y="1570383"/>
            <a:ext cx="6008463" cy="572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7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496388" y="3065642"/>
            <a:ext cx="60785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1600" b="1" dirty="0">
                <a:solidFill>
                  <a:srgbClr val="FF0000"/>
                </a:solidFill>
              </a:rPr>
              <a:t>Sonuç analizi, </a:t>
            </a:r>
            <a:r>
              <a:rPr lang="tr-TR" sz="1600" b="1" dirty="0" smtClean="0"/>
              <a:t>Olayın </a:t>
            </a:r>
            <a:r>
              <a:rPr lang="tr-TR" sz="1600" b="1" dirty="0"/>
              <a:t>kaynağından </a:t>
            </a:r>
            <a:r>
              <a:rPr lang="tr-TR" sz="1600" b="1" dirty="0">
                <a:solidFill>
                  <a:srgbClr val="FF0000"/>
                </a:solidFill>
              </a:rPr>
              <a:t>farklı mesafelerde</a:t>
            </a:r>
            <a:r>
              <a:rPr lang="tr-TR" sz="1600" b="1" dirty="0"/>
              <a:t>, </a:t>
            </a:r>
            <a:r>
              <a:rPr lang="tr-TR" sz="1600" b="1" dirty="0">
                <a:solidFill>
                  <a:srgbClr val="33CC33"/>
                </a:solidFill>
              </a:rPr>
              <a:t>farklı ortamlarda bulunan</a:t>
            </a:r>
            <a:r>
              <a:rPr lang="tr-TR" sz="1600" b="1" dirty="0"/>
              <a:t>, </a:t>
            </a:r>
            <a:r>
              <a:rPr lang="tr-TR" sz="1600" b="1" dirty="0">
                <a:solidFill>
                  <a:srgbClr val="0000CC"/>
                </a:solidFill>
              </a:rPr>
              <a:t>ölebilecek, yaralanabilecek veya ciddi şekilde etkilenebilecek </a:t>
            </a:r>
            <a:r>
              <a:rPr lang="tr-TR" sz="1600" b="1" dirty="0" smtClean="0">
                <a:solidFill>
                  <a:srgbClr val="0000CC"/>
                </a:solidFill>
              </a:rPr>
              <a:t>çalışanlarda </a:t>
            </a:r>
            <a:r>
              <a:rPr lang="tr-TR" sz="1600" b="1" dirty="0">
                <a:solidFill>
                  <a:srgbClr val="0000CC"/>
                </a:solidFill>
              </a:rPr>
              <a:t>veya çevredeki halk üzerindeki </a:t>
            </a:r>
            <a:r>
              <a:rPr lang="tr-TR" sz="1600" b="1" dirty="0">
                <a:solidFill>
                  <a:srgbClr val="FF0000"/>
                </a:solidFill>
              </a:rPr>
              <a:t>etkilerin hesaplaması </a:t>
            </a:r>
            <a:r>
              <a:rPr lang="tr-TR" sz="1600" b="1" dirty="0" smtClean="0">
                <a:solidFill>
                  <a:srgbClr val="FF0000"/>
                </a:solidFill>
              </a:rPr>
              <a:t>ayrıca </a:t>
            </a:r>
            <a:r>
              <a:rPr lang="tr-TR" sz="1600" b="1" dirty="0">
                <a:solidFill>
                  <a:srgbClr val="FF0000"/>
                </a:solidFill>
              </a:rPr>
              <a:t>proses </a:t>
            </a:r>
            <a:r>
              <a:rPr lang="tr-TR" sz="1600" b="1" dirty="0" err="1" smtClean="0">
                <a:solidFill>
                  <a:srgbClr val="FF0000"/>
                </a:solidFill>
              </a:rPr>
              <a:t>ekipmalarında</a:t>
            </a:r>
            <a:r>
              <a:rPr lang="tr-TR" sz="1600" b="1" dirty="0" smtClean="0">
                <a:solidFill>
                  <a:srgbClr val="FF0000"/>
                </a:solidFill>
              </a:rPr>
              <a:t> oluşabilecek hasarın, tahmin edilmesini </a:t>
            </a:r>
            <a:r>
              <a:rPr lang="tr-TR" sz="1600" b="1" dirty="0" smtClean="0"/>
              <a:t>içerir.  </a:t>
            </a:r>
            <a:endParaRPr lang="tr-TR" sz="1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686" y="1419497"/>
            <a:ext cx="5399313" cy="5136572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232005" y="527258"/>
            <a:ext cx="5608651" cy="424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2400" b="1" dirty="0">
                <a:solidFill>
                  <a:srgbClr val="C00000"/>
                </a:solidFill>
                <a:ea typeface="+mj-ea"/>
                <a:cs typeface="+mj-cs"/>
              </a:rPr>
              <a:t>Olabilecek Patlamanın Etkisinin Büyüklüğü</a:t>
            </a:r>
          </a:p>
        </p:txBody>
      </p:sp>
    </p:spTree>
    <p:extLst>
      <p:ext uri="{BB962C8B-B14F-4D97-AF65-F5344CB8AC3E}">
        <p14:creationId xmlns:p14="http://schemas.microsoft.com/office/powerpoint/2010/main" val="817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6079</TotalTime>
  <Words>1214</Words>
  <Application>Microsoft Office PowerPoint</Application>
  <PresentationFormat>Geniş ekran</PresentationFormat>
  <Paragraphs>157</Paragraphs>
  <Slides>62</Slides>
  <Notes>3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62</vt:i4>
      </vt:variant>
    </vt:vector>
  </HeadingPairs>
  <TitlesOfParts>
    <vt:vector size="70" baseType="lpstr">
      <vt:lpstr>Arial</vt:lpstr>
      <vt:lpstr>Calibri</vt:lpstr>
      <vt:lpstr>Calibri Light</vt:lpstr>
      <vt:lpstr>Impact</vt:lpstr>
      <vt:lpstr>Noto Sans</vt:lpstr>
      <vt:lpstr>Times New Roman</vt:lpstr>
      <vt:lpstr>Wingdings</vt:lpstr>
      <vt:lpstr>Office Teması</vt:lpstr>
      <vt:lpstr>PowerPoint Sunusu</vt:lpstr>
      <vt:lpstr>PowerPoint Sunusu</vt:lpstr>
      <vt:lpstr>PowerPoint Sunusu</vt:lpstr>
      <vt:lpstr>SEVESO Direktifi ve ATEX Direktifleri’dir</vt:lpstr>
      <vt:lpstr>PowerPoint Sunusu</vt:lpstr>
      <vt:lpstr>Patlamadan Korunma Dokümanı Madde 10</vt:lpstr>
      <vt:lpstr>Patlama Riskinin Değerlendirilmesi MADDE 6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Örnek Gaz yayılım Simülasyonu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Özlem ÖZDİLEK İSLAMOĞLU</dc:creator>
  <cp:lastModifiedBy>Özlem ÖZDİLEK</cp:lastModifiedBy>
  <cp:revision>426</cp:revision>
  <dcterms:created xsi:type="dcterms:W3CDTF">2023-03-08T15:08:10Z</dcterms:created>
  <dcterms:modified xsi:type="dcterms:W3CDTF">2023-05-03T20:36:50Z</dcterms:modified>
</cp:coreProperties>
</file>